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16" r:id="rId3"/>
    <p:sldId id="256" r:id="rId4"/>
    <p:sldId id="307" r:id="rId5"/>
    <p:sldId id="310" r:id="rId6"/>
    <p:sldId id="259" r:id="rId7"/>
    <p:sldId id="260" r:id="rId8"/>
    <p:sldId id="311" r:id="rId9"/>
    <p:sldId id="299" r:id="rId10"/>
    <p:sldId id="300" r:id="rId11"/>
    <p:sldId id="314" r:id="rId12"/>
    <p:sldId id="308" r:id="rId13"/>
    <p:sldId id="315" r:id="rId14"/>
    <p:sldId id="303" r:id="rId15"/>
    <p:sldId id="304" r:id="rId16"/>
    <p:sldId id="305" r:id="rId17"/>
    <p:sldId id="266" r:id="rId18"/>
    <p:sldId id="273" r:id="rId19"/>
    <p:sldId id="301" r:id="rId20"/>
    <p:sldId id="272" r:id="rId21"/>
    <p:sldId id="279" r:id="rId22"/>
    <p:sldId id="276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A75F4-1816-4EAE-9AC1-C28C178296BD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CCC312-FBE7-4FBB-A2A3-07B9114ECBB8}">
      <dgm:prSet/>
      <dgm:spPr/>
      <dgm:t>
        <a:bodyPr/>
        <a:lstStyle/>
        <a:p>
          <a:r>
            <a:rPr lang="vi-VN" b="0" i="0" dirty="0" err="1">
              <a:solidFill>
                <a:schemeClr val="tx1"/>
              </a:solidFill>
              <a:latin typeface="+mj-lt"/>
            </a:rPr>
            <a:t>Khoảng</a:t>
          </a:r>
          <a:r>
            <a:rPr lang="vi-VN" b="0" i="0" dirty="0">
              <a:solidFill>
                <a:schemeClr val="tx1"/>
              </a:solidFill>
              <a:latin typeface="+mj-lt"/>
            </a:rPr>
            <a:t> 3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triệu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người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chết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và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mất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tích</a:t>
          </a:r>
          <a:r>
            <a:rPr lang="en-US" dirty="0">
              <a:solidFill>
                <a:schemeClr val="tx1"/>
              </a:solidFill>
              <a:latin typeface="+mj-lt"/>
            </a:rPr>
            <a:t>.</a:t>
          </a:r>
        </a:p>
      </dgm:t>
    </dgm:pt>
    <dgm:pt modelId="{699168B6-36AE-4450-9768-72ABAE09804E}" type="parTrans" cxnId="{D60274F8-5D35-46E6-99DF-A64F11051BBA}">
      <dgm:prSet/>
      <dgm:spPr/>
      <dgm:t>
        <a:bodyPr/>
        <a:lstStyle/>
        <a:p>
          <a:endParaRPr lang="en-US"/>
        </a:p>
      </dgm:t>
    </dgm:pt>
    <dgm:pt modelId="{26163C3B-3011-4B6A-80BE-A681AE51023D}" type="sibTrans" cxnId="{D60274F8-5D35-46E6-99DF-A64F11051BBA}">
      <dgm:prSet/>
      <dgm:spPr/>
      <dgm:t>
        <a:bodyPr/>
        <a:lstStyle/>
        <a:p>
          <a:endParaRPr lang="en-US"/>
        </a:p>
      </dgm:t>
    </dgm:pt>
    <dgm:pt modelId="{F9B6F770-C0B7-463D-A5AF-B53675BC8598}">
      <dgm:prSet/>
      <dgm:spPr/>
      <dgm:t>
        <a:bodyPr/>
        <a:lstStyle/>
        <a:p>
          <a:r>
            <a:rPr lang="vi-VN" b="0" i="0" dirty="0">
              <a:solidFill>
                <a:schemeClr val="tx1"/>
              </a:solidFill>
              <a:latin typeface="+mj-lt"/>
            </a:rPr>
            <a:t>40% đô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thị</a:t>
          </a:r>
          <a:r>
            <a:rPr lang="vi-VN" b="0" i="0" dirty="0">
              <a:solidFill>
                <a:schemeClr val="tx1"/>
              </a:solidFill>
              <a:latin typeface="+mj-lt"/>
            </a:rPr>
            <a:t>, 80%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tàu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bè</a:t>
          </a:r>
          <a:r>
            <a:rPr lang="vi-VN" b="0" i="0" dirty="0">
              <a:solidFill>
                <a:schemeClr val="tx1"/>
              </a:solidFill>
              <a:latin typeface="+mj-lt"/>
            </a:rPr>
            <a:t>, 34%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máy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móc</a:t>
          </a:r>
          <a:r>
            <a:rPr lang="vi-VN" b="0" i="0" dirty="0">
              <a:solidFill>
                <a:schemeClr val="tx1"/>
              </a:solidFill>
              <a:latin typeface="+mj-lt"/>
            </a:rPr>
            <a:t> công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nghiệp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bị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phá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hủy</a:t>
          </a:r>
          <a:r>
            <a:rPr lang="en-US" dirty="0">
              <a:solidFill>
                <a:schemeClr val="tx1"/>
              </a:solidFill>
              <a:latin typeface="+mj-lt"/>
            </a:rPr>
            <a:t>.</a:t>
          </a:r>
        </a:p>
      </dgm:t>
    </dgm:pt>
    <dgm:pt modelId="{71AB98CD-D2C2-4E63-AFDB-83C9DA8C2750}" type="parTrans" cxnId="{F343623A-6DB2-4F51-A396-B4DF98E24BB5}">
      <dgm:prSet/>
      <dgm:spPr/>
      <dgm:t>
        <a:bodyPr/>
        <a:lstStyle/>
        <a:p>
          <a:endParaRPr lang="en-US"/>
        </a:p>
      </dgm:t>
    </dgm:pt>
    <dgm:pt modelId="{786F219E-2D29-420D-A084-CA7AC7AA5E1B}" type="sibTrans" cxnId="{F343623A-6DB2-4F51-A396-B4DF98E24BB5}">
      <dgm:prSet/>
      <dgm:spPr/>
      <dgm:t>
        <a:bodyPr/>
        <a:lstStyle/>
        <a:p>
          <a:endParaRPr lang="en-US"/>
        </a:p>
      </dgm:t>
    </dgm:pt>
    <dgm:pt modelId="{F11635A4-B8EC-4EED-853E-9F69BCAD408A}">
      <dgm:prSet/>
      <dgm:spPr/>
      <dgm:t>
        <a:bodyPr/>
        <a:lstStyle/>
        <a:p>
          <a:r>
            <a:rPr lang="vi-VN" b="0" i="0" dirty="0">
              <a:solidFill>
                <a:schemeClr val="tx1"/>
              </a:solidFill>
              <a:latin typeface="+mj-lt"/>
            </a:rPr>
            <a:t>13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triệu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người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thất</a:t>
          </a:r>
          <a:r>
            <a:rPr lang="vi-VN" b="0" i="0" dirty="0">
              <a:solidFill>
                <a:schemeClr val="tx1"/>
              </a:solidFill>
              <a:latin typeface="+mj-lt"/>
            </a:rPr>
            <a:t> </a:t>
          </a:r>
          <a:r>
            <a:rPr lang="vi-VN" b="0" i="0" dirty="0" err="1">
              <a:solidFill>
                <a:schemeClr val="tx1"/>
              </a:solidFill>
              <a:latin typeface="+mj-lt"/>
            </a:rPr>
            <a:t>nghiệp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EDC44074-719C-4C9F-984D-82A4E8F58D77}" type="parTrans" cxnId="{B9715922-3CDF-464C-A6C8-24FEC22980D8}">
      <dgm:prSet/>
      <dgm:spPr/>
      <dgm:t>
        <a:bodyPr/>
        <a:lstStyle/>
        <a:p>
          <a:endParaRPr lang="en-US"/>
        </a:p>
      </dgm:t>
    </dgm:pt>
    <dgm:pt modelId="{594911A9-2C2F-428E-B0F1-05BCD6E595F7}" type="sibTrans" cxnId="{B9715922-3CDF-464C-A6C8-24FEC22980D8}">
      <dgm:prSet/>
      <dgm:spPr/>
      <dgm:t>
        <a:bodyPr/>
        <a:lstStyle/>
        <a:p>
          <a:endParaRPr lang="en-US"/>
        </a:p>
      </dgm:t>
    </dgm:pt>
    <dgm:pt modelId="{79C37270-43A0-48B6-B89F-789C2B3E2A33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hảm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đói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rét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đe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vi-VN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EC4A6-266B-4CB0-9E2C-791B64DB27FE}" type="parTrans" cxnId="{2EF2E3C5-1D1D-4C51-A447-C5427E2AB5D4}">
      <dgm:prSet/>
      <dgm:spPr/>
      <dgm:t>
        <a:bodyPr/>
        <a:lstStyle/>
        <a:p>
          <a:endParaRPr lang="en-US"/>
        </a:p>
      </dgm:t>
    </dgm:pt>
    <dgm:pt modelId="{79A1CBFC-FA67-4A38-BB31-BAB674A32F59}" type="sibTrans" cxnId="{2EF2E3C5-1D1D-4C51-A447-C5427E2AB5D4}">
      <dgm:prSet/>
      <dgm:spPr/>
      <dgm:t>
        <a:bodyPr/>
        <a:lstStyle/>
        <a:p>
          <a:endParaRPr lang="en-US"/>
        </a:p>
      </dgm:t>
    </dgm:pt>
    <dgm:pt modelId="{62783639-B3E9-4120-B107-E7DB210239A1}" type="pres">
      <dgm:prSet presAssocID="{1E6A75F4-1816-4EAE-9AC1-C28C178296BD}" presName="matrix" presStyleCnt="0">
        <dgm:presLayoutVars>
          <dgm:chMax val="1"/>
          <dgm:dir/>
          <dgm:resizeHandles val="exact"/>
        </dgm:presLayoutVars>
      </dgm:prSet>
      <dgm:spPr/>
    </dgm:pt>
    <dgm:pt modelId="{FC89BC65-12AB-4D24-9DA0-8C72BB4828FF}" type="pres">
      <dgm:prSet presAssocID="{1E6A75F4-1816-4EAE-9AC1-C28C178296BD}" presName="axisShape" presStyleLbl="bgShp" presStyleIdx="0" presStyleCnt="1"/>
      <dgm:spPr/>
    </dgm:pt>
    <dgm:pt modelId="{C80A27D7-AFA8-4A65-8C07-3C6FC370CE2F}" type="pres">
      <dgm:prSet presAssocID="{1E6A75F4-1816-4EAE-9AC1-C28C178296BD}" presName="rect1" presStyleLbl="node1" presStyleIdx="0" presStyleCnt="4" custScaleX="154257" custLinFactNeighborX="-35646" custLinFactNeighborY="-3950">
        <dgm:presLayoutVars>
          <dgm:chMax val="0"/>
          <dgm:chPref val="0"/>
          <dgm:bulletEnabled val="1"/>
        </dgm:presLayoutVars>
      </dgm:prSet>
      <dgm:spPr/>
    </dgm:pt>
    <dgm:pt modelId="{AA3E0097-E622-4DAD-85B0-5139A7280E26}" type="pres">
      <dgm:prSet presAssocID="{1E6A75F4-1816-4EAE-9AC1-C28C178296BD}" presName="rect2" presStyleLbl="node1" presStyleIdx="1" presStyleCnt="4" custScaleX="148553" custScaleY="94837" custLinFactNeighborX="31607" custLinFactNeighborY="-1427">
        <dgm:presLayoutVars>
          <dgm:chMax val="0"/>
          <dgm:chPref val="0"/>
          <dgm:bulletEnabled val="1"/>
        </dgm:presLayoutVars>
      </dgm:prSet>
      <dgm:spPr/>
    </dgm:pt>
    <dgm:pt modelId="{53DC31B2-9A01-44F9-A1FF-6FCE0593C09C}" type="pres">
      <dgm:prSet presAssocID="{1E6A75F4-1816-4EAE-9AC1-C28C178296BD}" presName="rect3" presStyleLbl="node1" presStyleIdx="2" presStyleCnt="4" custScaleX="150712" custLinFactNeighborX="-37418" custLinFactNeighborY="2846">
        <dgm:presLayoutVars>
          <dgm:chMax val="0"/>
          <dgm:chPref val="0"/>
          <dgm:bulletEnabled val="1"/>
        </dgm:presLayoutVars>
      </dgm:prSet>
      <dgm:spPr/>
    </dgm:pt>
    <dgm:pt modelId="{540DAC47-009C-417D-A67C-829123734E55}" type="pres">
      <dgm:prSet presAssocID="{1E6A75F4-1816-4EAE-9AC1-C28C178296BD}" presName="rect4" presStyleLbl="node1" presStyleIdx="3" presStyleCnt="4" custScaleX="150088" custLinFactNeighborX="32374" custLinFactNeighborY="2846">
        <dgm:presLayoutVars>
          <dgm:chMax val="0"/>
          <dgm:chPref val="0"/>
          <dgm:bulletEnabled val="1"/>
        </dgm:presLayoutVars>
      </dgm:prSet>
      <dgm:spPr/>
    </dgm:pt>
  </dgm:ptLst>
  <dgm:cxnLst>
    <dgm:cxn modelId="{B9715922-3CDF-464C-A6C8-24FEC22980D8}" srcId="{1E6A75F4-1816-4EAE-9AC1-C28C178296BD}" destId="{F11635A4-B8EC-4EED-853E-9F69BCAD408A}" srcOrd="2" destOrd="0" parTransId="{EDC44074-719C-4C9F-984D-82A4E8F58D77}" sibTransId="{594911A9-2C2F-428E-B0F1-05BCD6E595F7}"/>
    <dgm:cxn modelId="{3F41E325-41C8-4745-9ECB-916D0D68653A}" type="presOf" srcId="{57CCC312-FBE7-4FBB-A2A3-07B9114ECBB8}" destId="{C80A27D7-AFA8-4A65-8C07-3C6FC370CE2F}" srcOrd="0" destOrd="0" presId="urn:microsoft.com/office/officeart/2005/8/layout/matrix2"/>
    <dgm:cxn modelId="{F343623A-6DB2-4F51-A396-B4DF98E24BB5}" srcId="{1E6A75F4-1816-4EAE-9AC1-C28C178296BD}" destId="{F9B6F770-C0B7-463D-A5AF-B53675BC8598}" srcOrd="1" destOrd="0" parTransId="{71AB98CD-D2C2-4E63-AFDB-83C9DA8C2750}" sibTransId="{786F219E-2D29-420D-A084-CA7AC7AA5E1B}"/>
    <dgm:cxn modelId="{440B3C5E-E083-4C08-877D-EC75D6874AC9}" type="presOf" srcId="{1E6A75F4-1816-4EAE-9AC1-C28C178296BD}" destId="{62783639-B3E9-4120-B107-E7DB210239A1}" srcOrd="0" destOrd="0" presId="urn:microsoft.com/office/officeart/2005/8/layout/matrix2"/>
    <dgm:cxn modelId="{0AEEBA81-1BA7-4543-A52D-113EFCA4BED7}" type="presOf" srcId="{F9B6F770-C0B7-463D-A5AF-B53675BC8598}" destId="{AA3E0097-E622-4DAD-85B0-5139A7280E26}" srcOrd="0" destOrd="0" presId="urn:microsoft.com/office/officeart/2005/8/layout/matrix2"/>
    <dgm:cxn modelId="{6D5CB1BC-0607-4712-A1AE-0E24B2D91FD0}" type="presOf" srcId="{79C37270-43A0-48B6-B89F-789C2B3E2A33}" destId="{540DAC47-009C-417D-A67C-829123734E55}" srcOrd="0" destOrd="0" presId="urn:microsoft.com/office/officeart/2005/8/layout/matrix2"/>
    <dgm:cxn modelId="{2EF2E3C5-1D1D-4C51-A447-C5427E2AB5D4}" srcId="{1E6A75F4-1816-4EAE-9AC1-C28C178296BD}" destId="{79C37270-43A0-48B6-B89F-789C2B3E2A33}" srcOrd="3" destOrd="0" parTransId="{ABFEC4A6-266B-4CB0-9E2C-791B64DB27FE}" sibTransId="{79A1CBFC-FA67-4A38-BB31-BAB674A32F59}"/>
    <dgm:cxn modelId="{37FEF9CC-52C1-4EA4-8257-26BDB443DA1A}" type="presOf" srcId="{F11635A4-B8EC-4EED-853E-9F69BCAD408A}" destId="{53DC31B2-9A01-44F9-A1FF-6FCE0593C09C}" srcOrd="0" destOrd="0" presId="urn:microsoft.com/office/officeart/2005/8/layout/matrix2"/>
    <dgm:cxn modelId="{D60274F8-5D35-46E6-99DF-A64F11051BBA}" srcId="{1E6A75F4-1816-4EAE-9AC1-C28C178296BD}" destId="{57CCC312-FBE7-4FBB-A2A3-07B9114ECBB8}" srcOrd="0" destOrd="0" parTransId="{699168B6-36AE-4450-9768-72ABAE09804E}" sibTransId="{26163C3B-3011-4B6A-80BE-A681AE51023D}"/>
    <dgm:cxn modelId="{451C7C65-1610-47D2-B888-91E0094C16A0}" type="presParOf" srcId="{62783639-B3E9-4120-B107-E7DB210239A1}" destId="{FC89BC65-12AB-4D24-9DA0-8C72BB4828FF}" srcOrd="0" destOrd="0" presId="urn:microsoft.com/office/officeart/2005/8/layout/matrix2"/>
    <dgm:cxn modelId="{C1257EE0-1FE7-4CD1-B787-BF4A986227D2}" type="presParOf" srcId="{62783639-B3E9-4120-B107-E7DB210239A1}" destId="{C80A27D7-AFA8-4A65-8C07-3C6FC370CE2F}" srcOrd="1" destOrd="0" presId="urn:microsoft.com/office/officeart/2005/8/layout/matrix2"/>
    <dgm:cxn modelId="{F8B8271E-F897-4717-B939-315CE718C5A5}" type="presParOf" srcId="{62783639-B3E9-4120-B107-E7DB210239A1}" destId="{AA3E0097-E622-4DAD-85B0-5139A7280E26}" srcOrd="2" destOrd="0" presId="urn:microsoft.com/office/officeart/2005/8/layout/matrix2"/>
    <dgm:cxn modelId="{AFCA5E2E-76A2-4098-AAFC-06B84E333C68}" type="presParOf" srcId="{62783639-B3E9-4120-B107-E7DB210239A1}" destId="{53DC31B2-9A01-44F9-A1FF-6FCE0593C09C}" srcOrd="3" destOrd="0" presId="urn:microsoft.com/office/officeart/2005/8/layout/matrix2"/>
    <dgm:cxn modelId="{CF4D4853-D84C-4C08-A1EA-3DC8644EC184}" type="presParOf" srcId="{62783639-B3E9-4120-B107-E7DB210239A1}" destId="{540DAC47-009C-417D-A67C-829123734E5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BC65-12AB-4D24-9DA0-8C72BB4828FF}">
      <dsp:nvSpPr>
        <dsp:cNvPr id="0" name=""/>
        <dsp:cNvSpPr/>
      </dsp:nvSpPr>
      <dsp:spPr>
        <a:xfrm>
          <a:off x="1635382" y="0"/>
          <a:ext cx="4693166" cy="469316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A27D7-AFA8-4A65-8C07-3C6FC370CE2F}">
      <dsp:nvSpPr>
        <dsp:cNvPr id="0" name=""/>
        <dsp:cNvSpPr/>
      </dsp:nvSpPr>
      <dsp:spPr>
        <a:xfrm>
          <a:off x="761994" y="230903"/>
          <a:ext cx="2895814" cy="1877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Khoảng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3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triệu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người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chết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và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mất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tích</a:t>
          </a:r>
          <a:r>
            <a:rPr lang="en-US" sz="2600" kern="1200" dirty="0">
              <a:solidFill>
                <a:schemeClr val="tx1"/>
              </a:solidFill>
              <a:latin typeface="+mj-lt"/>
            </a:rPr>
            <a:t>.</a:t>
          </a:r>
        </a:p>
      </dsp:txBody>
      <dsp:txXfrm>
        <a:off x="853635" y="322544"/>
        <a:ext cx="2712532" cy="1693984"/>
      </dsp:txXfrm>
    </dsp:sp>
    <dsp:sp modelId="{AA3E0097-E622-4DAD-85B0-5139A7280E26}">
      <dsp:nvSpPr>
        <dsp:cNvPr id="0" name=""/>
        <dsp:cNvSpPr/>
      </dsp:nvSpPr>
      <dsp:spPr>
        <a:xfrm>
          <a:off x="4283839" y="326728"/>
          <a:ext cx="2788735" cy="17803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i="0" kern="1200" dirty="0">
              <a:solidFill>
                <a:schemeClr val="tx1"/>
              </a:solidFill>
              <a:latin typeface="+mj-lt"/>
            </a:rPr>
            <a:t>40% đô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thị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, 80%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tàu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bè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, 34%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máy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móc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công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nghiệp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bị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phá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hủy</a:t>
          </a:r>
          <a:r>
            <a:rPr lang="en-US" sz="2600" kern="1200" dirty="0">
              <a:solidFill>
                <a:schemeClr val="tx1"/>
              </a:solidFill>
              <a:latin typeface="+mj-lt"/>
            </a:rPr>
            <a:t>.</a:t>
          </a:r>
        </a:p>
      </dsp:txBody>
      <dsp:txXfrm>
        <a:off x="4370748" y="413637"/>
        <a:ext cx="2614917" cy="1606525"/>
      </dsp:txXfrm>
    </dsp:sp>
    <dsp:sp modelId="{53DC31B2-9A01-44F9-A1FF-6FCE0593C09C}">
      <dsp:nvSpPr>
        <dsp:cNvPr id="0" name=""/>
        <dsp:cNvSpPr/>
      </dsp:nvSpPr>
      <dsp:spPr>
        <a:xfrm>
          <a:off x="762003" y="2564270"/>
          <a:ext cx="2829265" cy="18772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i="0" kern="1200" dirty="0">
              <a:solidFill>
                <a:schemeClr val="tx1"/>
              </a:solidFill>
              <a:latin typeface="+mj-lt"/>
            </a:rPr>
            <a:t>13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triệu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người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thất</a:t>
          </a:r>
          <a:r>
            <a:rPr lang="vi-VN" sz="2600" b="0" i="0" kern="1200" dirty="0">
              <a:solidFill>
                <a:schemeClr val="tx1"/>
              </a:solidFill>
              <a:latin typeface="+mj-lt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+mj-lt"/>
            </a:rPr>
            <a:t>nghiệp</a:t>
          </a:r>
          <a:endParaRPr lang="en-US" sz="2600" kern="1200" dirty="0">
            <a:solidFill>
              <a:schemeClr val="tx1"/>
            </a:solidFill>
            <a:latin typeface="+mj-lt"/>
          </a:endParaRPr>
        </a:p>
      </dsp:txBody>
      <dsp:txXfrm>
        <a:off x="853644" y="2655911"/>
        <a:ext cx="2645983" cy="1693984"/>
      </dsp:txXfrm>
    </dsp:sp>
    <dsp:sp modelId="{540DAC47-009C-417D-A67C-829123734E55}">
      <dsp:nvSpPr>
        <dsp:cNvPr id="0" name=""/>
        <dsp:cNvSpPr/>
      </dsp:nvSpPr>
      <dsp:spPr>
        <a:xfrm>
          <a:off x="4283830" y="2564270"/>
          <a:ext cx="2817551" cy="18772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hảm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đói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rét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đe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vi-VN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5471" y="2655911"/>
        <a:ext cx="2634269" cy="169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68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102C32-5F8C-4574-9516-8F879D3C3D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35C8-D71A-44C1-A2B3-01509D52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3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mofahcm.gov.vn/mofahcm/tintuc_sk/tulieu/nr060504090947/Nguoi%20may%20Asimo%20Nhat%20Ba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6" name="Picture 4" descr="120px-Nuvola_Japan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8" y="914400"/>
            <a:ext cx="4572000" cy="310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5" name="Picture 13" descr="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 descr="SUMO Nhat B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46" name="Picture 14" descr="1778_1_3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572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2667000" y="0"/>
            <a:ext cx="5586413" cy="1219200"/>
          </a:xfrm>
          <a:prstGeom prst="wedgeEllipseCallout">
            <a:avLst>
              <a:gd name="adj1" fmla="val -67241"/>
              <a:gd name="adj2" fmla="val 4339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7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65329"/>
              </p:ext>
            </p:extLst>
          </p:nvPr>
        </p:nvGraphicFramePr>
        <p:xfrm>
          <a:off x="304800" y="2503798"/>
          <a:ext cx="8382000" cy="4217803"/>
        </p:xfrm>
        <a:graphic>
          <a:graphicData uri="http://schemas.openxmlformats.org/drawingml/2006/table">
            <a:tbl>
              <a:tblPr/>
              <a:tblGrid>
                <a:gridCol w="263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1952-1973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1973-1991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1991-2000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utoShape 76"/>
          <p:cNvSpPr>
            <a:spLocks noChangeArrowheads="1"/>
          </p:cNvSpPr>
          <p:nvPr/>
        </p:nvSpPr>
        <p:spPr bwMode="auto">
          <a:xfrm>
            <a:off x="838200" y="152400"/>
            <a:ext cx="7848600" cy="1524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1,2 (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1,2)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luận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kinh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1945-2000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sau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E594E-5A9A-4AA1-92C5-BFEAB179C9E1}"/>
              </a:ext>
            </a:extLst>
          </p:cNvPr>
          <p:cNvSpPr txBox="1"/>
          <p:nvPr/>
        </p:nvSpPr>
        <p:spPr>
          <a:xfrm>
            <a:off x="304800" y="182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8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30411"/>
              </p:ext>
            </p:extLst>
          </p:nvPr>
        </p:nvGraphicFramePr>
        <p:xfrm>
          <a:off x="403548" y="2133600"/>
          <a:ext cx="8207051" cy="4354202"/>
        </p:xfrm>
        <a:graphic>
          <a:graphicData uri="http://schemas.openxmlformats.org/drawingml/2006/table">
            <a:tbl>
              <a:tblPr/>
              <a:tblGrid>
                <a:gridCol w="401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1952-1973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1973-1991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1991-2000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utoShape 76"/>
          <p:cNvSpPr>
            <a:spLocks noChangeArrowheads="1"/>
          </p:cNvSpPr>
          <p:nvPr/>
        </p:nvSpPr>
        <p:spPr bwMode="auto">
          <a:xfrm>
            <a:off x="838200" y="152400"/>
            <a:ext cx="7848600" cy="1295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3,4 (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3,4)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luận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ngoại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1945-2000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sau</a:t>
            </a: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B38A6-0F4A-4A24-906F-F171B2949F4D}"/>
              </a:ext>
            </a:extLst>
          </p:cNvPr>
          <p:cNvSpPr txBox="1"/>
          <p:nvPr/>
        </p:nvSpPr>
        <p:spPr>
          <a:xfrm>
            <a:off x="403549" y="144780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xã hội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4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58967"/>
              </p:ext>
            </p:extLst>
          </p:nvPr>
        </p:nvGraphicFramePr>
        <p:xfrm>
          <a:off x="87984" y="534496"/>
          <a:ext cx="9067800" cy="6247304"/>
        </p:xfrm>
        <a:graphic>
          <a:graphicData uri="http://schemas.openxmlformats.org/drawingml/2006/table">
            <a:tbl>
              <a:tblPr/>
              <a:tblGrid>
                <a:gridCol w="113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1945-1952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1952-1973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1973-1991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1991-2000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78945C-0384-461B-855D-AFFEB9DAF0D2}"/>
              </a:ext>
            </a:extLst>
          </p:cNvPr>
          <p:cNvSpPr txBox="1"/>
          <p:nvPr/>
        </p:nvSpPr>
        <p:spPr>
          <a:xfrm>
            <a:off x="762000" y="2152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F070C134-592C-4820-8DB4-D6FBA9BAE3BF}"/>
              </a:ext>
            </a:extLst>
          </p:cNvPr>
          <p:cNvSpPr/>
          <p:nvPr/>
        </p:nvSpPr>
        <p:spPr>
          <a:xfrm>
            <a:off x="8686800" y="5859236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09D41-CAD8-411B-B4B7-49852ACB3577}"/>
              </a:ext>
            </a:extLst>
          </p:cNvPr>
          <p:cNvSpPr txBox="1"/>
          <p:nvPr/>
        </p:nvSpPr>
        <p:spPr>
          <a:xfrm>
            <a:off x="1295401" y="1027916"/>
            <a:ext cx="507443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phá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Mĩ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chiếm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đóng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1950,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phục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hồi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49C0C-5F8E-4A01-8228-4EDC170D846B}"/>
              </a:ext>
            </a:extLst>
          </p:cNvPr>
          <p:cNvSpPr txBox="1"/>
          <p:nvPr/>
        </p:nvSpPr>
        <p:spPr>
          <a:xfrm>
            <a:off x="5542940" y="1669483"/>
            <a:ext cx="37112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Coi trọng nhân tố con người.</a:t>
            </a:r>
          </a:p>
          <a:p>
            <a:pPr marL="0" indent="0">
              <a:buFontTx/>
              <a:buNone/>
            </a:pPr>
            <a:r>
              <a:rPr lang="pt-BR" sz="1800" b="1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V</a:t>
            </a: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ai trò lãnh đạo, quản lý có hiệu quả của nhà nước.</a:t>
            </a:r>
            <a:endParaRPr lang="en-US" sz="18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Các công ti của Nhật năng động có tầm nhìn xa, sức cạnh tranh cao.</a:t>
            </a:r>
          </a:p>
          <a:p>
            <a:pPr>
              <a:buFontTx/>
              <a:buChar char="-"/>
            </a:pP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Áp dụng thành tựu khoa học kĩ thuật</a:t>
            </a:r>
            <a:endParaRPr lang="en-US" sz="18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Chi cho quốc phòng thấp.</a:t>
            </a:r>
          </a:p>
          <a:p>
            <a:pPr marL="0" indent="0">
              <a:buFontTx/>
              <a:buNone/>
            </a:pPr>
            <a:r>
              <a:rPr lang="pt-BR" sz="1800" b="1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T</a:t>
            </a:r>
            <a:r>
              <a:rPr lang="pt-BR" sz="18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ận dụng tốt các yếu tố từ bên ngoài.</a:t>
            </a:r>
            <a:endParaRPr lang="en-US" sz="18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BE02E-5C05-4601-B029-BFA8CFF108EE}"/>
              </a:ext>
            </a:extLst>
          </p:cNvPr>
          <p:cNvSpPr txBox="1"/>
          <p:nvPr/>
        </p:nvSpPr>
        <p:spPr>
          <a:xfrm>
            <a:off x="1306005" y="4408822"/>
            <a:ext cx="424754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xen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kẻ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suy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thoái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ngắn</a:t>
            </a: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Sau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80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vươn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siêu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giời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70D85-E984-4497-8561-50435D6A8ECA}"/>
              </a:ext>
            </a:extLst>
          </p:cNvPr>
          <p:cNvSpPr txBox="1"/>
          <p:nvPr/>
        </p:nvSpPr>
        <p:spPr>
          <a:xfrm>
            <a:off x="5691037" y="4439459"/>
            <a:ext cx="3581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khủng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hoảng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1973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0CA8B-6E3C-406E-87B4-22A95EE3AB63}"/>
              </a:ext>
            </a:extLst>
          </p:cNvPr>
          <p:cNvSpPr txBox="1"/>
          <p:nvPr/>
        </p:nvSpPr>
        <p:spPr>
          <a:xfrm>
            <a:off x="1143775" y="5387551"/>
            <a:ext cx="4572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kumimoji="0" 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Lâm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suy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thoái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Khoa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kĩ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49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tinh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592EA-8595-4ED3-86CD-C6D6C5D908DF}"/>
              </a:ext>
            </a:extLst>
          </p:cNvPr>
          <p:cNvSpPr txBox="1"/>
          <p:nvPr/>
        </p:nvSpPr>
        <p:spPr>
          <a:xfrm>
            <a:off x="1295401" y="1855293"/>
            <a:ext cx="41908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1952 – 1960: phát triển nhanh.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1960 – 1973: giai đoạn phát triển ‘‘thần kì’’.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Đầu những năm 70, NB trở thành một trong ba trung tâm kinh tế - tài chính lớn của thế giới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Coi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khoa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nghiệp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endParaRPr lang="en-US" b="1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74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34">
            <a:extLst>
              <a:ext uri="{FF2B5EF4-FFF2-40B4-BE49-F238E27FC236}">
                <a16:creationId xmlns:a16="http://schemas.microsoft.com/office/drawing/2014/main" id="{CFBB7343-E0DA-453E-9129-253B2B87B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7432"/>
              </p:ext>
            </p:extLst>
          </p:nvPr>
        </p:nvGraphicFramePr>
        <p:xfrm>
          <a:off x="82350" y="1143000"/>
          <a:ext cx="8985450" cy="5752545"/>
        </p:xfrm>
        <a:graphic>
          <a:graphicData uri="http://schemas.openxmlformats.org/drawingml/2006/table">
            <a:tbl>
              <a:tblPr/>
              <a:tblGrid>
                <a:gridCol w="151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1952-1973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1973-1991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1991-2000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8B33D8-ECF5-455A-B913-8A6408D51DFF}"/>
              </a:ext>
            </a:extLst>
          </p:cNvPr>
          <p:cNvSpPr txBox="1"/>
          <p:nvPr/>
        </p:nvSpPr>
        <p:spPr>
          <a:xfrm>
            <a:off x="396516" y="419791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107F0-D480-4560-9449-5FDCEA7BCC80}"/>
              </a:ext>
            </a:extLst>
          </p:cNvPr>
          <p:cNvSpPr txBox="1"/>
          <p:nvPr/>
        </p:nvSpPr>
        <p:spPr>
          <a:xfrm>
            <a:off x="1606350" y="1536158"/>
            <a:ext cx="7537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vi-VN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minh chặt chẽ với Mĩ </a:t>
            </a:r>
          </a:p>
          <a:p>
            <a:pPr marL="0" indent="0">
              <a:buFontTx/>
              <a:buNone/>
            </a:pPr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Năm1951 Nhật Bản kí với Mĩ Hiệp ước an ninh Mĩ- Nhật.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33478-53AF-40A2-8E22-7E02BA1DBBCE}"/>
              </a:ext>
            </a:extLst>
          </p:cNvPr>
          <p:cNvSpPr txBox="1"/>
          <p:nvPr/>
        </p:nvSpPr>
        <p:spPr>
          <a:xfrm>
            <a:off x="1606350" y="2637061"/>
            <a:ext cx="7455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Một mặt  liên minh chặt chẽ với Mĩ .</a:t>
            </a:r>
          </a:p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Hiệp ước an ninh Mĩ-Nhật kéo dài vình viễn.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Mặt khác mở rộng quan hệ quốc tế năm 1956 bình thường hóa quan hệ với Liên Xô và gia nhập Liên Hợp Quốc 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20C53-E86E-4B67-869F-0EF14C8C77AB}"/>
              </a:ext>
            </a:extLst>
          </p:cNvPr>
          <p:cNvSpPr txBox="1"/>
          <p:nvPr/>
        </p:nvSpPr>
        <p:spPr>
          <a:xfrm>
            <a:off x="1600200" y="3890788"/>
            <a:ext cx="754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Liên minh với Mĩ.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Mặt khác Nhật Bản đưa ra chính sách đối ngoại mới (học thuyết Phucuda -1977, Kaiphu - 1991) : Tăng cường quan hệ kinh tế,chính trị, văn hóa,xã hội với Đông Nam Á và tổ chức ASEAN.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E13F3-435B-4F1F-BB44-9BD04D704168}"/>
              </a:ext>
            </a:extLst>
          </p:cNvPr>
          <p:cNvSpPr txBox="1"/>
          <p:nvPr/>
        </p:nvSpPr>
        <p:spPr>
          <a:xfrm>
            <a:off x="1637522" y="5321842"/>
            <a:ext cx="7156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liên minh chặt chẽ với Mĩ.</a:t>
            </a:r>
            <a:endParaRPr lang="en-US" sz="20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Mặt khác với học thuyết Miyadaoa (1993), Hasimôtô (1997) Nhật bản coi trọng mối quan hệ với các nước Phương Tây, mở rộng quan hệ với các nước Châu Á- Thái Bình Dương.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row: Right 12">
            <a:hlinkClick r:id="rId2" action="ppaction://hlinksldjump"/>
            <a:extLst>
              <a:ext uri="{FF2B5EF4-FFF2-40B4-BE49-F238E27FC236}">
                <a16:creationId xmlns:a16="http://schemas.microsoft.com/office/drawing/2014/main" id="{3170DFB2-4D65-4588-977D-6A8D3500878B}"/>
              </a:ext>
            </a:extLst>
          </p:cNvPr>
          <p:cNvSpPr/>
          <p:nvPr/>
        </p:nvSpPr>
        <p:spPr>
          <a:xfrm>
            <a:off x="8648700" y="6293729"/>
            <a:ext cx="457200" cy="484632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7025" y="635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af-ZA" altLang="en-US" sz="2800" b="1">
                <a:latin typeface="Times New Roman" panose="02020603050405020304" pitchFamily="18" charset="0"/>
              </a:rPr>
              <a:t>BÀI TẬP CỦNG CỐ</a:t>
            </a:r>
            <a:endParaRPr lang="af-ZA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</p:txBody>
      </p:sp>
      <p:pic>
        <p:nvPicPr>
          <p:cNvPr id="15363" name="Picture 13" descr="D:\LinhTinh\HinhDong\Hoa\hoaho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789488"/>
            <a:ext cx="9318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22225" y="3052033"/>
            <a:ext cx="304800" cy="3857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14112" y="5345155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22225" y="1645995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4953000" y="4228945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94445"/>
            <a:ext cx="90678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 algn="just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 định nào sau đây đánh giá đúng sự phát triển kinh tế Nhật Bản từ những năm 50 trở đi 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 algn="just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Sự phát triển nhảy vọt.			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Sự phát triển vượt bật.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 algn="just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Sự phát triển thần kì.		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63" y="2071268"/>
            <a:ext cx="904557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 trung tâm kinh tế tài chính lớn của thế giới hình thành vào thập niên 70 của thế kỉ XX là: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Mĩ - Anh  - Pháp. 		                  </a:t>
            </a: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Mĩ - Liên Xô - Nhật Bản.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Mĩ - Tây Âu - Nhật Bản. 			  </a:t>
            </a:r>
            <a:r>
              <a:rPr lang="pt-BR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pt-BR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Mĩ - Đức - Nhật Bản.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100" y="3545681"/>
            <a:ext cx="91821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 fontAlgn="ctr">
              <a:lnSpc>
                <a:spcPct val="115000"/>
              </a:lnSpc>
              <a:spcAft>
                <a:spcPts val="0"/>
              </a:spcAft>
              <a:tabLst>
                <a:tab pos="1895475" algn="l"/>
                <a:tab pos="3381375" algn="l"/>
                <a:tab pos="4895850" algn="l"/>
              </a:tabLs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Từ những năm 80 của thế kỉ XX, Nhật Bản đã vươn lên thành siêu cường số một thế giới về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 algn="just" fontAlgn="ctr">
              <a:lnSpc>
                <a:spcPct val="115000"/>
              </a:lnSpc>
              <a:spcAft>
                <a:spcPts val="0"/>
              </a:spcAft>
              <a:tabLst>
                <a:tab pos="1895475" algn="l"/>
                <a:tab pos="3381375" algn="l"/>
                <a:tab pos="4895850" algn="l"/>
              </a:tabLs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dự trữ vàng.            		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tài chính.           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1450" algn="just" fontAlgn="ctr">
              <a:lnSpc>
                <a:spcPct val="115000"/>
              </a:lnSpc>
              <a:spcAft>
                <a:spcPts val="0"/>
              </a:spcAft>
              <a:tabLst>
                <a:tab pos="1895475" algn="l"/>
                <a:tab pos="3381375" algn="l"/>
                <a:tab pos="4895850" algn="l"/>
              </a:tabLs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ngoại tệ.       		                          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chủ nợ lớn nhất thế giới.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278" y="4941976"/>
            <a:ext cx="9179278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4: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”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B.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D.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minh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9" grpId="0" animBg="1"/>
      <p:bldP spid="10" grpId="0" animBg="1"/>
      <p:bldP spid="14" grpId="0" animBg="1"/>
      <p:bldP spid="13" grpId="0" animBg="1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7025" y="635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af-ZA" altLang="en-US" sz="2800" b="1">
                <a:latin typeface="Times New Roman" panose="02020603050405020304" pitchFamily="18" charset="0"/>
              </a:rPr>
              <a:t>BÀI TẬP CỦNG CỐ</a:t>
            </a:r>
            <a:endParaRPr lang="af-ZA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</p:txBody>
      </p:sp>
      <p:pic>
        <p:nvPicPr>
          <p:cNvPr id="15363" name="Picture 13" descr="D:\LinhTinh\HinhDong\Hoa\hoaho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789488"/>
            <a:ext cx="9318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19403" y="2705922"/>
            <a:ext cx="304800" cy="3857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0692" y="1106135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0" y="4601300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" y="501564"/>
            <a:ext cx="9118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Điểm khác biệt của Nhật Bản so với Mĩ trong phát triển khoa học- kĩ thuật?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Coi trọng và đầu tư cho các phát minh.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Đi sâu vào các ngành công nghiệp dân dụng.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Chú trọng xây dựng các công trình giao thông.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Đầu tư bán quân trang, quân dụng 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867" y="2396941"/>
            <a:ext cx="921173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Nét đặc biệt trong nền văn hóa của Nhật Bản mà đến ngày nay vẫn còn lưu giữ?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Kết hợp hài hòa giữa truyền thống và hiện đại.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Kết hợp giữa thơ, nhạc họa với kiến trúc.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Kết hợp giữa kiếm đạo và trà đạo.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Kết hợp giữa hoa đạo, trà đạo với kiếm đạo.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867" y="4292318"/>
            <a:ext cx="914399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7.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Mục tiêu lớn nhất của Nhật Bản muốn vươn đến từ năm 1991 đến năm 2000?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Vị trí trên trường quốc tế về kinh tế và chính trị.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Là một cường quốc về công nghệ và kinh tế.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Là một cường quốc về kinh tế và quân sự.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145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Là một cường quôc về quân sự và chính trị.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9" grpId="0" animBg="1"/>
      <p:bldP spid="14" grpId="0" animBg="1"/>
      <p:bldP spid="13" grpId="0" animBg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7025" y="635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af-ZA" altLang="en-US" sz="2800" b="1">
                <a:latin typeface="Times New Roman" panose="02020603050405020304" pitchFamily="18" charset="0"/>
              </a:rPr>
              <a:t>BÀI TẬP CỦNG CỐ</a:t>
            </a:r>
            <a:endParaRPr lang="af-ZA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  <a:p>
            <a:pPr eaLnBrk="1" hangingPunct="1"/>
            <a:endParaRPr lang="af-ZA" altLang="en-US" sz="3200">
              <a:latin typeface="Times New Roman" panose="02020603050405020304" pitchFamily="18" charset="0"/>
            </a:endParaRPr>
          </a:p>
        </p:txBody>
      </p:sp>
      <p:pic>
        <p:nvPicPr>
          <p:cNvPr id="15363" name="Picture 13" descr="D:\LinhTinh\HinhDong\Hoa\hoaho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789488"/>
            <a:ext cx="9318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16227" y="4067978"/>
            <a:ext cx="304800" cy="3857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-11554" y="6125401"/>
            <a:ext cx="304800" cy="3857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10230" y="1681600"/>
            <a:ext cx="316795" cy="381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4719"/>
            <a:ext cx="90678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– 2000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954" y="2494230"/>
            <a:ext cx="9180953" cy="244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9: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70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XX?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2198" y="4958478"/>
            <a:ext cx="9149997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10: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Phucưđa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(1977)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Latinh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Nam Á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  <a:tabLst>
                <a:tab pos="1620520" algn="l"/>
                <a:tab pos="486092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Phi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9" grpId="0" animBg="1"/>
      <p:bldP spid="10" grpId="0" animBg="1"/>
      <p:bldP spid="14" grpId="0" animBg="1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D3B66051-CBB3-4BAE-A4BD-79D4AA2BE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4676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3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4495800" cy="6858000"/>
            <a:chOff x="336" y="480"/>
            <a:chExt cx="4992" cy="3600"/>
          </a:xfrm>
        </p:grpSpPr>
        <p:pic>
          <p:nvPicPr>
            <p:cNvPr id="70661" name="Picture 5" descr="28C_Nhat_Sau_CT_TG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480"/>
              <a:ext cx="4992" cy="3600"/>
            </a:xfrm>
            <a:prstGeom prst="rect">
              <a:avLst/>
            </a:prstGeom>
            <a:noFill/>
            <a:ln w="57150" cmpd="thinThick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336" y="480"/>
              <a:ext cx="4992" cy="432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Một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góc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của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thành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phố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Tôkiô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sau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chiến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tranh</a:t>
              </a:r>
              <a:r>
                <a:rPr lang="en-US" sz="2400" b="1" u="none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95800" y="0"/>
            <a:ext cx="4648200" cy="6858000"/>
            <a:chOff x="144" y="96"/>
            <a:chExt cx="5520" cy="4032"/>
          </a:xfrm>
        </p:grpSpPr>
        <p:pic>
          <p:nvPicPr>
            <p:cNvPr id="70664" name="Picture 8" descr="29_Nhat_KT_Toky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96"/>
              <a:ext cx="5520" cy="4032"/>
            </a:xfrm>
            <a:prstGeom prst="rect">
              <a:avLst/>
            </a:prstGeom>
            <a:noFill/>
            <a:ln w="57150" cmpd="thinThick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44" y="96"/>
              <a:ext cx="5520" cy="483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Thành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phố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Tôkiô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trong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những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năm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70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của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thế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2400" b="1" u="none" dirty="0" err="1">
                  <a:solidFill>
                    <a:srgbClr val="FFFFFF"/>
                  </a:solidFill>
                  <a:latin typeface="Arial" charset="0"/>
                </a:rPr>
                <a:t>kỉ</a:t>
              </a:r>
              <a:r>
                <a:rPr lang="en-US" sz="2400" b="1" u="none" dirty="0">
                  <a:solidFill>
                    <a:srgbClr val="FFFFFF"/>
                  </a:solidFill>
                  <a:latin typeface="Arial" charset="0"/>
                </a:rPr>
                <a:t> 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2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ofahcm.gov.vn/mofahcm/tintuc_sk/tulieu/nr060504090947/Nguoi%20may%20Asimo%20Nhat%20Ban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" y="457200"/>
            <a:ext cx="8763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76962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MÁY ASIMO ĐANG GIAO LƯU VỚI CÁC TRẺ EM MĨ</a:t>
            </a:r>
          </a:p>
        </p:txBody>
      </p:sp>
    </p:spTree>
    <p:extLst>
      <p:ext uri="{BB962C8B-B14F-4D97-AF65-F5344CB8AC3E}">
        <p14:creationId xmlns:p14="http://schemas.microsoft.com/office/powerpoint/2010/main" val="363760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úi phú sĩ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 bwMode="auto">
          <a:xfrm>
            <a:off x="-1966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5181600" cy="715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NHẬT BẢN</a:t>
            </a:r>
          </a:p>
        </p:txBody>
      </p:sp>
    </p:spTree>
    <p:extLst>
      <p:ext uri="{BB962C8B-B14F-4D97-AF65-F5344CB8AC3E}">
        <p14:creationId xmlns:p14="http://schemas.microsoft.com/office/powerpoint/2010/main" val="120643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296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52600" y="6324600"/>
            <a:ext cx="617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THÀNH PHỐ HIRÔSHIMA NGÀY NAY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85800" y="6324600"/>
            <a:ext cx="7467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THÀNH PHỐ NAGASAKI NGÀY NAY</a:t>
            </a:r>
          </a:p>
        </p:txBody>
      </p:sp>
    </p:spTree>
    <p:extLst>
      <p:ext uri="{BB962C8B-B14F-4D97-AF65-F5344CB8AC3E}">
        <p14:creationId xmlns:p14="http://schemas.microsoft.com/office/powerpoint/2010/main" val="41777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006"/>
            <a:ext cx="8686800" cy="61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28600" y="6320135"/>
            <a:ext cx="8686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NHÀ MÁY ĐIỆN HAT NHÂN</a:t>
            </a:r>
          </a:p>
        </p:txBody>
      </p:sp>
    </p:spTree>
    <p:extLst>
      <p:ext uri="{BB962C8B-B14F-4D97-AF65-F5344CB8AC3E}">
        <p14:creationId xmlns:p14="http://schemas.microsoft.com/office/powerpoint/2010/main" val="5226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91200"/>
            <a:ext cx="8382000" cy="868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trọt theo phương pháp sinh học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5956" name="Picture 4" descr="trongtrotsinhhocN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810000" cy="26273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65957" name="Picture 5" descr="trongtrotsinhhoc4N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14800" cy="2514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65958" name="Picture 6" descr="trongtrotsinhhoc2Nh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81363"/>
            <a:ext cx="3810000" cy="25098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65959" name="Picture 7" descr="trongtrotsinhhoc3Nh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0"/>
            <a:ext cx="4114800" cy="2606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7FA0C7E7-7233-4A6B-B1D0-C2F457F79664}"/>
              </a:ext>
            </a:extLst>
          </p:cNvPr>
          <p:cNvSpPr/>
          <p:nvPr/>
        </p:nvSpPr>
        <p:spPr>
          <a:xfrm>
            <a:off x="8382000" y="6019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6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"/>
          <p:cNvGrpSpPr>
            <a:grpSpLocks/>
          </p:cNvGrpSpPr>
          <p:nvPr/>
        </p:nvGrpSpPr>
        <p:grpSpPr bwMode="auto">
          <a:xfrm>
            <a:off x="228600" y="533400"/>
            <a:ext cx="4419600" cy="2971800"/>
            <a:chOff x="144" y="377"/>
            <a:chExt cx="2640" cy="1815"/>
          </a:xfrm>
        </p:grpSpPr>
        <p:pic>
          <p:nvPicPr>
            <p:cNvPr id="20492" name="Picture 10" descr="khai_koizumi2 Tham Nhat 4-Jun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7"/>
              <a:ext cx="2592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144" y="1968"/>
              <a:ext cx="26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chí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Phan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Khải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alt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483" name="Picture 13" descr="bo truong ngoai giao nhat ban tham vn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191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648200" y="3116263"/>
            <a:ext cx="441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4724400" y="3671888"/>
            <a:ext cx="4779963" cy="3186112"/>
            <a:chOff x="2976" y="2304"/>
            <a:chExt cx="2928" cy="2007"/>
          </a:xfrm>
        </p:grpSpPr>
        <p:pic>
          <p:nvPicPr>
            <p:cNvPr id="20490" name="Picture 7" descr="images1129697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04"/>
              <a:ext cx="2544" cy="17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1" name="Text Box 8"/>
            <p:cNvSpPr txBox="1">
              <a:spLocks noChangeArrowheads="1"/>
            </p:cNvSpPr>
            <p:nvPr/>
          </p:nvSpPr>
          <p:spPr bwMode="auto">
            <a:xfrm>
              <a:off x="2976" y="4080"/>
              <a:ext cx="29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alt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486" name="Group 3"/>
          <p:cNvGrpSpPr>
            <a:grpSpLocks/>
          </p:cNvGrpSpPr>
          <p:nvPr/>
        </p:nvGrpSpPr>
        <p:grpSpPr bwMode="auto">
          <a:xfrm>
            <a:off x="0" y="3622675"/>
            <a:ext cx="4419600" cy="3159125"/>
            <a:chOff x="0" y="2273"/>
            <a:chExt cx="2784" cy="1990"/>
          </a:xfrm>
        </p:grpSpPr>
        <p:pic>
          <p:nvPicPr>
            <p:cNvPr id="20488" name="Picture 4" descr="HoidamNHatViet 2-7-05 tren duong tham Mi v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73"/>
              <a:ext cx="2592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 Box 5"/>
            <p:cNvSpPr txBox="1">
              <a:spLocks noChangeArrowheads="1"/>
            </p:cNvSpPr>
            <p:nvPr/>
          </p:nvSpPr>
          <p:spPr bwMode="auto">
            <a:xfrm>
              <a:off x="0" y="4032"/>
              <a:ext cx="2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đàm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vi-VN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vi-VN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alt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5400" y="-1588"/>
            <a:ext cx="91440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MỘT SỐ HÌNH ẢNH VỀ QUAN HỆ VIỆT -NHẬT</a:t>
            </a:r>
            <a:endParaRPr lang="vi-VN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row: Right 13">
            <a:hlinkClick r:id="rId6" action="ppaction://hlinksldjump"/>
            <a:extLst>
              <a:ext uri="{FF2B5EF4-FFF2-40B4-BE49-F238E27FC236}">
                <a16:creationId xmlns:a16="http://schemas.microsoft.com/office/drawing/2014/main" id="{41F91CE0-276D-423D-8C3D-F6459A48DD08}"/>
              </a:ext>
            </a:extLst>
          </p:cNvPr>
          <p:cNvSpPr/>
          <p:nvPr/>
        </p:nvSpPr>
        <p:spPr>
          <a:xfrm>
            <a:off x="8712200" y="6057674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38400" y="1668976"/>
            <a:ext cx="4267200" cy="3527477"/>
          </a:xfrm>
          <a:custGeom>
            <a:avLst/>
            <a:gdLst>
              <a:gd name="connsiteX0" fmla="*/ 0 w 4267189"/>
              <a:gd name="connsiteY0" fmla="*/ 1585020 h 3170039"/>
              <a:gd name="connsiteX1" fmla="*/ 2133595 w 4267189"/>
              <a:gd name="connsiteY1" fmla="*/ 0 h 3170039"/>
              <a:gd name="connsiteX2" fmla="*/ 4267190 w 4267189"/>
              <a:gd name="connsiteY2" fmla="*/ 1585020 h 3170039"/>
              <a:gd name="connsiteX3" fmla="*/ 2133595 w 4267189"/>
              <a:gd name="connsiteY3" fmla="*/ 3170040 h 3170039"/>
              <a:gd name="connsiteX4" fmla="*/ 0 w 4267189"/>
              <a:gd name="connsiteY4" fmla="*/ 1585020 h 3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89" h="3170039">
                <a:moveTo>
                  <a:pt x="0" y="1585020"/>
                </a:moveTo>
                <a:cubicBezTo>
                  <a:pt x="0" y="709638"/>
                  <a:pt x="955243" y="0"/>
                  <a:pt x="2133595" y="0"/>
                </a:cubicBezTo>
                <a:cubicBezTo>
                  <a:pt x="3311947" y="0"/>
                  <a:pt x="4267190" y="709638"/>
                  <a:pt x="4267190" y="1585020"/>
                </a:cubicBezTo>
                <a:cubicBezTo>
                  <a:pt x="4267190" y="2460402"/>
                  <a:pt x="3311947" y="3170040"/>
                  <a:pt x="2133595" y="3170040"/>
                </a:cubicBezTo>
                <a:cubicBezTo>
                  <a:pt x="955243" y="3170040"/>
                  <a:pt x="0" y="2460402"/>
                  <a:pt x="0" y="158502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01115" tIns="540441" rIns="701115" bIns="540441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NHẬT BẢN</a:t>
            </a:r>
            <a:endParaRPr lang="en-US" sz="4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29400" y="1779564"/>
            <a:ext cx="2362200" cy="3306301"/>
          </a:xfrm>
          <a:custGeom>
            <a:avLst/>
            <a:gdLst>
              <a:gd name="connsiteX0" fmla="*/ 0 w 1321525"/>
              <a:gd name="connsiteY0" fmla="*/ 1105535 h 2211070"/>
              <a:gd name="connsiteX1" fmla="*/ 660763 w 1321525"/>
              <a:gd name="connsiteY1" fmla="*/ 0 h 2211070"/>
              <a:gd name="connsiteX2" fmla="*/ 1321526 w 1321525"/>
              <a:gd name="connsiteY2" fmla="*/ 1105535 h 2211070"/>
              <a:gd name="connsiteX3" fmla="*/ 660763 w 1321525"/>
              <a:gd name="connsiteY3" fmla="*/ 2211070 h 2211070"/>
              <a:gd name="connsiteX4" fmla="*/ 0 w 1321525"/>
              <a:gd name="connsiteY4" fmla="*/ 1105535 h 22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525" h="2211070">
                <a:moveTo>
                  <a:pt x="0" y="1105535"/>
                </a:moveTo>
                <a:cubicBezTo>
                  <a:pt x="0" y="494965"/>
                  <a:pt x="295834" y="0"/>
                  <a:pt x="660763" y="0"/>
                </a:cubicBezTo>
                <a:cubicBezTo>
                  <a:pt x="1025692" y="0"/>
                  <a:pt x="1321526" y="494965"/>
                  <a:pt x="1321526" y="1105535"/>
                </a:cubicBezTo>
                <a:cubicBezTo>
                  <a:pt x="1321526" y="1716105"/>
                  <a:pt x="1025692" y="2211070"/>
                  <a:pt x="660763" y="2211070"/>
                </a:cubicBezTo>
                <a:cubicBezTo>
                  <a:pt x="295834" y="2211070"/>
                  <a:pt x="0" y="1716105"/>
                  <a:pt x="0" y="110553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9093" tIns="359364" rIns="229093" bIns="35936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ĐỐI NGOẠI VÀ XÃ HỘI TỪ 1945-2000</a:t>
            </a:r>
            <a:endPara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75858"/>
            <a:ext cx="7924800" cy="5715000"/>
          </a:xfrm>
          <a:prstGeom prst="rect">
            <a:avLst/>
          </a:prstGeom>
          <a:noFill/>
        </p:spPr>
      </p:sp>
      <p:sp>
        <p:nvSpPr>
          <p:cNvPr id="9" name="Freeform 8"/>
          <p:cNvSpPr/>
          <p:nvPr/>
        </p:nvSpPr>
        <p:spPr>
          <a:xfrm>
            <a:off x="145026" y="1772135"/>
            <a:ext cx="2286000" cy="3313730"/>
          </a:xfrm>
          <a:custGeom>
            <a:avLst/>
            <a:gdLst>
              <a:gd name="connsiteX0" fmla="*/ 0 w 1395070"/>
              <a:gd name="connsiteY0" fmla="*/ 1180459 h 2360918"/>
              <a:gd name="connsiteX1" fmla="*/ 697535 w 1395070"/>
              <a:gd name="connsiteY1" fmla="*/ 0 h 2360918"/>
              <a:gd name="connsiteX2" fmla="*/ 1395070 w 1395070"/>
              <a:gd name="connsiteY2" fmla="*/ 1180459 h 2360918"/>
              <a:gd name="connsiteX3" fmla="*/ 697535 w 1395070"/>
              <a:gd name="connsiteY3" fmla="*/ 2360918 h 2360918"/>
              <a:gd name="connsiteX4" fmla="*/ 0 w 1395070"/>
              <a:gd name="connsiteY4" fmla="*/ 1180459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070" h="2360918">
                <a:moveTo>
                  <a:pt x="0" y="1180459"/>
                </a:moveTo>
                <a:cubicBezTo>
                  <a:pt x="0" y="528509"/>
                  <a:pt x="312297" y="0"/>
                  <a:pt x="697535" y="0"/>
                </a:cubicBezTo>
                <a:cubicBezTo>
                  <a:pt x="1082773" y="0"/>
                  <a:pt x="1395070" y="528509"/>
                  <a:pt x="1395070" y="1180459"/>
                </a:cubicBezTo>
                <a:cubicBezTo>
                  <a:pt x="1395070" y="1832409"/>
                  <a:pt x="1082773" y="2360918"/>
                  <a:pt x="697535" y="2360918"/>
                </a:cubicBezTo>
                <a:cubicBezTo>
                  <a:pt x="312297" y="2360918"/>
                  <a:pt x="0" y="1832409"/>
                  <a:pt x="0" y="11804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39863" tIns="381308" rIns="239863" bIns="38130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KINH TẾ TỪ 1945-2000</a:t>
            </a:r>
            <a:endPara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0BDD87-75BB-4A62-9852-CF45B4C2FAB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464725"/>
            <a:ext cx="4419600" cy="715963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NỘI DUNG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úi phú sĩ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 bwMode="auto">
          <a:xfrm>
            <a:off x="-1966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5181600" cy="715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NHẬT BẢN</a:t>
            </a:r>
          </a:p>
        </p:txBody>
      </p:sp>
      <p:pic>
        <p:nvPicPr>
          <p:cNvPr id="5" name="Picture 4" descr="Picture1">
            <a:extLst>
              <a:ext uri="{FF2B5EF4-FFF2-40B4-BE49-F238E27FC236}">
                <a16:creationId xmlns:a16="http://schemas.microsoft.com/office/drawing/2014/main" id="{6E131BE9-CB57-4C4C-8D77-BF76C567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5" y="1123950"/>
            <a:ext cx="9048135" cy="5734050"/>
          </a:xfrm>
          <a:prstGeom prst="rect">
            <a:avLst/>
          </a:prstGeom>
          <a:solidFill>
            <a:srgbClr val="6699FF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DA17F32-1C71-45FE-9477-9A8F26F4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90800"/>
            <a:ext cx="2667000" cy="1143000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Diện</a:t>
            </a:r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tích</a:t>
            </a:r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: 377.835km2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9D6F4A-EC0F-4CDD-B5B1-4AE4DA8D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43200"/>
            <a:ext cx="2057400" cy="838200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Dân</a:t>
            </a:r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số</a:t>
            </a:r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: 127.5 </a:t>
            </a:r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triệu</a:t>
            </a:r>
            <a:endParaRPr lang="en-US" sz="2000" b="1" dirty="0">
              <a:solidFill>
                <a:srgbClr val="FF0066"/>
              </a:solidFill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cs typeface="Arial" charset="0"/>
              </a:rPr>
              <a:t>người</a:t>
            </a:r>
            <a:r>
              <a:rPr lang="en-US" sz="2000" b="1" dirty="0">
                <a:solidFill>
                  <a:srgbClr val="FF0066"/>
                </a:solidFill>
                <a:cs typeface="Arial" charset="0"/>
              </a:rPr>
              <a:t> (6/2006)</a:t>
            </a:r>
          </a:p>
        </p:txBody>
      </p:sp>
    </p:spTree>
    <p:extLst>
      <p:ext uri="{BB962C8B-B14F-4D97-AF65-F5344CB8AC3E}">
        <p14:creationId xmlns:p14="http://schemas.microsoft.com/office/powerpoint/2010/main" val="11008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51ED43-AE7D-4BC8-B17E-FB59D260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894741" cy="2339069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1" name="Chỗ dành sẵn cho Nội dung 2">
            <a:extLst>
              <a:ext uri="{FF2B5EF4-FFF2-40B4-BE49-F238E27FC236}">
                <a16:creationId xmlns:a16="http://schemas.microsoft.com/office/drawing/2014/main" id="{3F383F1C-5094-4933-B7BC-5DCF4229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8904"/>
              </p:ext>
            </p:extLst>
          </p:nvPr>
        </p:nvGraphicFramePr>
        <p:xfrm>
          <a:off x="762000" y="1702934"/>
          <a:ext cx="7924800" cy="469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50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C89BC65-12AB-4D24-9DA0-8C72BB4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graphicEl>
                                              <a:dgm id="{FC89BC65-12AB-4D24-9DA0-8C72BB4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>
                                            <p:graphicEl>
                                              <a:dgm id="{FC89BC65-12AB-4D24-9DA0-8C72BB4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80A27D7-AFA8-4A65-8C07-3C6FC370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graphicEl>
                                              <a:dgm id="{C80A27D7-AFA8-4A65-8C07-3C6FC370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>
                                            <p:graphicEl>
                                              <a:dgm id="{C80A27D7-AFA8-4A65-8C07-3C6FC370C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AA3E0097-E622-4DAD-85B0-5139A7280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graphicEl>
                                              <a:dgm id="{AA3E0097-E622-4DAD-85B0-5139A7280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graphicEl>
                                              <a:dgm id="{AA3E0097-E622-4DAD-85B0-5139A7280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53DC31B2-9A01-44F9-A1FF-6FCE0593C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graphicEl>
                                              <a:dgm id="{53DC31B2-9A01-44F9-A1FF-6FCE0593C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graphicEl>
                                              <a:dgm id="{53DC31B2-9A01-44F9-A1FF-6FCE0593C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540DAC47-009C-417D-A67C-82912373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graphicEl>
                                              <a:dgm id="{540DAC47-009C-417D-A67C-82912373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graphicEl>
                                              <a:dgm id="{540DAC47-009C-417D-A67C-82912373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990600"/>
            <a:ext cx="2675745" cy="440054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Tokyo,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 descr="Ảnh có chứa tòa nhà, ngoài trời, cũ, treo&#10;&#10;Mô tả được tạo tự động">
            <a:extLst>
              <a:ext uri="{FF2B5EF4-FFF2-40B4-BE49-F238E27FC236}">
                <a16:creationId xmlns:a16="http://schemas.microsoft.com/office/drawing/2014/main" id="{43E8A70D-5264-4F87-978D-8CF4A902E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ngoài trời, tòa nhà, người đàn ông, đứng&#10;&#10;Mô tả được tạo tự động">
            <a:extLst>
              <a:ext uri="{FF2B5EF4-FFF2-40B4-BE49-F238E27FC236}">
                <a16:creationId xmlns:a16="http://schemas.microsoft.com/office/drawing/2014/main" id="{FD8A8B2D-D586-4737-B778-633D5011F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5" r="-1" b="3151"/>
          <a:stretch/>
        </p:blipFill>
        <p:spPr>
          <a:xfrm>
            <a:off x="15" y="857257"/>
            <a:ext cx="5257407" cy="5143493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13A4CD1-D351-704E-92DD-5805DFD0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04408"/>
            <a:ext cx="4012279" cy="4471754"/>
          </a:xfrm>
        </p:spPr>
        <p:txBody>
          <a:bodyPr anchor="t">
            <a:noAutofit/>
          </a:bodyPr>
          <a:lstStyle/>
          <a:p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người</a:t>
            </a:r>
            <a:r>
              <a:rPr lang="vi-VN" sz="2400" dirty="0"/>
              <a:t> </a:t>
            </a:r>
            <a:r>
              <a:rPr lang="vi-VN" sz="2400" dirty="0" err="1"/>
              <a:t>phụ</a:t>
            </a:r>
            <a:r>
              <a:rPr lang="vi-VN" sz="2400" dirty="0"/>
              <a:t> </a:t>
            </a:r>
            <a:r>
              <a:rPr lang="vi-VN" sz="2400" dirty="0" err="1"/>
              <a:t>nữ</a:t>
            </a:r>
            <a:r>
              <a:rPr lang="vi-VN" sz="2400" dirty="0"/>
              <a:t> </a:t>
            </a:r>
            <a:r>
              <a:rPr lang="vi-VN" sz="2400" dirty="0" err="1"/>
              <a:t>địu</a:t>
            </a:r>
            <a:r>
              <a:rPr lang="vi-VN" sz="2400" dirty="0"/>
              <a:t> con </a:t>
            </a:r>
            <a:r>
              <a:rPr lang="vi-VN" sz="2400" dirty="0" err="1"/>
              <a:t>đứng</a:t>
            </a:r>
            <a:r>
              <a:rPr lang="vi-VN" sz="2400" dirty="0"/>
              <a:t> trông </a:t>
            </a:r>
            <a:r>
              <a:rPr lang="vi-VN" sz="2400" dirty="0" err="1"/>
              <a:t>ngóng</a:t>
            </a:r>
            <a:r>
              <a:rPr lang="vi-VN" sz="2400" dirty="0"/>
              <a:t> bên </a:t>
            </a:r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đống</a:t>
            </a:r>
            <a:r>
              <a:rPr lang="vi-VN" sz="2400" dirty="0"/>
              <a:t> hoang </a:t>
            </a:r>
            <a:r>
              <a:rPr lang="vi-VN" sz="2400" dirty="0" err="1"/>
              <a:t>tàn</a:t>
            </a:r>
            <a:r>
              <a:rPr lang="vi-VN" sz="2400" dirty="0"/>
              <a:t> ở </a:t>
            </a:r>
            <a:r>
              <a:rPr lang="vi-VN" sz="2400" dirty="0" err="1"/>
              <a:t>Tokyo</a:t>
            </a:r>
            <a:r>
              <a:rPr lang="vi-VN" sz="2400" dirty="0"/>
              <a:t>, năm 1947. </a:t>
            </a:r>
            <a:endParaRPr lang="en-US" sz="2400" dirty="0"/>
          </a:p>
          <a:p>
            <a:r>
              <a:rPr lang="vi-VN" sz="2400" dirty="0" err="1"/>
              <a:t>Đất</a:t>
            </a:r>
            <a:r>
              <a:rPr lang="vi-VN" sz="2400" dirty="0"/>
              <a:t> </a:t>
            </a:r>
            <a:r>
              <a:rPr lang="vi-VN" sz="2400" dirty="0" err="1"/>
              <a:t>nước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Bản</a:t>
            </a:r>
            <a:r>
              <a:rPr lang="vi-VN" sz="2400" dirty="0"/>
              <a:t> </a:t>
            </a:r>
            <a:r>
              <a:rPr lang="vi-VN" sz="2400" dirty="0" err="1"/>
              <a:t>đã</a:t>
            </a:r>
            <a:r>
              <a:rPr lang="vi-VN" sz="2400" dirty="0"/>
              <a:t> </a:t>
            </a:r>
            <a:r>
              <a:rPr lang="vi-VN" sz="2400" dirty="0" err="1"/>
              <a:t>gần</a:t>
            </a:r>
            <a:r>
              <a:rPr lang="vi-VN" sz="2400" dirty="0"/>
              <a:t> như </a:t>
            </a:r>
            <a:r>
              <a:rPr lang="vi-VN" sz="2400" dirty="0" err="1"/>
              <a:t>bị</a:t>
            </a:r>
            <a:r>
              <a:rPr lang="vi-VN" sz="2400" dirty="0"/>
              <a:t> </a:t>
            </a:r>
            <a:r>
              <a:rPr lang="vi-VN" sz="2400" dirty="0" err="1"/>
              <a:t>tàn</a:t>
            </a:r>
            <a:r>
              <a:rPr lang="vi-VN" sz="2400" dirty="0"/>
              <a:t> </a:t>
            </a:r>
            <a:r>
              <a:rPr lang="vi-VN" sz="2400" dirty="0" err="1"/>
              <a:t>phá</a:t>
            </a:r>
            <a:r>
              <a:rPr lang="vi-VN" sz="2400" dirty="0"/>
              <a:t> </a:t>
            </a:r>
            <a:r>
              <a:rPr lang="vi-VN" sz="2400" dirty="0" err="1"/>
              <a:t>hoàn</a:t>
            </a:r>
            <a:r>
              <a:rPr lang="vi-VN" sz="2400" dirty="0"/>
              <a:t> </a:t>
            </a:r>
            <a:r>
              <a:rPr lang="vi-VN" sz="2400" dirty="0" err="1"/>
              <a:t>toàn</a:t>
            </a:r>
            <a:r>
              <a:rPr lang="vi-VN" sz="2400" dirty="0"/>
              <a:t> </a:t>
            </a:r>
            <a:r>
              <a:rPr lang="vi-VN" sz="2400" dirty="0" err="1"/>
              <a:t>bởi</a:t>
            </a:r>
            <a:r>
              <a:rPr lang="vi-VN" sz="2400" dirty="0"/>
              <a:t> </a:t>
            </a:r>
            <a:r>
              <a:rPr lang="vi-VN" sz="2400" dirty="0" err="1"/>
              <a:t>cả</a:t>
            </a:r>
            <a:r>
              <a:rPr lang="vi-VN" sz="2400" dirty="0"/>
              <a:t> </a:t>
            </a:r>
            <a:r>
              <a:rPr lang="vi-VN" sz="2400" dirty="0" err="1"/>
              <a:t>thập</a:t>
            </a:r>
            <a:r>
              <a:rPr lang="vi-VN" sz="2400" dirty="0"/>
              <a:t> </a:t>
            </a:r>
            <a:r>
              <a:rPr lang="vi-VN" sz="2400" dirty="0" err="1"/>
              <a:t>kỷ</a:t>
            </a:r>
            <a:r>
              <a:rPr lang="vi-VN" sz="2400" dirty="0"/>
              <a:t> </a:t>
            </a:r>
            <a:r>
              <a:rPr lang="vi-VN" sz="2400" dirty="0" err="1"/>
              <a:t>chiến</a:t>
            </a:r>
            <a:r>
              <a:rPr lang="vi-VN" sz="2400" dirty="0"/>
              <a:t> tranh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hằn</a:t>
            </a:r>
            <a:r>
              <a:rPr lang="vi-VN" sz="2400" dirty="0"/>
              <a:t> sâu </a:t>
            </a:r>
            <a:r>
              <a:rPr lang="vi-VN" sz="2400" dirty="0" err="1"/>
              <a:t>vết</a:t>
            </a:r>
            <a:r>
              <a:rPr lang="vi-VN" sz="2400" dirty="0"/>
              <a:t> </a:t>
            </a:r>
            <a:r>
              <a:rPr lang="vi-VN" sz="2400" dirty="0" err="1"/>
              <a:t>sẹo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trận</a:t>
            </a:r>
            <a:r>
              <a:rPr lang="vi-VN" sz="2400" dirty="0"/>
              <a:t> </a:t>
            </a:r>
            <a:r>
              <a:rPr lang="vi-VN" sz="2400" dirty="0" err="1"/>
              <a:t>đánh</a:t>
            </a:r>
            <a:r>
              <a:rPr lang="vi-VN" sz="2400" dirty="0"/>
              <a:t> bom nguyên </a:t>
            </a:r>
            <a:r>
              <a:rPr lang="vi-VN" sz="2400" dirty="0" err="1"/>
              <a:t>tử</a:t>
            </a:r>
            <a:r>
              <a:rPr lang="vi-VN" sz="2400" dirty="0"/>
              <a:t> ở </a:t>
            </a:r>
            <a:r>
              <a:rPr lang="vi-VN" sz="2400" dirty="0" err="1"/>
              <a:t>Hiroshima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Nagasaki</a:t>
            </a:r>
            <a:r>
              <a:rPr lang="vi-V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68234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ngoài trời, nước, cỏ, tàu&#10;&#10;Mô tả được tạo tự động">
            <a:extLst>
              <a:ext uri="{FF2B5EF4-FFF2-40B4-BE49-F238E27FC236}">
                <a16:creationId xmlns:a16="http://schemas.microsoft.com/office/drawing/2014/main" id="{85638BCE-FAA9-4701-8129-D88C5E7F8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-1" b="9364"/>
          <a:stretch/>
        </p:blipFill>
        <p:spPr>
          <a:xfrm>
            <a:off x="-4916" y="1392214"/>
            <a:ext cx="9141699" cy="51434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F30063EC-91F0-424E-B97E-A070E4B5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851058" cy="1054510"/>
          </a:xfrm>
        </p:spPr>
        <p:txBody>
          <a:bodyPr>
            <a:no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96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70188"/>
            <a:ext cx="404812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267200" y="1363662"/>
            <a:ext cx="4572000" cy="53419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FontTx/>
              <a:buNone/>
            </a:pP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5875"/>
            <a:ext cx="8686800" cy="715963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BÀI 8. 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NHẬT BẢN</a:t>
            </a:r>
          </a:p>
        </p:txBody>
      </p:sp>
      <p:sp>
        <p:nvSpPr>
          <p:cNvPr id="6" name="Text Box 75">
            <a:extLst>
              <a:ext uri="{FF2B5EF4-FFF2-40B4-BE49-F238E27FC236}">
                <a16:creationId xmlns:a16="http://schemas.microsoft.com/office/drawing/2014/main" id="{C594204A-4DA5-43A9-99F1-352351614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" y="1219200"/>
            <a:ext cx="2825750" cy="1322388"/>
          </a:xfrm>
          <a:prstGeom prst="rect">
            <a:avLst/>
          </a:prstGeom>
          <a:noFill/>
          <a:ln>
            <a:noFill/>
          </a:ln>
          <a:effectLst>
            <a:outerShdw dist="53882" dir="18900000" algn="ctr" rotWithShape="0">
              <a:schemeClr val="accent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</p:spTree>
    <p:extLst>
      <p:ext uri="{BB962C8B-B14F-4D97-AF65-F5344CB8AC3E}">
        <p14:creationId xmlns:p14="http://schemas.microsoft.com/office/powerpoint/2010/main" val="4039200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907</TotalTime>
  <Words>1587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Những khó khăn mà Nhật Bản phải đối mặt sau chiến tranh tàn khốc:</vt:lpstr>
      <vt:lpstr>Một người đàn ông ngồi trong căn nhà đổ nát tại thành phố Tokyo, năm 1947.  Sau thế chiến, Nhật lâm vào cảnh hoang tàn đổ nát.</vt:lpstr>
      <vt:lpstr>PowerPoint Presentation</vt:lpstr>
      <vt:lpstr>Ngoài về sự tàn phá khủng khiếp hậu chiến tranh, Nhật Bản còn chịu những khắc nghiệt của thiên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8. NHẬT BẢN</dc:title>
  <dc:creator>Bill</dc:creator>
  <cp:lastModifiedBy>GV Nguyễn Thị Phương</cp:lastModifiedBy>
  <cp:revision>65</cp:revision>
  <dcterms:created xsi:type="dcterms:W3CDTF">2015-09-03T09:12:00Z</dcterms:created>
  <dcterms:modified xsi:type="dcterms:W3CDTF">2022-10-13T03:44:09Z</dcterms:modified>
</cp:coreProperties>
</file>