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1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95" r:id="rId2"/>
    <p:sldId id="294" r:id="rId3"/>
    <p:sldId id="296" r:id="rId4"/>
    <p:sldId id="277" r:id="rId5"/>
    <p:sldId id="275" r:id="rId6"/>
    <p:sldId id="298" r:id="rId7"/>
    <p:sldId id="266" r:id="rId8"/>
    <p:sldId id="291" r:id="rId9"/>
    <p:sldId id="264" r:id="rId10"/>
    <p:sldId id="263" r:id="rId11"/>
    <p:sldId id="271" r:id="rId12"/>
    <p:sldId id="262" r:id="rId13"/>
    <p:sldId id="272" r:id="rId14"/>
    <p:sldId id="279" r:id="rId15"/>
    <p:sldId id="289" r:id="rId16"/>
    <p:sldId id="278" r:id="rId17"/>
    <p:sldId id="290" r:id="rId18"/>
    <p:sldId id="280" r:id="rId19"/>
    <p:sldId id="283" r:id="rId20"/>
    <p:sldId id="284" r:id="rId21"/>
    <p:sldId id="285" r:id="rId22"/>
    <p:sldId id="286" r:id="rId23"/>
    <p:sldId id="281" r:id="rId24"/>
    <p:sldId id="282" r:id="rId25"/>
    <p:sldId id="287" r:id="rId26"/>
    <p:sldId id="297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7FF0"/>
    <a:srgbClr val="0033CC"/>
    <a:srgbClr val="FF3300"/>
    <a:srgbClr val="4E0E94"/>
    <a:srgbClr val="EBC6F6"/>
    <a:srgbClr val="CBB6F0"/>
    <a:srgbClr val="FF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10-15T01:10:01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16933 6401 20 0,'0'0'53'0,"0"0"-1"0,1-1-4 15,1 1-3-15,-2 0-2 0,0-1-4 0,0 1-2 16,0 0-2-16,0 0-1 0,0 0-2 0,0 0 1 0,3 0-1 0,-3 0 1 0,0 0-1 15,0-2-1-15,0 2 2 0,3-1-3 0,-3 1-1 0,1-2-1 16,-1 2-2-16,0-1-2 0,0 1-2 0,0 0-2 0,0-2-1 16,0 2-3-16,0 0-1 0,0 0-1 0,2-3-1 0,-2 3 0 0,0 0-2 15,0 0 0-15,2-2-1 0,-2 2 1 0,0 0 0 16,0-1 1-16,0 1 0 0,0-1 2 0,0 1-1 0,0 0 0 0,0-3 1 0,0 3 1 16,0 0 0-16,0 0 0 0,0-2 1 0,0 2 1 15,0 0 0-15,0 0-3 0,0-1 0 0,0 1 0 0,0 0 0 16,0 0 1-16,0 0 1 0,0 0 1 0,3-2-2 0,-3 2 0 0,-3-1-1 0,3 1 1 15,0 0 0-15,0 0 0 0,0-2 1 0,0 2 0 0,0 0-1 0,0 0-1 16,0 0 0-16,0 0 0 0,0 0 1 0,0-3 1 0,0 3 0 16,0 0-1-16,3 0-2 0,-3 0-1 15,1-3-1-15,-1 1-1 0,0 0 2 0,0 2 0 0,2-1 0 0,-2-1 2 0,0 2-1 0,2-3-1 16,-2 1-3-16,0 2 0 0,0-2 1 0,0 2 0 0,0 0 2 0,0 0 1 16,0 0 2-16,0 0 3 0,0-3-1 0,0 1 1 0,0 2 4 15,1-2 1-15,-1 2-1 0,0 0 0 0,0 0 2 0,0 0 0 16,0 0 1-16,0 0 0 0,0 0 2 0,0 0-1 0,0 0 1 0,0 0-1 15,0 0 0-15,0 0-3 0,0 0-2 16,0 0-2-16,0 0-2 0,0 0 0 0,0 0 3 0,0 0-2 16,0 0-2-16,0 0-3 0,0 0-3 0,0 0-1 0,0 0-3 15,0 0 0-15,0 0 1 0,0 0 1 0,0 0 1 0,0 0 0 0,0 0 1 0,0 0-2 16,-1 2-2-16,1-2-1 0,0 0-2 0,0 2 1 0,0-2 1 0,0 3 2 16,0-3 2-16,0 0 1 0,0 0 0 0,0 2-1 0,0-2-2 15,0 2 0-15,0-2 2 0,0 3 0 0,0-3-1 0,0 2 3 0,0-1 2 16,0 2 3-16,0-2 1 0,0 2-1 0,0 0 0 0,0-1 0 15,0 2-2-15,0-1 3 0,0 0-1 0,0 0 3 0,0 2 3 0,0-2 2 16,0 0 1-16,0-1 1 0,0 3-3 0,-2-2-1 0,2-1 1 16,0 3 2-16,0-1 2 0,0-1-1 0,0 2-1 0,0-1 0 0,0-1-1 0,0 2-1 15,0-3 0-15,0 3-2 0,0-2-3 0,0 1 1 0,0 1 1 16,0-4 0-16,0 4-1 0,0-2-1 0,0 0-5 0,0 0 3 16,0 1 4-16,2 1 3 0,-2-2 2 15,0 2 2-15,0 2 1 0,0-2-1 0,0-1 1 0,0 2-1 0,0 1-1 16,0-2 2-16,0 1 2 0,0-2 0 0,0 1 0 0,0 1-3 0,0-2-2 15,0 2-3-15,0-1-2 0,0 0-1 0,1 0 0 0,-1 2-2 16,0-2 1-16,2 0 2 0,-2 2 2 0,1-2-4 0,-1-1-4 0,0 2-1 16,0-1 1-16,0-1 2 0,2 2 1 0,-2-2-2 0,2 1 1 15,-2 1-2-15,0-1-1 0,0 0 0 0,0 0-1 16,0 0 1-16,1 0 1 0,-1 0 1 0,0 1 1 0,2-1-1 0,-2-1-1 0,2 1-1 16,-2-1-3-16,1 1 1 0,-1-1-1 0,3 2 3 0,-3-4 0 0,1 3 1 15,-1 2 1-15,2-2 0 0,0-1-1 0,-2 2 1 0,0-2 0 0,0 1 0 16,0-1 0-16,0 2 0 0,0-2-1 0,3 1 2 0,-2 0 0 0,-1-1 2 15,0-1 0-15,2 3 2 0,-2-2 1 0,0-1 0 16,0 2-1-16,0 2 1 0,0-5 1 0,0 3 2 0,0 0 1 0,0 0 4 0,0-2 5 16,0 2 3-16,0-1 1 0,0 2 4 0,0-1 1 0,0 1 2 15,0-2-1-15,-2 1 0 0,2 0 4 0,0 2-3 0,0-3-1 16,0 0-1-16,0 3 0 0,0-2-4 0,0 0-5 0,0 0-3 0,0-1-5 16,0 1-3-16,0-1-4 0,0 1-2 0,2 1-2 0,-2-2-2 0,0-1 0 15,0 2-1-15,2-3-1 0,-2 3-2 0,0-2 0 0,0 0-1 16,0 1 1-16,0 0 0 0,0-3 0 15,0 3 0-15,0-1 0 0,0-1-1 0,0 1-2 0,0-1-3 0,0-1-1 16,0 1 1-16,0-2 0 0,0 3 1 0,0-3 2 0,0 1-1 0,0-1-1 16,0 0 0-16,0 2-2 0,0 1-1 0,0-3-2 15,0 1 0-15,0 2 2 0,0 0-1 0,0-1 1 0,0-1-2 0,0 1 0 16,0 1-1-16,0 0 1 0,0-2 1 0,0-1-1 0,0 1 1 0,0-1-1 16,0 4 1-16,0-3 1 0,0-1 0 0,0 0-1 15,0 0-2-15,0 0-1 0,0 0-5 0,0 0-5 0,0 0-8 0,0 0-10 0,0 0-11 0,0 0-13 16,0 0-15-16,0 0-16 0,0 0-21 0,0 0-27 0,0 0-25 15,-4 0-24-15,4-3-19 0,-4 1-16 0,4 0-13 0,0-1-8 0,-2 0-7 16,0-2-3-16,-2 2-2 0,3-1 0 0,-1 1-4 0,0-2-5 16,1 1 0-16,-3-1 4 0,3 1 13 0,-1 1 21 0,1-1 17 0,-1-2 18 15,0 4 15-15,-2-3 13 0,4 0 14 16,-2 3 14-16</inkml:trace>
  <inkml:trace contextRef="#ctx0" brushRef="#br0" timeOffset="843.2328">16852 6924 32 0,'-2'1'121'0,"2"-1"5"0,0 0 3 16,-4 2 2-16,4-2 4 0,0 0 3 0,0 0 4 0,0 0 4 0,0 0-14 15,0 0-27-15,0 0-20 0,0 0-16 0,0 0-10 0,0 0-5 16,0 0-5-16,0 0-2 0,0 0-4 0,0 0-1 0,0 0 1 0,0 0-2 16,0 0-1-16,0 0-2 0,0 0-4 0,0 0-2 0,0 0 1 15,6 0 1-15,-6 0 1 0,0 0 2 0,0 0 5 0,1 0 4 0,-1 1 4 16,2 0 3-16,-1 1 4 15,1-2 4 1,-2 3 1-16,3-1 4 0,-3-2 4 0,2 2 1 0,0 1 3 0,-1-1-1 0,2 0 0 0,-1 1-1 0,0-2 0 0,-1 3-3 0,1 0-1 16,4-1-5-16,-5 0-3 0,2-1-7 0,-1 0-6 0,1 1-4 15,1 2-5-15,-3-4-2 0,2 4-3 0,1-2-1 0,-3 0-5 0,1 0-4 16,-2 1-2-16,6 1-2 0,-5-1 1 0,1 1 1 0,0-2 3 16,-2 2 4-16,4 0 2 0,-2-2 4 0,0 4 0 0,-1-3-1 0,2 1 0 15,-1 0-4-15,0 0 1 0,-1 1 4 0,1-2-1 0,-2 1-1 16,3 1-1-16,0 0-3 0,-2-2-2 0,-1 1-1 0,4 0-3 0,-4 0-3 0,0-1-1 15,0 2 0-15,4-2 2 0,-4-1 1 0,2-1-2 0,-2 3-4 16,2-3 0-16,-2 1 1 0,0 0-1 0,1-2 0 0,-1 2 2 0,0-1 1 16,0-1 2-16,0 2 1 0,0 0 0 0,0-1 0 0,0 1-1 15,0-2-2-15,0 1 1 0,0-1 2 0,0 2-1 0,0-3 0 0,2 1 0 16,-2 1-1-16,0-2 0 0,1 3-3 16,-1-3-2-16,0 0-3 0,0 2-1 0,0-2 1 0,2 0 0 0,-2 0 1 0,0 0-1 0,2 0 1 15,-2 0 0-15,0 0 0 0,0 0 0 0,1 2 0 0,-1-2 2 16,0 0 0-16,0 0 1 0,2 2 0 0,-2-2 1 0,2 1 0 15,-2-1 2-15,1 0-1 0,-1 0 3 0,4 0-2 0,-4 0 1 0,2 2-2 16,-2-2 0-16,2 0-2 0,-2 2-1 0,0-2-1 0,4 0 1 16,-2 0 1-16,0 1-2 0,-2-1-6 0,0 0-3 0,1 2 0 15,-1-2-3-15,0 0 1 0,0 1 1 0,0-1 1 0,0 0 1 16,0 0 1-16,0 0 0 0,0 0 1 0,0 0 1 0,0 0 3 0,0 0 2 16,0 0 4-16,0 0 4 0,0 0 5 0,0 0 3 0,0 0 1 15,0 0 2-15,0 0-1 0,0 0 0 0,0 0 2 0,0 0 0 16,0 0 0-16,0 0-1 0,0 0-3 0,0 0 2 0,0 0 1 0,0 0-2 15,0 0-5-15,0 0-2 0,0 0-1 0,0 0 0 0,0 0-1 0,0 0 0 16,0 0 2-16,3-1-1 0,-3 1-2 0,2-2-1 0,-2 1 0 0,3 1 0 16,-1-2 0-16,0 0-1 0,-1-1 1 0,2 3 0 0,-2-2 2 0,3 0 0 15,-4 1 1-15,0-1-3 0,4-1-2 0,-2 0-1 0,0 0 3 16,-1 0 0-16,3 0-1 16,-3-3 1-16,2 2-2 0,1-1 0 0,0-1 1 0,1 1-2 0,-5 0-4 0,4-2-2 0,0 0-1 15,1-1 0-15,-2 3 1 0,2-3-8 0,-1 1-11 0,1-2-23 0,-1 0-27 16,1-1-33-16,2-2-40 0,-1 0-53 0,2-1-57 0,-2 0-57 0,2-2-52 15,-2 0-47-15,2-4-47 0,0 2-23 16,0-1-12-16,-2-1-1 0,2-2 6 0,0 4 22 16,-1-1 23-16,-1-1 34 0,2-2 39 0,-2 4 51 0,0-1 60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29CB-24D8-4A56-A06D-0938196645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5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02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74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227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32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905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75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EA1FC-7EF4-4013-9D42-2F07018270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03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561E8-4826-4F99-9DB1-2DDC25329C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314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2787B9-165B-42FE-AEA1-2610C4776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292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4A0E2B-345A-44AC-9B26-1C9AE6BFD9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96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D730-A20C-4005-AC4C-3DEC22F6CA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78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7A17-06E9-4F1D-BABA-353DA46116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99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D03D-8CC2-4530-8503-7F860B7C80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00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5C7B-027B-4D83-ACAD-A07F5F32CB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381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92A0E-1A59-45AA-9A3A-1CC2B080A8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15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5EFA-3918-42C4-8244-9436A1D68B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08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D64D-7D4D-409B-A1AE-CDED902F06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62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49D8-D31B-4CC8-8D55-9D21C91EB8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39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C95F8-A6A7-4E7C-924C-400C361A1E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192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3400"/>
            <a:ext cx="68580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sz="3200" b="1" dirty="0" smtClean="0">
                <a:solidFill>
                  <a:schemeClr val="bg1">
                    <a:lumMod val="10000"/>
                    <a:lumOff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3: AMIN – AMINOAXIT – PROTEIN </a:t>
            </a:r>
            <a:endParaRPr lang="en-US" sz="3200" b="1" dirty="0">
              <a:solidFill>
                <a:schemeClr val="bg1">
                  <a:lumMod val="10000"/>
                  <a:lumOff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143000" y="1395919"/>
            <a:ext cx="6858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TIẾT 12,13: AMIN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-17585" y="1147963"/>
            <a:ext cx="7238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3200" dirty="0">
                <a:cs typeface="Arial" panose="020B0604020202020204" pitchFamily="34" charset="0"/>
              </a:rPr>
              <a:t>III. CẤU TẠO PHÂN TỬ VÀ TÍNH </a:t>
            </a:r>
            <a:r>
              <a:rPr lang="en-US" altLang="en-US" sz="3200" dirty="0" smtClean="0">
                <a:cs typeface="Arial" panose="020B0604020202020204" pitchFamily="34" charset="0"/>
              </a:rPr>
              <a:t>CHẤT </a:t>
            </a:r>
            <a:r>
              <a:rPr lang="en-US" altLang="en-US" sz="3200" dirty="0">
                <a:cs typeface="Arial" panose="020B0604020202020204" pitchFamily="34" charset="0"/>
              </a:rPr>
              <a:t>HÓA HỌC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9308" y="2094875"/>
            <a:ext cx="36006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dirty="0" smtClean="0">
                <a:cs typeface="Arial" panose="020B0604020202020204" pitchFamily="34" charset="0"/>
              </a:rPr>
              <a:t>1</a:t>
            </a:r>
            <a:r>
              <a:rPr lang="en-US" altLang="en-US" sz="3200" dirty="0"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cs typeface="Arial" panose="020B0604020202020204" pitchFamily="34" charset="0"/>
              </a:rPr>
              <a:t>Cấu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tạo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phân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tử</a:t>
            </a:r>
            <a:endParaRPr lang="en-US" altLang="en-US" sz="3200" dirty="0">
              <a:cs typeface="Arial" panose="020B0604020202020204" pitchFamily="34" charset="0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9308" y="2553350"/>
            <a:ext cx="7772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cs typeface="Arial" panose="020B0604020202020204" pitchFamily="34" charset="0"/>
              </a:rPr>
              <a:t>   </a:t>
            </a:r>
            <a:r>
              <a:rPr lang="en-US" altLang="en-US" sz="2800" dirty="0" err="1"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N </a:t>
            </a:r>
            <a:r>
              <a:rPr lang="en-US" altLang="en-US" sz="2800" dirty="0" err="1"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cacbon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tương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ứng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cs typeface="Arial" panose="020B0604020202020204" pitchFamily="34" charset="0"/>
              </a:rPr>
              <a:t> RNH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;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cs typeface="Arial" panose="020B0604020202020204" pitchFamily="34" charset="0"/>
              </a:rPr>
              <a:t> R – </a:t>
            </a:r>
            <a:r>
              <a:rPr lang="en-US" altLang="en-US" sz="2800" dirty="0" smtClean="0">
                <a:cs typeface="Arial" panose="020B0604020202020204" pitchFamily="34" charset="0"/>
              </a:rPr>
              <a:t>NH </a:t>
            </a:r>
            <a:r>
              <a:rPr lang="en-US" altLang="en-US" sz="2800" dirty="0">
                <a:cs typeface="Arial" panose="020B0604020202020204" pitchFamily="34" charset="0"/>
              </a:rPr>
              <a:t>– R</a:t>
            </a:r>
            <a:r>
              <a:rPr lang="en-US" altLang="en-US" sz="2800" baseline="30000" dirty="0">
                <a:cs typeface="Arial" panose="020B0604020202020204" pitchFamily="34" charset="0"/>
              </a:rPr>
              <a:t>1</a:t>
            </a:r>
            <a:r>
              <a:rPr lang="en-US" altLang="en-US" sz="2800" dirty="0">
                <a:cs typeface="Arial" panose="020B0604020202020204" pitchFamily="34" charset="0"/>
              </a:rPr>
              <a:t>;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83978" name="Group 10"/>
          <p:cNvGrpSpPr>
            <a:grpSpLocks/>
          </p:cNvGrpSpPr>
          <p:nvPr/>
        </p:nvGrpSpPr>
        <p:grpSpPr bwMode="auto">
          <a:xfrm>
            <a:off x="4953000" y="3886200"/>
            <a:ext cx="1672730" cy="1093787"/>
            <a:chOff x="1584" y="3043"/>
            <a:chExt cx="1126" cy="689"/>
          </a:xfrm>
        </p:grpSpPr>
        <p:sp>
          <p:nvSpPr>
            <p:cNvPr id="83973" name="Rectangle 5"/>
            <p:cNvSpPr>
              <a:spLocks noChangeArrowheads="1"/>
            </p:cNvSpPr>
            <p:nvPr/>
          </p:nvSpPr>
          <p:spPr bwMode="auto">
            <a:xfrm>
              <a:off x="1983" y="3405"/>
              <a:ext cx="47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2800" b="1" dirty="0">
                  <a:latin typeface="Times New Roman" panose="02020603050405020304" pitchFamily="18" charset="0"/>
                </a:rPr>
                <a:t>R</a:t>
              </a:r>
              <a:r>
                <a:rPr lang="en-US" altLang="en-US" sz="2800" b="1" baseline="30000" dirty="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3974" name="Rectangle 6"/>
            <p:cNvSpPr>
              <a:spLocks noChangeArrowheads="1"/>
            </p:cNvSpPr>
            <p:nvPr/>
          </p:nvSpPr>
          <p:spPr bwMode="auto">
            <a:xfrm>
              <a:off x="1584" y="3043"/>
              <a:ext cx="11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latin typeface="Times New Roman" panose="02020603050405020304" pitchFamily="18" charset="0"/>
                </a:rPr>
                <a:t>R – N – R</a:t>
              </a:r>
              <a:r>
                <a:rPr lang="en-US" altLang="en-US" sz="2800" b="1" baseline="30000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83977" name="Line 9"/>
            <p:cNvSpPr>
              <a:spLocks noChangeShapeType="1"/>
            </p:cNvSpPr>
            <p:nvPr/>
          </p:nvSpPr>
          <p:spPr bwMode="auto">
            <a:xfrm>
              <a:off x="2112" y="330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/>
      <p:bldP spid="839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629400" y="1143000"/>
          <a:ext cx="2120900" cy="279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3" name="Chem3D XML" r:id="rId4" imgW="3345576" imgH="4407346" progId="Chem3D.Document.9">
                  <p:embed/>
                </p:oleObj>
              </mc:Choice>
              <mc:Fallback>
                <p:oleObj name="Chem3D XML" r:id="rId4" imgW="3345576" imgH="4407346" progId="Chem3D.Document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143000"/>
                        <a:ext cx="2120900" cy="279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0" y="1905000"/>
          <a:ext cx="2895600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4" name="Chem3D XML" r:id="rId6" imgW="1782476" imgH="941307" progId="Chem3D.Document.9">
                  <p:embed/>
                </p:oleObj>
              </mc:Choice>
              <mc:Fallback>
                <p:oleObj name="Chem3D XML" r:id="rId6" imgW="1782476" imgH="941307" progId="Chem3D.Document.9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2895600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72" name="Object 4"/>
          <p:cNvGraphicFramePr>
            <a:graphicFrameLocks noChangeAspect="1"/>
          </p:cNvGraphicFramePr>
          <p:nvPr/>
        </p:nvGraphicFramePr>
        <p:xfrm>
          <a:off x="3124200" y="1371600"/>
          <a:ext cx="3103563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55" name="Chem3D XML" r:id="rId8" imgW="3104312" imgH="2443394" progId="Chem3D.Document.9">
                  <p:embed/>
                </p:oleObj>
              </mc:Choice>
              <mc:Fallback>
                <p:oleObj name="Chem3D XML" r:id="rId8" imgW="3104312" imgH="2443394" progId="Chem3D.Document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71600"/>
                        <a:ext cx="3103563" cy="244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6858000" y="4191000"/>
            <a:ext cx="122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Anilin</a:t>
            </a: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609600" y="4114800"/>
            <a:ext cx="163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Amoniac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676400" y="228600"/>
            <a:ext cx="6240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Mô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amoniac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amin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352800" y="4114800"/>
            <a:ext cx="193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Metylamin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152400" y="4953000"/>
            <a:ext cx="8686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     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amin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nitơ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tương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bazơ</a:t>
            </a:r>
            <a:r>
              <a:rPr lang="en-US" altLang="en-US" sz="2800" b="1" dirty="0">
                <a:latin typeface="Times New Roman" panose="02020603050405020304" pitchFamily="18" charset="0"/>
              </a:rPr>
              <a:t>. Amin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còn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gốc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hiđrocacbon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/>
      <p:bldP spid="109574" grpId="0"/>
      <p:bldP spid="109575" grpId="0"/>
      <p:bldP spid="109576" grpId="0"/>
      <p:bldP spid="1095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1020952"/>
            <a:ext cx="3659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 smtClean="0">
                <a:cs typeface="Arial" panose="020B0604020202020204" pitchFamily="34" charset="0"/>
              </a:rPr>
              <a:t>2</a:t>
            </a:r>
            <a:r>
              <a:rPr lang="en-US" altLang="en-US" sz="2800" b="1" dirty="0">
                <a:cs typeface="Arial" panose="020B0604020202020204" pitchFamily="34" charset="0"/>
              </a:rPr>
              <a:t>. </a:t>
            </a:r>
            <a:r>
              <a:rPr lang="en-US" altLang="en-US" sz="2800" b="1" dirty="0" err="1"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hóa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học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8575" y="1416239"/>
            <a:ext cx="2707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)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bazơ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-23446" y="1871990"/>
            <a:ext cx="80244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cs typeface="Arial" panose="020B0604020202020204" pitchFamily="34" charset="0"/>
              </a:rPr>
              <a:t>Dung </a:t>
            </a:r>
            <a:r>
              <a:rPr lang="en-US" altLang="en-US" sz="2800" dirty="0" err="1"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no </a:t>
            </a:r>
            <a:r>
              <a:rPr lang="en-US" altLang="en-US" sz="2800" dirty="0" err="1">
                <a:cs typeface="Arial" panose="020B0604020202020204" pitchFamily="34" charset="0"/>
              </a:rPr>
              <a:t>mạch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hở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xanh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giấy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quỳ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hồng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phenolphtalein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-23446" y="2795588"/>
            <a:ext cx="802444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smtClean="0">
                <a:cs typeface="Arial" panose="020B0604020202020204" pitchFamily="34" charset="0"/>
              </a:rPr>
              <a:t>Dung </a:t>
            </a:r>
            <a:r>
              <a:rPr lang="en-US" altLang="en-US" sz="2800" dirty="0" err="1"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anilin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xanh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giấy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quỳ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hồng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cs typeface="Arial" panose="020B0604020202020204" pitchFamily="34" charset="0"/>
              </a:rPr>
              <a:t>phenolphtalein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-132562" y="4753646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          CH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2 </a:t>
            </a:r>
            <a:r>
              <a:rPr lang="en-US" altLang="en-US" sz="2800" b="1" dirty="0">
                <a:latin typeface="Times New Roman" panose="02020603050405020304" pitchFamily="18" charset="0"/>
              </a:rPr>
              <a:t>&gt; 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</a:rPr>
              <a:t> &gt; 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8575" y="3864506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 err="1" smtClean="0">
                <a:cs typeface="Arial" panose="020B0604020202020204" pitchFamily="34" charset="0"/>
              </a:rPr>
              <a:t>Lực</a:t>
            </a:r>
            <a:r>
              <a:rPr lang="en-US" altLang="en-US" sz="2800" dirty="0" smtClean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bazơ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xếp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như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cs typeface="Arial" panose="020B0604020202020204" pitchFamily="34" charset="0"/>
              </a:rPr>
              <a:t> :</a:t>
            </a:r>
          </a:p>
        </p:txBody>
      </p: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3659976" y="4493296"/>
            <a:ext cx="2332037" cy="1050925"/>
            <a:chOff x="960" y="2784"/>
            <a:chExt cx="1469" cy="662"/>
          </a:xfrm>
        </p:grpSpPr>
        <p:graphicFrame>
          <p:nvGraphicFramePr>
            <p:cNvPr id="85001" name="Object 9"/>
            <p:cNvGraphicFramePr>
              <a:graphicFrameLocks noChangeAspect="1"/>
            </p:cNvGraphicFramePr>
            <p:nvPr/>
          </p:nvGraphicFramePr>
          <p:xfrm>
            <a:off x="960" y="2784"/>
            <a:ext cx="95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24" name="Document" r:id="rId4" imgW="685800" imgH="476280" progId="ChemWindow.Document">
                    <p:embed/>
                  </p:oleObj>
                </mc:Choice>
                <mc:Fallback>
                  <p:oleObj name="Document" r:id="rId4" imgW="685800" imgH="476280" progId="ChemWindow.Document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2784"/>
                          <a:ext cx="95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1845" y="2937"/>
              <a:ext cx="5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>
                  <a:latin typeface="Times New Roman" panose="02020603050405020304" pitchFamily="18" charset="0"/>
                </a:rPr>
                <a:t> NH</a:t>
              </a:r>
              <a:r>
                <a:rPr lang="en-US" altLang="en-US" sz="2800" b="1" baseline="-25000">
                  <a:latin typeface="Times New Roman" panose="02020603050405020304" pitchFamily="18" charset="0"/>
                </a:rPr>
                <a:t>2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  <p:bldP spid="84996" grpId="0"/>
      <p:bldP spid="84997" grpId="0"/>
      <p:bldP spid="84998" grpId="0"/>
      <p:bldP spid="849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762000" y="642938"/>
            <a:ext cx="7123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Amin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bazơ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axit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muối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2890838" y="1223963"/>
            <a:ext cx="90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HCl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990600" y="1219200"/>
            <a:ext cx="1581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CH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0612" name="Text Box 20"/>
          <p:cNvSpPr txBox="1">
            <a:spLocks noChangeArrowheads="1"/>
          </p:cNvSpPr>
          <p:nvPr/>
        </p:nvSpPr>
        <p:spPr bwMode="auto">
          <a:xfrm>
            <a:off x="4714875" y="1219200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[CH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b="1" dirty="0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3 </a:t>
            </a:r>
            <a:r>
              <a:rPr lang="en-US" altLang="en-US" sz="2800" b="1" dirty="0">
                <a:latin typeface="Times New Roman" panose="02020603050405020304" pitchFamily="18" charset="0"/>
              </a:rPr>
              <a:t>]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+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Cl</a:t>
            </a:r>
            <a:r>
              <a:rPr lang="en-US" altLang="en-US" sz="2800" b="1" baseline="30000" dirty="0">
                <a:latin typeface="Times New Roman" panose="02020603050405020304" pitchFamily="18" charset="0"/>
              </a:rPr>
              <a:t>-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2533650" y="1252538"/>
            <a:ext cx="47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+</a:t>
            </a:r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>
            <a:off x="3938588" y="14954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16" name="Text Box 24"/>
          <p:cNvSpPr txBox="1">
            <a:spLocks noChangeArrowheads="1"/>
          </p:cNvSpPr>
          <p:nvPr/>
        </p:nvSpPr>
        <p:spPr bwMode="auto">
          <a:xfrm>
            <a:off x="2976563" y="2366963"/>
            <a:ext cx="904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HCl</a:t>
            </a:r>
          </a:p>
        </p:txBody>
      </p:sp>
      <p:sp>
        <p:nvSpPr>
          <p:cNvPr id="110617" name="Text Box 25"/>
          <p:cNvSpPr txBox="1">
            <a:spLocks noChangeArrowheads="1"/>
          </p:cNvSpPr>
          <p:nvPr/>
        </p:nvSpPr>
        <p:spPr bwMode="auto">
          <a:xfrm>
            <a:off x="1076325" y="2362200"/>
            <a:ext cx="170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C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6</a:t>
            </a:r>
            <a:r>
              <a:rPr lang="en-US" altLang="en-US" sz="2800" b="1" dirty="0"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0618" name="Text Box 26"/>
          <p:cNvSpPr txBox="1">
            <a:spLocks noChangeArrowheads="1"/>
          </p:cNvSpPr>
          <p:nvPr/>
        </p:nvSpPr>
        <p:spPr bwMode="auto">
          <a:xfrm>
            <a:off x="4800600" y="2362200"/>
            <a:ext cx="2635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[C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6</a:t>
            </a:r>
            <a:r>
              <a:rPr lang="en-US" altLang="en-US" sz="2800" b="1"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5</a:t>
            </a:r>
            <a:r>
              <a:rPr lang="en-US" altLang="en-US" sz="2800" b="1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3 </a:t>
            </a:r>
            <a:r>
              <a:rPr lang="en-US" altLang="en-US" sz="2800" b="1">
                <a:latin typeface="Times New Roman" panose="02020603050405020304" pitchFamily="18" charset="0"/>
              </a:rPr>
              <a:t>]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+</a:t>
            </a:r>
            <a:r>
              <a:rPr lang="en-US" altLang="en-US" sz="2800" b="1" baseline="-25000"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latin typeface="Times New Roman" panose="02020603050405020304" pitchFamily="18" charset="0"/>
              </a:rPr>
              <a:t>Cl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10619" name="Text Box 27"/>
          <p:cNvSpPr txBox="1">
            <a:spLocks noChangeArrowheads="1"/>
          </p:cNvSpPr>
          <p:nvPr/>
        </p:nvSpPr>
        <p:spPr bwMode="auto">
          <a:xfrm>
            <a:off x="2619375" y="2395538"/>
            <a:ext cx="476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latin typeface="Times New Roman" panose="02020603050405020304" pitchFamily="18" charset="0"/>
              </a:rPr>
              <a:t> +</a:t>
            </a:r>
          </a:p>
        </p:txBody>
      </p:sp>
      <p:sp>
        <p:nvSpPr>
          <p:cNvPr id="110620" name="Line 28"/>
          <p:cNvSpPr>
            <a:spLocks noChangeShapeType="1"/>
          </p:cNvSpPr>
          <p:nvPr/>
        </p:nvSpPr>
        <p:spPr bwMode="auto">
          <a:xfrm>
            <a:off x="4024313" y="2638425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1" name="Text Box 29"/>
          <p:cNvSpPr txBox="1">
            <a:spLocks noChangeArrowheads="1"/>
          </p:cNvSpPr>
          <p:nvPr/>
        </p:nvSpPr>
        <p:spPr bwMode="auto">
          <a:xfrm>
            <a:off x="4724400" y="1752600"/>
            <a:ext cx="3127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metylamoni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clorua</a:t>
            </a:r>
            <a:endParaRPr lang="en-US" altLang="en-US" sz="28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10622" name="Text Box 30"/>
          <p:cNvSpPr txBox="1">
            <a:spLocks noChangeArrowheads="1"/>
          </p:cNvSpPr>
          <p:nvPr/>
        </p:nvSpPr>
        <p:spPr bwMode="auto">
          <a:xfrm>
            <a:off x="4724400" y="2971800"/>
            <a:ext cx="3306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phenylamoni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clorua</a:t>
            </a:r>
            <a:endParaRPr lang="en-US" altLang="en-US" sz="28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10624" name="AutoShape 32"/>
          <p:cNvSpPr>
            <a:spLocks noChangeArrowheads="1"/>
          </p:cNvSpPr>
          <p:nvPr/>
        </p:nvSpPr>
        <p:spPr bwMode="auto">
          <a:xfrm>
            <a:off x="-154781" y="2843457"/>
            <a:ext cx="3886200" cy="2590800"/>
          </a:xfrm>
          <a:prstGeom prst="cloudCallout">
            <a:avLst>
              <a:gd name="adj1" fmla="val 79389"/>
              <a:gd name="adj2" fmla="val 6997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2800" dirty="0" err="1">
                <a:cs typeface="Arial" panose="020B0604020202020204" pitchFamily="34" charset="0"/>
              </a:rPr>
              <a:t>Làm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thế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tạo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từ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muối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nó</a:t>
            </a:r>
            <a:r>
              <a:rPr lang="en-US" altLang="en-US" sz="2800" dirty="0"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0625" name="Text Box 33"/>
          <p:cNvSpPr txBox="1">
            <a:spLocks noChangeArrowheads="1"/>
          </p:cNvSpPr>
          <p:nvPr/>
        </p:nvSpPr>
        <p:spPr bwMode="auto">
          <a:xfrm>
            <a:off x="334169" y="3680375"/>
            <a:ext cx="339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latin typeface="Times New Roman" panose="02020603050405020304" pitchFamily="18" charset="0"/>
              </a:rPr>
              <a:t>VD: 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NH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Cl 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NaOH</a:t>
            </a:r>
            <a:endParaRPr lang="en-US" altLang="en-US" sz="2400" b="1" baseline="30000" dirty="0">
              <a:latin typeface="Times New Roman" panose="02020603050405020304" pitchFamily="18" charset="0"/>
            </a:endParaRPr>
          </a:p>
        </p:txBody>
      </p:sp>
      <p:sp>
        <p:nvSpPr>
          <p:cNvPr id="110626" name="Line 34"/>
          <p:cNvSpPr>
            <a:spLocks noChangeShapeType="1"/>
          </p:cNvSpPr>
          <p:nvPr/>
        </p:nvSpPr>
        <p:spPr bwMode="auto">
          <a:xfrm>
            <a:off x="3930650" y="3962400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27" name="Text Box 35"/>
          <p:cNvSpPr txBox="1">
            <a:spLocks noChangeArrowheads="1"/>
          </p:cNvSpPr>
          <p:nvPr/>
        </p:nvSpPr>
        <p:spPr bwMode="auto">
          <a:xfrm>
            <a:off x="4822826" y="3727938"/>
            <a:ext cx="3205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 dirty="0">
                <a:latin typeface="Times New Roman" panose="02020603050405020304" pitchFamily="18" charset="0"/>
              </a:rPr>
              <a:t>CH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400" b="1" dirty="0">
                <a:latin typeface="Times New Roman" panose="02020603050405020304" pitchFamily="18" charset="0"/>
              </a:rPr>
              <a:t>NH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 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NaCl</a:t>
            </a:r>
            <a:r>
              <a:rPr lang="en-US" altLang="en-US" sz="2400" b="1" dirty="0">
                <a:latin typeface="Times New Roman" panose="02020603050405020304" pitchFamily="18" charset="0"/>
              </a:rPr>
              <a:t> + H</a:t>
            </a:r>
            <a:r>
              <a:rPr lang="en-US" altLang="en-US" sz="24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latin typeface="Times New Roman" panose="02020603050405020304" pitchFamily="18" charset="0"/>
              </a:rPr>
              <a:t>O</a:t>
            </a:r>
            <a:endParaRPr lang="en-US" altLang="en-US" sz="2400" b="1" baseline="300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0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1" dur="20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7" grpId="0"/>
      <p:bldP spid="110609" grpId="0"/>
      <p:bldP spid="110612" grpId="0"/>
      <p:bldP spid="110613" grpId="0"/>
      <p:bldP spid="110615" grpId="0" animBg="1"/>
      <p:bldP spid="110616" grpId="0"/>
      <p:bldP spid="110617" grpId="0"/>
      <p:bldP spid="110618" grpId="0"/>
      <p:bldP spid="110619" grpId="0"/>
      <p:bldP spid="110620" grpId="0" animBg="1"/>
      <p:bldP spid="110621" grpId="0"/>
      <p:bldP spid="110622" grpId="0"/>
      <p:bldP spid="110624" grpId="0" animBg="1"/>
      <p:bldP spid="110624" grpId="1" animBg="1"/>
      <p:bldP spid="110625" grpId="0"/>
      <p:bldP spid="110626" grpId="0" animBg="1"/>
      <p:bldP spid="1106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5105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TN: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609600" y="13716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-671512" y="735236"/>
            <a:ext cx="4355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cs typeface="Arial" panose="020B0604020202020204" pitchFamily="34" charset="0"/>
              </a:rPr>
              <a:t>       2. </a:t>
            </a:r>
            <a:r>
              <a:rPr lang="en-US" altLang="en-US" sz="2800" b="1" dirty="0" err="1">
                <a:cs typeface="Arial" panose="020B0604020202020204" pitchFamily="34" charset="0"/>
              </a:rPr>
              <a:t>Tính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chất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hóa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học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154630" name="AutoShape 6"/>
          <p:cNvSpPr>
            <a:spLocks noChangeArrowheads="1"/>
          </p:cNvSpPr>
          <p:nvPr/>
        </p:nvSpPr>
        <p:spPr bwMode="auto">
          <a:xfrm>
            <a:off x="3962400" y="533400"/>
            <a:ext cx="4876800" cy="2057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2800" dirty="0" err="1">
                <a:cs typeface="Arial" panose="020B0604020202020204" pitchFamily="34" charset="0"/>
              </a:rPr>
              <a:t>Anilin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phản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ứng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metylamin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không</a:t>
            </a:r>
            <a:r>
              <a:rPr lang="en-US" altLang="en-US" sz="2800" dirty="0">
                <a:cs typeface="Arial" panose="020B0604020202020204" pitchFamily="34" charset="0"/>
              </a:rPr>
              <a:t> ?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2057400" y="3048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54634" name="AutoShape 10"/>
          <p:cNvSpPr>
            <a:spLocks noChangeArrowheads="1"/>
          </p:cNvSpPr>
          <p:nvPr/>
        </p:nvSpPr>
        <p:spPr bwMode="auto">
          <a:xfrm>
            <a:off x="304800" y="1066800"/>
            <a:ext cx="3900488" cy="3200400"/>
          </a:xfrm>
          <a:prstGeom prst="irregularSeal1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637" name="Text Box 13"/>
              <p:cNvSpPr txBox="1">
                <a:spLocks noChangeArrowheads="1"/>
              </p:cNvSpPr>
              <p:nvPr/>
            </p:nvSpPr>
            <p:spPr bwMode="auto">
              <a:xfrm>
                <a:off x="339725" y="2746257"/>
                <a:ext cx="8534400" cy="1169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dirty="0"/>
                  <a:t>C</a:t>
                </a:r>
                <a:r>
                  <a:rPr lang="en-US" altLang="en-US" sz="2800" baseline="-25000" dirty="0"/>
                  <a:t>6</a:t>
                </a:r>
                <a:r>
                  <a:rPr lang="en-US" altLang="en-US" sz="2800" dirty="0"/>
                  <a:t>H</a:t>
                </a:r>
                <a:r>
                  <a:rPr lang="en-US" altLang="en-US" sz="2800" baseline="-25000" dirty="0"/>
                  <a:t>5</a:t>
                </a:r>
                <a:r>
                  <a:rPr lang="en-US" altLang="en-US" sz="2800" dirty="0"/>
                  <a:t>OH + 3Br</a:t>
                </a:r>
                <a:r>
                  <a:rPr lang="en-US" altLang="en-US" sz="2800" baseline="-25000" dirty="0"/>
                  <a:t>2</a:t>
                </a:r>
                <a:r>
                  <a:rPr lang="en-US" altLang="en-US" sz="2800" dirty="0"/>
                  <a:t> </a:t>
                </a:r>
                <a:r>
                  <a:rPr lang="en-US" altLang="en-US" sz="2800" dirty="0" smtClean="0"/>
                  <a:t>                  C</a:t>
                </a:r>
                <a:r>
                  <a:rPr lang="en-US" altLang="en-US" sz="2800" baseline="-25000" dirty="0" smtClean="0"/>
                  <a:t>6</a:t>
                </a:r>
                <a:r>
                  <a:rPr lang="en-US" altLang="en-US" sz="2800" dirty="0" smtClean="0"/>
                  <a:t>H</a:t>
                </a:r>
                <a:r>
                  <a:rPr lang="en-US" altLang="en-US" sz="2800" baseline="-25000" dirty="0" smtClean="0"/>
                  <a:t>2</a:t>
                </a:r>
                <a:r>
                  <a:rPr lang="en-US" altLang="en-US" sz="2800" dirty="0" smtClean="0"/>
                  <a:t>Br</a:t>
                </a:r>
                <a:r>
                  <a:rPr lang="en-US" altLang="en-US" sz="2800" baseline="-25000" dirty="0" smtClean="0"/>
                  <a:t>3</a:t>
                </a:r>
                <a:r>
                  <a:rPr lang="en-US" altLang="en-US" sz="2800" dirty="0" smtClean="0"/>
                  <a:t>OH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altLang="en-US" sz="2800" dirty="0" smtClean="0"/>
                  <a:t>+ 3HBr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2800" dirty="0" smtClean="0"/>
                  <a:t>			             2,4,6-tribromphenol</a:t>
                </a:r>
                <a:endParaRPr lang="en-US" altLang="en-US" sz="2800" dirty="0"/>
              </a:p>
            </p:txBody>
          </p:sp>
        </mc:Choice>
        <mc:Fallback xmlns="">
          <p:sp>
            <p:nvSpPr>
              <p:cNvPr id="154637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9725" y="2746257"/>
                <a:ext cx="8534400" cy="1169551"/>
              </a:xfrm>
              <a:prstGeom prst="rect">
                <a:avLst/>
              </a:prstGeom>
              <a:blipFill>
                <a:blip r:embed="rId4"/>
                <a:stretch>
                  <a:fillRect l="-1500" t="-5759" b="-141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807244" y="2046466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cs typeface="Arial" panose="020B0604020202020204" pitchFamily="34" charset="0"/>
              </a:rPr>
              <a:t>Nhớ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lại</a:t>
            </a:r>
            <a:r>
              <a:rPr lang="en-US" altLang="en-US" sz="2800" dirty="0">
                <a:cs typeface="Arial" panose="020B0604020202020204" pitchFamily="34" charset="0"/>
              </a:rPr>
              <a:t> phenol </a:t>
            </a:r>
            <a:r>
              <a:rPr lang="en-US" altLang="en-US" sz="2800" dirty="0" err="1">
                <a:cs typeface="Arial" panose="020B0604020202020204" pitchFamily="34" charset="0"/>
              </a:rPr>
              <a:t>tác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brom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036097"/>
              </p:ext>
            </p:extLst>
          </p:nvPr>
        </p:nvGraphicFramePr>
        <p:xfrm>
          <a:off x="2866965" y="2550322"/>
          <a:ext cx="1739960" cy="82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1" name="Equation" r:id="rId5" imgW="393480" imgH="203040" progId="Equation.DSMT4">
                  <p:embed/>
                </p:oleObj>
              </mc:Choice>
              <mc:Fallback>
                <p:oleObj name="Equation" r:id="rId5" imgW="3934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6965" y="2550322"/>
                        <a:ext cx="1739960" cy="826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/>
      <p:bldP spid="154630" grpId="0" animBg="1"/>
      <p:bldP spid="154630" grpId="1" animBg="1"/>
      <p:bldP spid="154634" grpId="0" animBg="1"/>
      <p:bldP spid="154634" grpId="1" animBg="1"/>
      <p:bldP spid="154637" grpId="0"/>
      <p:bldP spid="154637" grpId="1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1735015" y="6400800"/>
            <a:ext cx="5937362" cy="457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TN: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brom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04800" y="605282"/>
            <a:ext cx="6628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800" b="1" dirty="0" smtClean="0">
                <a:cs typeface="Arial" panose="020B0604020202020204" pitchFamily="34" charset="0"/>
              </a:rPr>
              <a:t>b, </a:t>
            </a:r>
            <a:r>
              <a:rPr lang="en-US" altLang="en-US" sz="2800" b="1" dirty="0" err="1" smtClean="0">
                <a:cs typeface="Arial" panose="020B0604020202020204" pitchFamily="34" charset="0"/>
              </a:rPr>
              <a:t>phản</a:t>
            </a:r>
            <a:r>
              <a:rPr lang="en-US" altLang="en-US" sz="2800" b="1" dirty="0" smtClean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ứng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nhân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thơm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anilin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pic>
        <p:nvPicPr>
          <p:cNvPr id="3" name="Anilin tác dụng với nước Brom 2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1140225"/>
            <a:ext cx="8134350" cy="4879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3907" grpId="0" build="p"/>
      <p:bldP spid="1239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7" name="Group 5"/>
          <p:cNvGrpSpPr>
            <a:grpSpLocks/>
          </p:cNvGrpSpPr>
          <p:nvPr/>
        </p:nvGrpSpPr>
        <p:grpSpPr bwMode="auto">
          <a:xfrm>
            <a:off x="0" y="2132014"/>
            <a:ext cx="8534400" cy="1160462"/>
            <a:chOff x="0" y="2266"/>
            <a:chExt cx="5376" cy="731"/>
          </a:xfrm>
        </p:grpSpPr>
        <p:sp>
          <p:nvSpPr>
            <p:cNvPr id="156678" name="Text Box 6"/>
            <p:cNvSpPr txBox="1">
              <a:spLocks noChangeArrowheads="1"/>
            </p:cNvSpPr>
            <p:nvPr/>
          </p:nvSpPr>
          <p:spPr bwMode="auto">
            <a:xfrm>
              <a:off x="0" y="2266"/>
              <a:ext cx="5376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Arial" panose="020B0604020202020204" pitchFamily="34" charset="0"/>
                </a:rPr>
                <a:t>C</a:t>
              </a:r>
              <a:r>
                <a:rPr lang="en-US" altLang="en-US" sz="2800" baseline="-25000" dirty="0">
                  <a:cs typeface="Arial" panose="020B0604020202020204" pitchFamily="34" charset="0"/>
                </a:rPr>
                <a:t>6</a:t>
              </a:r>
              <a:r>
                <a:rPr lang="en-US" altLang="en-US" sz="2800" dirty="0">
                  <a:cs typeface="Arial" panose="020B0604020202020204" pitchFamily="34" charset="0"/>
                </a:rPr>
                <a:t>H</a:t>
              </a:r>
              <a:r>
                <a:rPr lang="en-US" altLang="en-US" sz="2800" baseline="-25000" dirty="0">
                  <a:cs typeface="Arial" panose="020B0604020202020204" pitchFamily="34" charset="0"/>
                </a:rPr>
                <a:t>5</a:t>
              </a:r>
              <a:r>
                <a:rPr lang="en-US" altLang="en-US" sz="2800" dirty="0">
                  <a:cs typeface="Arial" panose="020B0604020202020204" pitchFamily="34" charset="0"/>
                </a:rPr>
                <a:t>NH</a:t>
              </a:r>
              <a:r>
                <a:rPr lang="en-US" altLang="en-US" sz="2800" baseline="-25000" dirty="0">
                  <a:cs typeface="Arial" panose="020B0604020202020204" pitchFamily="34" charset="0"/>
                </a:rPr>
                <a:t>2</a:t>
              </a:r>
              <a:r>
                <a:rPr lang="en-US" altLang="en-US" sz="2800" dirty="0">
                  <a:cs typeface="Arial" panose="020B0604020202020204" pitchFamily="34" charset="0"/>
                </a:rPr>
                <a:t> + 3Br</a:t>
              </a:r>
              <a:r>
                <a:rPr lang="en-US" altLang="en-US" sz="2800" baseline="-25000" dirty="0">
                  <a:cs typeface="Arial" panose="020B0604020202020204" pitchFamily="34" charset="0"/>
                </a:rPr>
                <a:t>2</a:t>
              </a:r>
              <a:r>
                <a:rPr lang="en-US" altLang="en-US" sz="2800" dirty="0">
                  <a:cs typeface="Arial" panose="020B0604020202020204" pitchFamily="34" charset="0"/>
                </a:rPr>
                <a:t>                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C</a:t>
              </a:r>
              <a:r>
                <a:rPr lang="en-US" altLang="en-US" sz="2800" baseline="-25000" dirty="0" smtClean="0">
                  <a:cs typeface="Arial" panose="020B0604020202020204" pitchFamily="34" charset="0"/>
                </a:rPr>
                <a:t>6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H</a:t>
              </a:r>
              <a:r>
                <a:rPr lang="en-US" altLang="en-US" sz="2800" baseline="-25000" dirty="0" smtClean="0">
                  <a:cs typeface="Arial" panose="020B0604020202020204" pitchFamily="34" charset="0"/>
                </a:rPr>
                <a:t>2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Br</a:t>
              </a:r>
              <a:r>
                <a:rPr lang="en-US" altLang="en-US" sz="2800" baseline="-25000" dirty="0" smtClean="0">
                  <a:cs typeface="Arial" panose="020B0604020202020204" pitchFamily="34" charset="0"/>
                </a:rPr>
                <a:t>3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NH</a:t>
              </a:r>
              <a:r>
                <a:rPr lang="en-US" altLang="en-US" sz="2800" baseline="-25000" dirty="0" smtClean="0">
                  <a:cs typeface="Arial" panose="020B0604020202020204" pitchFamily="34" charset="0"/>
                </a:rPr>
                <a:t>2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 </a:t>
              </a:r>
              <a:r>
                <a:rPr lang="en-US" altLang="en-US" sz="2800" dirty="0">
                  <a:cs typeface="Arial" panose="020B0604020202020204" pitchFamily="34" charset="0"/>
                </a:rPr>
                <a:t>+ 3HBr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dirty="0">
                  <a:cs typeface="Arial" panose="020B0604020202020204" pitchFamily="34" charset="0"/>
                </a:rPr>
                <a:t>				</a:t>
              </a:r>
              <a:r>
                <a:rPr lang="en-US" altLang="en-US" sz="2800" dirty="0" smtClean="0">
                  <a:cs typeface="Arial" panose="020B0604020202020204" pitchFamily="34" charset="0"/>
                </a:rPr>
                <a:t>2,4,6-tribromanilin</a:t>
              </a:r>
              <a:endParaRPr lang="en-US" altLang="en-US" sz="2800" dirty="0">
                <a:cs typeface="Arial" panose="020B0604020202020204" pitchFamily="34" charset="0"/>
              </a:endParaRPr>
            </a:p>
          </p:txBody>
        </p:sp>
        <p:sp>
          <p:nvSpPr>
            <p:cNvPr id="156679" name="Line 7"/>
            <p:cNvSpPr>
              <a:spLocks noChangeShapeType="1"/>
            </p:cNvSpPr>
            <p:nvPr/>
          </p:nvSpPr>
          <p:spPr bwMode="auto">
            <a:xfrm>
              <a:off x="1872" y="2458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152400" y="9144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cs typeface="Arial" panose="020B0604020202020204" pitchFamily="34" charset="0"/>
              </a:rPr>
              <a:t>Do </a:t>
            </a:r>
            <a:r>
              <a:rPr lang="en-US" altLang="en-US" sz="2800" dirty="0" err="1">
                <a:cs typeface="Arial" panose="020B0604020202020204" pitchFamily="34" charset="0"/>
              </a:rPr>
              <a:t>ảnh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hưởng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nhóm</a:t>
            </a:r>
            <a:r>
              <a:rPr lang="en-US" altLang="en-US" sz="2800" dirty="0">
                <a:cs typeface="Arial" panose="020B0604020202020204" pitchFamily="34" charset="0"/>
              </a:rPr>
              <a:t> NH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nên</a:t>
            </a:r>
            <a:r>
              <a:rPr lang="en-US" altLang="en-US" sz="2800" dirty="0">
                <a:cs typeface="Arial" panose="020B0604020202020204" pitchFamily="34" charset="0"/>
              </a:rPr>
              <a:t> H ở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vị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orto</a:t>
            </a:r>
            <a:r>
              <a:rPr lang="en-US" altLang="en-US" sz="2800" dirty="0">
                <a:cs typeface="Arial" panose="020B0604020202020204" pitchFamily="34" charset="0"/>
              </a:rPr>
              <a:t>, para </a:t>
            </a:r>
            <a:r>
              <a:rPr lang="en-US" altLang="en-US" sz="2800" dirty="0" err="1">
                <a:cs typeface="Arial" panose="020B0604020202020204" pitchFamily="34" charset="0"/>
              </a:rPr>
              <a:t>dễ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thế</a:t>
            </a:r>
            <a:r>
              <a:rPr lang="en-US" altLang="en-US" sz="2800" dirty="0"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cs typeface="Arial" panose="020B0604020202020204" pitchFamily="34" charset="0"/>
              </a:rPr>
              <a:t>Sản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phẩm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trắng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0" y="3491706"/>
            <a:ext cx="8396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i="1" dirty="0" err="1">
                <a:cs typeface="Arial" panose="020B0604020202020204" pitchFamily="34" charset="0"/>
              </a:rPr>
              <a:t>Phản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ứng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này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được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dùng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nhận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biết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anilin</a:t>
            </a:r>
            <a:endParaRPr lang="en-US" altLang="en-US" sz="2800" i="1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64560" y="2284560"/>
              <a:ext cx="126360" cy="29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8440" y="2278080"/>
                <a:ext cx="135000" cy="3175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/>
      <p:bldP spid="15668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6711654" cy="4195481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dirty="0" err="1"/>
              <a:t>Bài</a:t>
            </a:r>
            <a:r>
              <a:rPr lang="en-US" altLang="en-US" sz="2800" dirty="0"/>
              <a:t> 1. </a:t>
            </a:r>
            <a:r>
              <a:rPr lang="en-US" altLang="en-US" sz="2800" dirty="0" err="1"/>
              <a:t>Trường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hợp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phù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hợp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với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/>
              <a:t>CH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NH</a:t>
            </a:r>
            <a:r>
              <a:rPr lang="en-US" altLang="en-US" sz="2800" baseline="-25000" dirty="0"/>
              <a:t>2			</a:t>
            </a:r>
            <a:r>
              <a:rPr lang="en-US" altLang="en-US" sz="2800" dirty="0" err="1"/>
              <a:t>metylamin</a:t>
            </a:r>
            <a:r>
              <a:rPr lang="en-US" altLang="en-US" sz="2800" baseline="-25000" dirty="0"/>
              <a:t>		</a:t>
            </a:r>
            <a:endParaRPr lang="en-US" altLang="en-US" sz="2800" dirty="0"/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/>
              <a:t>(CH</a:t>
            </a:r>
            <a:r>
              <a:rPr lang="en-US" altLang="en-US" sz="2800" baseline="-25000" dirty="0"/>
              <a:t>3</a:t>
            </a:r>
            <a:r>
              <a:rPr lang="en-US" altLang="en-US" sz="2800" dirty="0"/>
              <a:t>)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CHNH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		</a:t>
            </a:r>
            <a:r>
              <a:rPr lang="en-US" altLang="en-US" sz="2800" dirty="0" err="1"/>
              <a:t>đimetylamin</a:t>
            </a:r>
            <a:endParaRPr lang="en-US" altLang="en-US" sz="2800" dirty="0"/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/>
              <a:t>C</a:t>
            </a:r>
            <a:r>
              <a:rPr lang="en-US" altLang="en-US" sz="2800" baseline="-25000" dirty="0"/>
              <a:t>6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5</a:t>
            </a:r>
            <a:r>
              <a:rPr lang="en-US" altLang="en-US" sz="2800" dirty="0"/>
              <a:t>CH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NH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		</a:t>
            </a:r>
            <a:r>
              <a:rPr lang="en-US" altLang="en-US" sz="2800" dirty="0" err="1"/>
              <a:t>benzylamin</a:t>
            </a:r>
            <a:endParaRPr lang="en-US" altLang="en-US" sz="2800" dirty="0"/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/>
              <a:t>C</a:t>
            </a:r>
            <a:r>
              <a:rPr lang="en-US" altLang="en-US" sz="2800" baseline="-25000" dirty="0"/>
              <a:t>6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5</a:t>
            </a:r>
            <a:r>
              <a:rPr lang="en-US" altLang="en-US" sz="2800" dirty="0"/>
              <a:t>NH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		</a:t>
            </a:r>
            <a:r>
              <a:rPr lang="en-US" altLang="en-US" sz="2800" dirty="0" err="1"/>
              <a:t>phenylamin</a:t>
            </a:r>
            <a:endParaRPr lang="en-US" altLang="en-US" sz="2800" dirty="0"/>
          </a:p>
          <a:p>
            <a:pPr marL="609600" indent="-609600">
              <a:buFontTx/>
              <a:buNone/>
            </a:pPr>
            <a:endParaRPr lang="en-US" altLang="en-US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6711654" cy="4195481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rửa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NaOH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701431" y="1201801"/>
            <a:ext cx="23006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cs typeface="Arial" panose="020B0604020202020204" pitchFamily="34" charset="0"/>
              </a:rPr>
              <a:t>1. </a:t>
            </a:r>
            <a:r>
              <a:rPr lang="en-US" altLang="en-US" sz="2800" b="1" dirty="0" err="1">
                <a:cs typeface="Arial" panose="020B0604020202020204" pitchFamily="34" charset="0"/>
              </a:rPr>
              <a:t>Khái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niệm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509343" y="1717814"/>
            <a:ext cx="1233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990600" y="2209800"/>
            <a:ext cx="1492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3</a:t>
            </a:r>
            <a:r>
              <a:rPr lang="en-US" altLang="en-US" sz="2800" b="1" dirty="0">
                <a:cs typeface="Arial" panose="020B0604020202020204" pitchFamily="34" charset="0"/>
              </a:rPr>
              <a:t>NH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51692" y="4101455"/>
            <a:ext cx="161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6</a:t>
            </a:r>
            <a:r>
              <a:rPr lang="en-US" altLang="en-US" sz="2800" b="1" dirty="0">
                <a:latin typeface="Times New Roman" panose="02020603050405020304" pitchFamily="18" charset="0"/>
              </a:rPr>
              <a:t>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5</a:t>
            </a:r>
            <a:r>
              <a:rPr lang="en-US" altLang="en-US" sz="2800" b="1" dirty="0">
                <a:latin typeface="Times New Roman" panose="02020603050405020304" pitchFamily="18" charset="0"/>
              </a:rPr>
              <a:t>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2</a:t>
            </a:r>
          </a:p>
        </p:txBody>
      </p:sp>
      <p:grpSp>
        <p:nvGrpSpPr>
          <p:cNvPr id="3101" name="Group 29"/>
          <p:cNvGrpSpPr>
            <a:grpSpLocks/>
          </p:cNvGrpSpPr>
          <p:nvPr/>
        </p:nvGrpSpPr>
        <p:grpSpPr bwMode="auto">
          <a:xfrm>
            <a:off x="890588" y="4117975"/>
            <a:ext cx="2147483647" cy="631825"/>
            <a:chOff x="-6239216" y="3264"/>
            <a:chExt cx="6240560" cy="416"/>
          </a:xfrm>
        </p:grpSpPr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-6239216" y="3303"/>
              <a:ext cx="11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3092" name="Object 20"/>
            <p:cNvGraphicFramePr>
              <a:graphicFrameLocks noChangeAspect="1"/>
            </p:cNvGraphicFramePr>
            <p:nvPr/>
          </p:nvGraphicFramePr>
          <p:xfrm>
            <a:off x="720" y="3264"/>
            <a:ext cx="624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62" name="Document" r:id="rId4" imgW="685800" imgH="457200" progId="ChemWindow.Document">
                    <p:embed/>
                  </p:oleObj>
                </mc:Choice>
                <mc:Fallback>
                  <p:oleObj name="Document" r:id="rId4" imgW="685800" imgH="457200" progId="ChemWindow.Document">
                    <p:embed/>
                    <p:pic>
                      <p:nvPicPr>
                        <p:cNvPr id="3092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64"/>
                          <a:ext cx="624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244231" y="735076"/>
            <a:ext cx="83936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 b="1" dirty="0">
                <a:solidFill>
                  <a:schemeClr val="bg1">
                    <a:lumMod val="10000"/>
                    <a:lumOff val="90000"/>
                  </a:schemeClr>
                </a:solidFill>
                <a:cs typeface="Arial" panose="020B0604020202020204" pitchFamily="34" charset="0"/>
              </a:rPr>
              <a:t>I. KHÁI NIỆM, PHÂN LOẠI VÀ DANH PHÁP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743200" y="2159000"/>
            <a:ext cx="19623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cs typeface="Arial" panose="020B0604020202020204" pitchFamily="34" charset="0"/>
              </a:rPr>
              <a:t>metylamin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2253517" y="4103389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phenylamin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96547" y="4741864"/>
            <a:ext cx="406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NH</a:t>
            </a:r>
            <a:r>
              <a:rPr lang="en-US" altLang="en-US" sz="2800" b="1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latin typeface="Times New Roman" panose="02020603050405020304" pitchFamily="18" charset="0"/>
              </a:rPr>
              <a:t> amino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4696683" y="2833686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NH</a:t>
            </a:r>
            <a:r>
              <a:rPr lang="en-US" altLang="en-US" sz="2800" b="1" baseline="-25000" dirty="0">
                <a:solidFill>
                  <a:srgbClr val="FFFF00"/>
                </a:solidFill>
                <a:cs typeface="Arial" panose="020B0604020202020204" pitchFamily="34" charset="0"/>
              </a:rPr>
              <a:t>3</a:t>
            </a:r>
            <a:endParaRPr lang="en-US" alt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5867400" y="1905000"/>
            <a:ext cx="1611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3</a:t>
            </a:r>
            <a:r>
              <a:rPr lang="en-US" altLang="en-US" sz="2800" b="1" dirty="0">
                <a:cs typeface="Arial" panose="020B0604020202020204" pitchFamily="34" charset="0"/>
              </a:rPr>
              <a:t>-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NH</a:t>
            </a:r>
            <a:r>
              <a:rPr lang="en-US" altLang="en-US" sz="2800" b="1" baseline="-25000" dirty="0">
                <a:solidFill>
                  <a:srgbClr val="FFFF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5943600" y="3733800"/>
            <a:ext cx="2352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3</a:t>
            </a:r>
            <a:r>
              <a:rPr lang="en-US" altLang="en-US" sz="2800" b="1" dirty="0">
                <a:solidFill>
                  <a:srgbClr val="FFFF00"/>
                </a:solidFill>
                <a:cs typeface="Arial" panose="020B0604020202020204" pitchFamily="34" charset="0"/>
              </a:rPr>
              <a:t>-NH -</a:t>
            </a:r>
            <a:r>
              <a:rPr lang="en-US" altLang="en-US" sz="2800" b="1" dirty="0">
                <a:cs typeface="Arial" panose="020B0604020202020204" pitchFamily="34" charset="0"/>
              </a:rPr>
              <a:t>CH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110" name="Group 38"/>
          <p:cNvGrpSpPr>
            <a:grpSpLocks/>
          </p:cNvGrpSpPr>
          <p:nvPr/>
        </p:nvGrpSpPr>
        <p:grpSpPr bwMode="auto">
          <a:xfrm>
            <a:off x="996951" y="2851151"/>
            <a:ext cx="2189163" cy="1009651"/>
            <a:chOff x="3892" y="1539"/>
            <a:chExt cx="1379" cy="636"/>
          </a:xfrm>
        </p:grpSpPr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3892" y="1539"/>
              <a:ext cx="137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cs typeface="Arial" panose="020B0604020202020204" pitchFamily="34" charset="0"/>
                </a:rPr>
                <a:t>CH</a:t>
              </a:r>
              <a:r>
                <a:rPr lang="en-US" altLang="en-US" sz="2800" b="1" baseline="-25000" dirty="0">
                  <a:cs typeface="Arial" panose="020B0604020202020204" pitchFamily="34" charset="0"/>
                </a:rPr>
                <a:t>3</a:t>
              </a:r>
              <a:r>
                <a:rPr lang="en-US" altLang="en-US" sz="2800" b="1" dirty="0">
                  <a:solidFill>
                    <a:srgbClr val="FFFF00"/>
                  </a:solidFill>
                  <a:cs typeface="Arial" panose="020B0604020202020204" pitchFamily="34" charset="0"/>
                </a:rPr>
                <a:t>- N-</a:t>
              </a:r>
              <a:r>
                <a:rPr lang="en-US" altLang="en-US" sz="2800" b="1" dirty="0">
                  <a:solidFill>
                    <a:srgbClr val="C1253B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sz="2800" b="1" dirty="0">
                  <a:cs typeface="Arial" panose="020B0604020202020204" pitchFamily="34" charset="0"/>
                </a:rPr>
                <a:t>CH</a:t>
              </a:r>
              <a:r>
                <a:rPr lang="en-US" altLang="en-US" sz="2800" b="1" baseline="-25000" dirty="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4400" y="1848"/>
              <a:ext cx="5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b="1" dirty="0" smtClean="0">
                  <a:cs typeface="Arial" panose="020B0604020202020204" pitchFamily="34" charset="0"/>
                </a:rPr>
                <a:t>CH</a:t>
              </a:r>
              <a:r>
                <a:rPr lang="en-US" altLang="en-US" sz="2800" b="1" baseline="-25000" dirty="0" smtClean="0">
                  <a:cs typeface="Arial" panose="020B0604020202020204" pitchFamily="34" charset="0"/>
                </a:rPr>
                <a:t>3</a:t>
              </a:r>
              <a:endParaRPr lang="en-US" altLang="en-US" sz="2800" b="1" baseline="-25000" dirty="0">
                <a:cs typeface="Arial" panose="020B0604020202020204" pitchFamily="34" charset="0"/>
              </a:endParaRPr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>
              <a:off x="4568" y="1800"/>
              <a:ext cx="0" cy="9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>
                <a:cs typeface="Arial" panose="020B0604020202020204" pitchFamily="34" charset="0"/>
              </a:endParaRPr>
            </a:p>
          </p:txBody>
        </p:sp>
      </p:grpSp>
      <p:sp>
        <p:nvSpPr>
          <p:cNvPr id="3111" name="Line 39"/>
          <p:cNvSpPr>
            <a:spLocks noChangeShapeType="1"/>
          </p:cNvSpPr>
          <p:nvPr/>
        </p:nvSpPr>
        <p:spPr bwMode="auto">
          <a:xfrm flipV="1">
            <a:off x="4953000" y="22098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cs typeface="Arial" panose="020B0604020202020204" pitchFamily="34" charset="0"/>
            </a:endParaRPr>
          </a:p>
        </p:txBody>
      </p:sp>
      <p:sp>
        <p:nvSpPr>
          <p:cNvPr id="3112" name="Line 40"/>
          <p:cNvSpPr>
            <a:spLocks noChangeShapeType="1"/>
          </p:cNvSpPr>
          <p:nvPr/>
        </p:nvSpPr>
        <p:spPr bwMode="auto">
          <a:xfrm>
            <a:off x="5029200" y="3276600"/>
            <a:ext cx="762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cs typeface="Arial" panose="020B0604020202020204" pitchFamily="34" charset="0"/>
            </a:endParaRPr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 flipH="1">
            <a:off x="3124200" y="3048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cs typeface="Arial" panose="020B0604020202020204" pitchFamily="34" charset="0"/>
            </a:endParaRPr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4622685" y="2782305"/>
            <a:ext cx="10230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FFFF00"/>
                </a:solidFill>
                <a:cs typeface="Arial" panose="020B0604020202020204" pitchFamily="34" charset="0"/>
              </a:rPr>
              <a:t>amin</a:t>
            </a:r>
            <a:endParaRPr lang="en-US" altLang="en-US" sz="2800" b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336550" y="5729288"/>
            <a:ext cx="7162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* Ct </a:t>
            </a:r>
            <a:r>
              <a:rPr lang="en-US" altLang="en-US" sz="2800" b="1" dirty="0" err="1">
                <a:cs typeface="Arial" panose="020B0604020202020204" pitchFamily="34" charset="0"/>
              </a:rPr>
              <a:t>chung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amin</a:t>
            </a:r>
            <a:r>
              <a:rPr lang="en-US" altLang="en-US" sz="2800" b="1" dirty="0">
                <a:cs typeface="Arial" panose="020B0604020202020204" pitchFamily="34" charset="0"/>
              </a:rPr>
              <a:t> no, </a:t>
            </a:r>
            <a:r>
              <a:rPr lang="en-US" altLang="en-US" sz="2800" b="1" dirty="0" err="1">
                <a:cs typeface="Arial" panose="020B0604020202020204" pitchFamily="34" charset="0"/>
              </a:rPr>
              <a:t>đơn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chức</a:t>
            </a:r>
            <a:r>
              <a:rPr lang="en-US" altLang="en-US" sz="2800" b="1" dirty="0"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cs typeface="Arial" panose="020B0604020202020204" pitchFamily="34" charset="0"/>
              </a:rPr>
              <a:t>mạch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hở</a:t>
            </a:r>
            <a:r>
              <a:rPr lang="en-US" altLang="en-US" sz="2800" b="1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7291388" y="5715000"/>
            <a:ext cx="16610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cs typeface="Arial" panose="020B0604020202020204" pitchFamily="34" charset="0"/>
              </a:rPr>
              <a:t>C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n</a:t>
            </a:r>
            <a:r>
              <a:rPr lang="en-US" altLang="en-US" sz="2800" b="1" dirty="0">
                <a:cs typeface="Arial" panose="020B0604020202020204" pitchFamily="34" charset="0"/>
              </a:rPr>
              <a:t>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2n+3</a:t>
            </a:r>
            <a:r>
              <a:rPr lang="en-US" altLang="en-US" sz="2800" b="1" dirty="0">
                <a:cs typeface="Arial" panose="020B0604020202020204" pitchFamily="34" charset="0"/>
              </a:rPr>
              <a:t>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294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84" grpId="0"/>
      <p:bldP spid="3086" grpId="0"/>
      <p:bldP spid="3087" grpId="0"/>
      <p:bldP spid="3096" grpId="0"/>
      <p:bldP spid="3098" grpId="0"/>
      <p:bldP spid="3100" grpId="0"/>
      <p:bldP spid="3102" grpId="0"/>
      <p:bldP spid="3104" grpId="0"/>
      <p:bldP spid="3104" grpId="1"/>
      <p:bldP spid="3105" grpId="0"/>
      <p:bldP spid="3106" grpId="0"/>
      <p:bldP spid="3111" grpId="0" animBg="1"/>
      <p:bldP spid="3112" grpId="0" animBg="1"/>
      <p:bldP spid="3113" grpId="0" animBg="1"/>
      <p:bldP spid="3114" grpId="0"/>
      <p:bldP spid="3115" grpId="0"/>
      <p:bldP spid="31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6711654" cy="41954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50g dung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metylamin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150 ml 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1M.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3,9%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6,9%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6,3%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9,3%</a:t>
            </a: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762000"/>
            <a:ext cx="6711654" cy="4195481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8,96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đktc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8,55g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14,025g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-31994" y="304800"/>
            <a:ext cx="8540750" cy="26670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2" name="Rectangle 4"/>
          <p:cNvSpPr>
            <a:spLocks noRot="1" noChangeArrowheads="1"/>
          </p:cNvSpPr>
          <p:nvPr/>
        </p:nvSpPr>
        <p:spPr bwMode="auto">
          <a:xfrm>
            <a:off x="-35169" y="2971800"/>
            <a:ext cx="85407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dirty="0" err="1"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cs typeface="Arial" panose="020B0604020202020204" pitchFamily="34" charset="0"/>
              </a:rPr>
              <a:t>7. </a:t>
            </a:r>
            <a:r>
              <a:rPr lang="en-US" altLang="en-US" sz="2800" dirty="0">
                <a:cs typeface="Arial" panose="020B0604020202020204" pitchFamily="34" charset="0"/>
              </a:rPr>
              <a:t>C</a:t>
            </a:r>
            <a:r>
              <a:rPr lang="en-US" altLang="en-US" sz="2800" baseline="-25000" dirty="0">
                <a:cs typeface="Arial" panose="020B0604020202020204" pitchFamily="34" charset="0"/>
              </a:rPr>
              <a:t>4</a:t>
            </a:r>
            <a:r>
              <a:rPr lang="en-US" altLang="en-US" sz="2800" dirty="0"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cs typeface="Arial" panose="020B0604020202020204" pitchFamily="34" charset="0"/>
              </a:rPr>
              <a:t>11</a:t>
            </a:r>
            <a:r>
              <a:rPr lang="en-US" altLang="en-US" sz="2800" dirty="0">
                <a:cs typeface="Arial" panose="020B0604020202020204" pitchFamily="34" charset="0"/>
              </a:rPr>
              <a:t>N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đồng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1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cs typeface="Arial" panose="020B0604020202020204" pitchFamily="34" charset="0"/>
              </a:rPr>
              <a:t>2</a:t>
            </a:r>
            <a:r>
              <a:rPr lang="en-US" altLang="en-US" sz="2800" baseline="-25000" dirty="0">
                <a:cs typeface="Arial" panose="020B0604020202020204" pitchFamily="34" charset="0"/>
              </a:rPr>
              <a:t>		</a:t>
            </a:r>
            <a:endParaRPr lang="en-US" altLang="en-US" sz="2800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cs typeface="Arial" panose="020B0604020202020204" pitchFamily="34" charset="0"/>
              </a:rPr>
              <a:t>3</a:t>
            </a:r>
          </a:p>
          <a:p>
            <a:pPr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cs typeface="Arial" panose="020B0604020202020204" pitchFamily="34" charset="0"/>
              </a:rPr>
              <a:t>4</a:t>
            </a:r>
          </a:p>
          <a:p>
            <a:pPr>
              <a:buFont typeface="Wingdings" panose="05000000000000000000" pitchFamily="2" charset="2"/>
              <a:buAutoNum type="alphaUcPeriod"/>
            </a:pPr>
            <a:r>
              <a:rPr lang="en-US" altLang="en-US" sz="2800" dirty="0">
                <a:cs typeface="Arial" panose="020B0604020202020204" pitchFamily="34" charset="0"/>
              </a:rPr>
              <a:t>5</a:t>
            </a:r>
          </a:p>
          <a:p>
            <a:pPr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1454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6711654" cy="4195481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	5.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amoniac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bazơ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Amoniac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Amoniac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Amoniac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Amoniac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1025"/>
            <a:ext cx="8229600" cy="790575"/>
          </a:xfrm>
        </p:spPr>
        <p:txBody>
          <a:bodyPr/>
          <a:lstStyle/>
          <a:p>
            <a:r>
              <a:rPr lang="en-US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BÀI TẬP CỦNG CỐ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Tx/>
              <a:buNone/>
            </a:pPr>
            <a:r>
              <a:rPr lang="en-US" altLang="en-US" sz="2800">
                <a:solidFill>
                  <a:srgbClr val="FF9900"/>
                </a:solidFill>
              </a:rPr>
              <a:t>Bài 	10.</a:t>
            </a:r>
            <a:r>
              <a:rPr lang="en-US" altLang="en-US" sz="2800">
                <a:solidFill>
                  <a:srgbClr val="0033CC"/>
                </a:solidFill>
              </a:rPr>
              <a:t> m gam hỗn hợp X gồm anilin và phenol tác dụng vừa đủ với 450 ml dung dịch Br</a:t>
            </a:r>
            <a:r>
              <a:rPr lang="en-US" altLang="en-US" sz="2800" baseline="-25000">
                <a:solidFill>
                  <a:srgbClr val="0033CC"/>
                </a:solidFill>
              </a:rPr>
              <a:t>2</a:t>
            </a:r>
            <a:r>
              <a:rPr lang="en-US" altLang="en-US" sz="2800">
                <a:solidFill>
                  <a:srgbClr val="0033CC"/>
                </a:solidFill>
              </a:rPr>
              <a:t> 1M. Nếu cho hỗn hợp X tác dụng với dung dịch HCl 1M thì thể tích dung dịch axit phản ứng là 100ml. Giá trị của m là 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>
                <a:solidFill>
                  <a:srgbClr val="0033CC"/>
                </a:solidFill>
              </a:rPr>
              <a:t>18,7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>
                <a:solidFill>
                  <a:srgbClr val="0033CC"/>
                </a:solidFill>
              </a:rPr>
              <a:t>14,05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>
                <a:solidFill>
                  <a:srgbClr val="0033CC"/>
                </a:solidFill>
              </a:rPr>
              <a:t>14</a:t>
            </a:r>
          </a:p>
          <a:p>
            <a:pPr marL="609600" indent="-609600">
              <a:buFont typeface="Wingdings" panose="05000000000000000000" pitchFamily="2" charset="2"/>
              <a:buAutoNum type="alphaUcPeriod"/>
            </a:pPr>
            <a:r>
              <a:rPr lang="en-US" altLang="en-US" sz="2800">
                <a:solidFill>
                  <a:srgbClr val="0033CC"/>
                </a:solidFill>
              </a:rPr>
              <a:t>20,5</a:t>
            </a:r>
          </a:p>
          <a:p>
            <a:pPr marL="609600" indent="-609600">
              <a:buFontTx/>
              <a:buNone/>
            </a:pPr>
            <a:endParaRPr lang="en-US" altLang="en-US" sz="2800">
              <a:solidFill>
                <a:srgbClr val="0033CC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34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52400" y="1266092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dirty="0">
                <a:cs typeface="Arial" panose="020B0604020202020204" pitchFamily="34" charset="0"/>
              </a:rPr>
              <a:t>     * KN: </a:t>
            </a:r>
            <a:r>
              <a:rPr lang="en-US" altLang="en-US" sz="2800" b="1" dirty="0" err="1">
                <a:cs typeface="Arial" panose="020B0604020202020204" pitchFamily="34" charset="0"/>
              </a:rPr>
              <a:t>Khi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thay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nguyên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tử</a:t>
            </a:r>
            <a:r>
              <a:rPr lang="en-US" altLang="en-US" sz="2800" b="1" dirty="0">
                <a:cs typeface="Arial" panose="020B0604020202020204" pitchFamily="34" charset="0"/>
              </a:rPr>
              <a:t> H </a:t>
            </a:r>
            <a:r>
              <a:rPr lang="en-US" altLang="en-US" sz="2800" b="1" dirty="0" err="1"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tử</a:t>
            </a:r>
            <a:r>
              <a:rPr lang="en-US" altLang="en-US" sz="2800" b="1" dirty="0">
                <a:cs typeface="Arial" panose="020B0604020202020204" pitchFamily="34" charset="0"/>
              </a:rPr>
              <a:t> NH</a:t>
            </a:r>
            <a:r>
              <a:rPr lang="en-US" altLang="en-US" sz="2800" b="1" baseline="-25000" dirty="0">
                <a:cs typeface="Arial" panose="020B0604020202020204" pitchFamily="34" charset="0"/>
              </a:rPr>
              <a:t>3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bằng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gốc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hiđrocacbon</a:t>
            </a:r>
            <a:r>
              <a:rPr lang="en-US" altLang="en-US" sz="2800" b="1" dirty="0">
                <a:cs typeface="Arial" panose="020B0604020202020204" pitchFamily="34" charset="0"/>
              </a:rPr>
              <a:t> ta </a:t>
            </a:r>
            <a:r>
              <a:rPr lang="en-US" altLang="en-US" sz="2800" b="1" dirty="0" err="1">
                <a:cs typeface="Arial" panose="020B0604020202020204" pitchFamily="34" charset="0"/>
              </a:rPr>
              <a:t>thu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amin</a:t>
            </a:r>
            <a:r>
              <a:rPr lang="en-US" altLang="en-US" sz="28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072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Rectangle 7"/>
          <p:cNvSpPr>
            <a:spLocks noGrp="1" noChangeArrowheads="1"/>
          </p:cNvSpPr>
          <p:nvPr>
            <p:ph type="title"/>
          </p:nvPr>
        </p:nvSpPr>
        <p:spPr>
          <a:xfrm>
            <a:off x="484710" y="914400"/>
            <a:ext cx="7055380" cy="537882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9816" name="Rectangle 8"/>
          <p:cNvSpPr>
            <a:spLocks noGrp="1" noChangeArrowheads="1"/>
          </p:cNvSpPr>
          <p:nvPr>
            <p:ph idx="1"/>
          </p:nvPr>
        </p:nvSpPr>
        <p:spPr>
          <a:xfrm>
            <a:off x="656573" y="1524000"/>
            <a:ext cx="6711654" cy="419548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altLang="en-US" sz="2800" dirty="0">
                <a:latin typeface="Times New Roman" panose="02020603050405020304" pitchFamily="18" charset="0"/>
              </a:rPr>
              <a:t>VD: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 – 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CH(CH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</a:rPr>
              <a:t>VD: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	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CH(NH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)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Đp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800" dirty="0">
                <a:latin typeface="Times New Roman" panose="02020603050405020304" pitchFamily="18" charset="0"/>
              </a:rPr>
              <a:t>VD: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NH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</a:rPr>
              <a:t> 1</a:t>
            </a:r>
            <a:endParaRPr lang="en-US" altLang="en-US" sz="2800" baseline="-25000" dirty="0"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aseline="-25000" dirty="0">
                <a:latin typeface="Times New Roman" panose="02020603050405020304" pitchFamily="18" charset="0"/>
              </a:rPr>
              <a:t>				</a:t>
            </a:r>
            <a:r>
              <a:rPr lang="en-US" altLang="en-US" sz="2800" dirty="0">
                <a:latin typeface="Times New Roman" panose="02020603050405020304" pitchFamily="18" charset="0"/>
              </a:rPr>
              <a:t>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</a:rPr>
              <a:t> – NH – 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</a:rPr>
              <a:t> 2</a:t>
            </a:r>
          </a:p>
          <a:p>
            <a:pPr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				(CH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  <a:r>
              <a:rPr lang="en-US" altLang="en-US" sz="2800" baseline="-25000" dirty="0">
                <a:latin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</a:rPr>
              <a:t>N			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Times New Roman" panose="02020603050405020304" pitchFamily="18" charset="0"/>
              </a:rPr>
              <a:t> 3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latin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Bậc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amin</a:t>
            </a:r>
            <a:r>
              <a:rPr lang="en-US" altLang="en-US" sz="2800" b="1" dirty="0">
                <a:latin typeface="Times New Roman" panose="02020603050405020304" pitchFamily="18" charset="0"/>
              </a:rPr>
              <a:t> =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gốc</a:t>
            </a:r>
            <a:r>
              <a:rPr lang="en-US" altLang="en-US" sz="2800" b="1" dirty="0">
                <a:latin typeface="Times New Roman" panose="02020603050405020304" pitchFamily="18" charset="0"/>
              </a:rPr>
              <a:t> HC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latin typeface="Times New Roman" panose="02020603050405020304" pitchFamily="18" charset="0"/>
              </a:rPr>
              <a:t> N)</a:t>
            </a:r>
          </a:p>
          <a:p>
            <a:pPr>
              <a:buFontTx/>
              <a:buNone/>
            </a:pPr>
            <a:endParaRPr lang="en-US" altLang="en-US" sz="2800" b="1" baseline="-2500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9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9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9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9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9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0" y="1371600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     Amin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loại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theo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dirty="0" err="1">
                <a:cs typeface="Arial" panose="020B0604020202020204" pitchFamily="34" charset="0"/>
              </a:rPr>
              <a:t>cách</a:t>
            </a:r>
            <a:r>
              <a:rPr lang="en-US" altLang="en-US" sz="2800" dirty="0">
                <a:cs typeface="Arial" panose="020B0604020202020204" pitchFamily="34" charset="0"/>
              </a:rPr>
              <a:t>: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0" y="1905000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i="1" dirty="0">
                <a:cs typeface="Arial" panose="020B0604020202020204" pitchFamily="34" charset="0"/>
              </a:rPr>
              <a:t>     a) Theo </a:t>
            </a:r>
            <a:r>
              <a:rPr lang="en-US" altLang="en-US" sz="2800" i="1" dirty="0" err="1">
                <a:cs typeface="Arial" panose="020B0604020202020204" pitchFamily="34" charset="0"/>
              </a:rPr>
              <a:t>gốc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hiđrocacbon</a:t>
            </a:r>
            <a:r>
              <a:rPr lang="en-US" altLang="en-US" sz="2800" i="1" dirty="0">
                <a:cs typeface="Arial" panose="020B0604020202020204" pitchFamily="34" charset="0"/>
              </a:rPr>
              <a:t> :</a:t>
            </a:r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152400" y="2362200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        - Amin </a:t>
            </a:r>
            <a:r>
              <a:rPr lang="en-US" altLang="en-US" sz="2800" dirty="0" err="1">
                <a:cs typeface="Arial" panose="020B0604020202020204" pitchFamily="34" charset="0"/>
              </a:rPr>
              <a:t>béo</a:t>
            </a:r>
            <a:r>
              <a:rPr lang="en-US" altLang="en-US" sz="2800" dirty="0">
                <a:cs typeface="Arial" panose="020B0604020202020204" pitchFamily="34" charset="0"/>
              </a:rPr>
              <a:t> : CH</a:t>
            </a:r>
            <a:r>
              <a:rPr lang="en-US" altLang="en-US" sz="2800" baseline="-25000" dirty="0">
                <a:cs typeface="Arial" panose="020B0604020202020204" pitchFamily="34" charset="0"/>
              </a:rPr>
              <a:t>3</a:t>
            </a:r>
            <a:r>
              <a:rPr lang="en-US" altLang="en-US" sz="2800" dirty="0">
                <a:cs typeface="Arial" panose="020B0604020202020204" pitchFamily="34" charset="0"/>
              </a:rPr>
              <a:t>NH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, CH</a:t>
            </a:r>
            <a:r>
              <a:rPr lang="en-US" altLang="en-US" sz="2800" baseline="-25000" dirty="0">
                <a:cs typeface="Arial" panose="020B0604020202020204" pitchFamily="34" charset="0"/>
              </a:rPr>
              <a:t>3</a:t>
            </a:r>
            <a:r>
              <a:rPr lang="en-US" altLang="en-US" sz="2800" dirty="0"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NH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.....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cs typeface="Arial" panose="020B0604020202020204" pitchFamily="34" charset="0"/>
              </a:rPr>
              <a:t>        - Amin thơm : C</a:t>
            </a:r>
            <a:r>
              <a:rPr lang="en-US" altLang="en-US" sz="2800" baseline="-25000">
                <a:cs typeface="Arial" panose="020B0604020202020204" pitchFamily="34" charset="0"/>
              </a:rPr>
              <a:t>6</a:t>
            </a:r>
            <a:r>
              <a:rPr lang="en-US" altLang="en-US" sz="2800">
                <a:cs typeface="Arial" panose="020B0604020202020204" pitchFamily="34" charset="0"/>
              </a:rPr>
              <a:t>H</a:t>
            </a:r>
            <a:r>
              <a:rPr lang="en-US" altLang="en-US" sz="2800" baseline="-25000">
                <a:cs typeface="Arial" panose="020B0604020202020204" pitchFamily="34" charset="0"/>
              </a:rPr>
              <a:t>5</a:t>
            </a:r>
            <a:r>
              <a:rPr lang="en-US" altLang="en-US" sz="2800">
                <a:cs typeface="Arial" panose="020B0604020202020204" pitchFamily="34" charset="0"/>
              </a:rPr>
              <a:t>NH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, CH</a:t>
            </a:r>
            <a:r>
              <a:rPr lang="en-US" altLang="en-US" sz="2800" baseline="-25000">
                <a:cs typeface="Arial" panose="020B0604020202020204" pitchFamily="34" charset="0"/>
              </a:rPr>
              <a:t>3</a:t>
            </a:r>
            <a:r>
              <a:rPr lang="en-US" altLang="en-US" sz="2800">
                <a:cs typeface="Arial" panose="020B0604020202020204" pitchFamily="34" charset="0"/>
              </a:rPr>
              <a:t>C</a:t>
            </a:r>
            <a:r>
              <a:rPr lang="en-US" altLang="en-US" sz="2800" baseline="-25000">
                <a:cs typeface="Arial" panose="020B0604020202020204" pitchFamily="34" charset="0"/>
              </a:rPr>
              <a:t>6</a:t>
            </a:r>
            <a:r>
              <a:rPr lang="en-US" altLang="en-US" sz="2800">
                <a:cs typeface="Arial" panose="020B0604020202020204" pitchFamily="34" charset="0"/>
              </a:rPr>
              <a:t>H</a:t>
            </a:r>
            <a:r>
              <a:rPr lang="en-US" altLang="en-US" sz="2800" baseline="-25000">
                <a:cs typeface="Arial" panose="020B0604020202020204" pitchFamily="34" charset="0"/>
              </a:rPr>
              <a:t>4</a:t>
            </a:r>
            <a:r>
              <a:rPr lang="en-US" altLang="en-US" sz="2800">
                <a:cs typeface="Arial" panose="020B0604020202020204" pitchFamily="34" charset="0"/>
              </a:rPr>
              <a:t>NH</a:t>
            </a:r>
            <a:r>
              <a:rPr lang="en-US" altLang="en-US" sz="2800" baseline="-25000">
                <a:cs typeface="Arial" panose="020B0604020202020204" pitchFamily="34" charset="0"/>
              </a:rPr>
              <a:t>2</a:t>
            </a:r>
            <a:r>
              <a:rPr lang="en-US" altLang="en-US" sz="2800">
                <a:cs typeface="Arial" panose="020B0604020202020204" pitchFamily="34" charset="0"/>
              </a:rPr>
              <a:t> .....</a:t>
            </a:r>
          </a:p>
        </p:txBody>
      </p:sp>
      <p:sp>
        <p:nvSpPr>
          <p:cNvPr id="113679" name="Text Box 15"/>
          <p:cNvSpPr txBox="1">
            <a:spLocks noChangeArrowheads="1"/>
          </p:cNvSpPr>
          <p:nvPr/>
        </p:nvSpPr>
        <p:spPr bwMode="auto">
          <a:xfrm>
            <a:off x="457200" y="823912"/>
            <a:ext cx="2180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 dirty="0">
                <a:cs typeface="Arial" panose="020B0604020202020204" pitchFamily="34" charset="0"/>
              </a:rPr>
              <a:t>2. </a:t>
            </a:r>
            <a:r>
              <a:rPr lang="en-US" altLang="en-US" sz="2800" b="1" dirty="0" err="1">
                <a:cs typeface="Arial" panose="020B0604020202020204" pitchFamily="34" charset="0"/>
              </a:rPr>
              <a:t>Phân</a:t>
            </a:r>
            <a:r>
              <a:rPr lang="en-US" altLang="en-US" sz="2800" b="1" dirty="0"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cs typeface="Arial" panose="020B0604020202020204" pitchFamily="34" charset="0"/>
              </a:rPr>
              <a:t>loại</a:t>
            </a:r>
            <a:endParaRPr lang="en-US" altLang="en-US" sz="2800" b="1" dirty="0"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/>
      <p:bldP spid="113672" grpId="0"/>
      <p:bldP spid="113673" grpId="0"/>
      <p:bldP spid="113674" grpId="0"/>
      <p:bldP spid="1136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62000" y="1450365"/>
            <a:ext cx="685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    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bằng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cs typeface="Arial" panose="020B0604020202020204" pitchFamily="34" charset="0"/>
              </a:rPr>
              <a:t> hi </a:t>
            </a:r>
            <a:r>
              <a:rPr lang="en-US" altLang="en-US" sz="2800" dirty="0" err="1">
                <a:cs typeface="Arial" panose="020B0604020202020204" pitchFamily="34" charset="0"/>
              </a:rPr>
              <a:t>đrocacbon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liên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với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nguyên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nitơ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4123" y="993165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i="1" dirty="0">
                <a:cs typeface="Arial" panose="020B0604020202020204" pitchFamily="34" charset="0"/>
              </a:rPr>
              <a:t>     b) Theo </a:t>
            </a:r>
            <a:r>
              <a:rPr lang="en-US" altLang="en-US" sz="2800" i="1" dirty="0" err="1">
                <a:cs typeface="Arial" panose="020B0604020202020204" pitchFamily="34" charset="0"/>
              </a:rPr>
              <a:t>theo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bậc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amin</a:t>
            </a:r>
            <a:r>
              <a:rPr lang="en-US" altLang="en-US" sz="2800" i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2723" y="2364765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        - Amin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1 : CH</a:t>
            </a:r>
            <a:r>
              <a:rPr lang="en-US" altLang="en-US" sz="2800" baseline="-25000" dirty="0">
                <a:cs typeface="Arial" panose="020B0604020202020204" pitchFamily="34" charset="0"/>
              </a:rPr>
              <a:t>3</a:t>
            </a:r>
            <a:r>
              <a:rPr lang="en-US" altLang="en-US" sz="2800" dirty="0">
                <a:cs typeface="Arial" panose="020B0604020202020204" pitchFamily="34" charset="0"/>
              </a:rPr>
              <a:t>CH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NH</a:t>
            </a:r>
            <a:r>
              <a:rPr lang="en-US" altLang="en-US" sz="2800" baseline="-25000" dirty="0">
                <a:cs typeface="Arial" panose="020B0604020202020204" pitchFamily="34" charset="0"/>
              </a:rPr>
              <a:t>2</a:t>
            </a:r>
            <a:r>
              <a:rPr lang="en-US" altLang="en-US" sz="2800" dirty="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92723" y="2898165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>
                <a:cs typeface="Arial" panose="020B0604020202020204" pitchFamily="34" charset="0"/>
              </a:rPr>
              <a:t>        - Amin bậc 2 : CH</a:t>
            </a:r>
            <a:r>
              <a:rPr lang="en-US" altLang="en-US" sz="2800" baseline="-25000">
                <a:cs typeface="Arial" panose="020B0604020202020204" pitchFamily="34" charset="0"/>
              </a:rPr>
              <a:t>3</a:t>
            </a:r>
            <a:r>
              <a:rPr lang="en-US" altLang="en-US" sz="2800">
                <a:cs typeface="Arial" panose="020B0604020202020204" pitchFamily="34" charset="0"/>
              </a:rPr>
              <a:t>NHCH</a:t>
            </a:r>
            <a:r>
              <a:rPr lang="en-US" altLang="en-US" sz="2800" baseline="-25000">
                <a:cs typeface="Arial" panose="020B0604020202020204" pitchFamily="34" charset="0"/>
              </a:rPr>
              <a:t>3</a:t>
            </a:r>
            <a:r>
              <a:rPr lang="en-US" altLang="en-US" sz="2800"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92723" y="3507765"/>
            <a:ext cx="876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        - Amin </a:t>
            </a:r>
            <a:r>
              <a:rPr lang="en-US" altLang="en-US" sz="2800" dirty="0" err="1">
                <a:cs typeface="Arial" panose="020B0604020202020204" pitchFamily="34" charset="0"/>
              </a:rPr>
              <a:t>bậc</a:t>
            </a:r>
            <a:r>
              <a:rPr lang="en-US" altLang="en-US" sz="2800" dirty="0">
                <a:cs typeface="Arial" panose="020B0604020202020204" pitchFamily="34" charset="0"/>
              </a:rPr>
              <a:t> 3 : (CH</a:t>
            </a:r>
            <a:r>
              <a:rPr lang="en-US" altLang="en-US" sz="2800" baseline="-25000" dirty="0">
                <a:cs typeface="Arial" panose="020B0604020202020204" pitchFamily="34" charset="0"/>
              </a:rPr>
              <a:t>3</a:t>
            </a:r>
            <a:r>
              <a:rPr lang="en-US" altLang="en-US" sz="2800" dirty="0">
                <a:cs typeface="Arial" panose="020B0604020202020204" pitchFamily="34" charset="0"/>
              </a:rPr>
              <a:t>)</a:t>
            </a:r>
            <a:r>
              <a:rPr lang="en-US" altLang="en-US" sz="2800" baseline="-25000" dirty="0">
                <a:cs typeface="Arial" panose="020B0604020202020204" pitchFamily="34" charset="0"/>
              </a:rPr>
              <a:t>3</a:t>
            </a:r>
            <a:r>
              <a:rPr lang="en-US" altLang="en-US" sz="2800" dirty="0">
                <a:cs typeface="Arial" panose="020B06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9498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838200" y="0"/>
            <a:ext cx="2345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>
                <a:cs typeface="Arial" panose="020B0604020202020204" pitchFamily="34" charset="0"/>
              </a:rPr>
              <a:t>3. Danh pháp</a:t>
            </a:r>
          </a:p>
        </p:txBody>
      </p:sp>
      <p:graphicFrame>
        <p:nvGraphicFramePr>
          <p:cNvPr id="81138" name="Group 24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63755933"/>
              </p:ext>
            </p:extLst>
          </p:nvPr>
        </p:nvGraphicFramePr>
        <p:xfrm>
          <a:off x="23813" y="1066800"/>
          <a:ext cx="8915400" cy="575342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3367338587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38471280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645386770"/>
                    </a:ext>
                  </a:extLst>
                </a:gridCol>
              </a:tblGrid>
              <a:tr h="341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Công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cấu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40632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92537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30502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633743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16837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01223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[CH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17997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NHC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91972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65571"/>
                  </a:ext>
                </a:extLst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N[CH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]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</a:t>
                      </a:r>
                      <a:r>
                        <a:rPr kumimoji="0" lang="en-US" alt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489170"/>
                  </a:ext>
                </a:extLst>
              </a:tr>
            </a:tbl>
          </a:graphicData>
        </a:graphic>
      </p:graphicFrame>
      <p:sp>
        <p:nvSpPr>
          <p:cNvPr id="81000" name="Text Box 104"/>
          <p:cNvSpPr txBox="1">
            <a:spLocks noChangeArrowheads="1"/>
          </p:cNvSpPr>
          <p:nvPr/>
        </p:nvSpPr>
        <p:spPr bwMode="auto">
          <a:xfrm>
            <a:off x="3036888" y="1577975"/>
            <a:ext cx="16875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metyl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1" name="Text Box 105"/>
          <p:cNvSpPr txBox="1">
            <a:spLocks noChangeArrowheads="1"/>
          </p:cNvSpPr>
          <p:nvPr/>
        </p:nvSpPr>
        <p:spPr bwMode="auto">
          <a:xfrm>
            <a:off x="3068638" y="2154238"/>
            <a:ext cx="14128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etyl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2" name="Text Box 106"/>
          <p:cNvSpPr txBox="1">
            <a:spLocks noChangeArrowheads="1"/>
          </p:cNvSpPr>
          <p:nvPr/>
        </p:nvSpPr>
        <p:spPr bwMode="auto">
          <a:xfrm>
            <a:off x="3095625" y="2730500"/>
            <a:ext cx="19637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đimetyl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3" name="Text Box 107"/>
          <p:cNvSpPr txBox="1">
            <a:spLocks noChangeArrowheads="1"/>
          </p:cNvSpPr>
          <p:nvPr/>
        </p:nvSpPr>
        <p:spPr bwMode="auto">
          <a:xfrm>
            <a:off x="3124200" y="3352800"/>
            <a:ext cx="18367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propyl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4" name="Text Box 108"/>
          <p:cNvSpPr txBox="1">
            <a:spLocks noChangeArrowheads="1"/>
          </p:cNvSpPr>
          <p:nvPr/>
        </p:nvSpPr>
        <p:spPr bwMode="auto">
          <a:xfrm>
            <a:off x="3114675" y="3933825"/>
            <a:ext cx="20351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trimetyl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5" name="Text Box 109"/>
          <p:cNvSpPr txBox="1">
            <a:spLocks noChangeArrowheads="1"/>
          </p:cNvSpPr>
          <p:nvPr/>
        </p:nvSpPr>
        <p:spPr bwMode="auto">
          <a:xfrm>
            <a:off x="3109913" y="4502150"/>
            <a:ext cx="16351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butyl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6" name="Text Box 110"/>
          <p:cNvSpPr txBox="1">
            <a:spLocks noChangeArrowheads="1"/>
          </p:cNvSpPr>
          <p:nvPr/>
        </p:nvSpPr>
        <p:spPr bwMode="auto">
          <a:xfrm>
            <a:off x="3109913" y="5049838"/>
            <a:ext cx="1771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đietyl 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7" name="Text Box 111"/>
          <p:cNvSpPr txBox="1">
            <a:spLocks noChangeArrowheads="1"/>
          </p:cNvSpPr>
          <p:nvPr/>
        </p:nvSpPr>
        <p:spPr bwMode="auto">
          <a:xfrm>
            <a:off x="3124200" y="5638800"/>
            <a:ext cx="18557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phenyl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08" name="Text Box 112"/>
          <p:cNvSpPr txBox="1">
            <a:spLocks noChangeArrowheads="1"/>
          </p:cNvSpPr>
          <p:nvPr/>
        </p:nvSpPr>
        <p:spPr bwMode="auto">
          <a:xfrm>
            <a:off x="2943225" y="6210300"/>
            <a:ext cx="30813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Hexametylen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điamin</a:t>
            </a:r>
          </a:p>
        </p:txBody>
      </p:sp>
      <p:sp>
        <p:nvSpPr>
          <p:cNvPr id="81009" name="Text Box 113"/>
          <p:cNvSpPr txBox="1">
            <a:spLocks noChangeArrowheads="1"/>
          </p:cNvSpPr>
          <p:nvPr/>
        </p:nvSpPr>
        <p:spPr bwMode="auto">
          <a:xfrm>
            <a:off x="5892800" y="1562100"/>
            <a:ext cx="1917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metan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3" name="Text Box 117"/>
          <p:cNvSpPr txBox="1">
            <a:spLocks noChangeArrowheads="1"/>
          </p:cNvSpPr>
          <p:nvPr/>
        </p:nvSpPr>
        <p:spPr bwMode="auto">
          <a:xfrm>
            <a:off x="5905500" y="2171700"/>
            <a:ext cx="1504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etan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4" name="Text Box 118"/>
          <p:cNvSpPr txBox="1">
            <a:spLocks noChangeArrowheads="1"/>
          </p:cNvSpPr>
          <p:nvPr/>
        </p:nvSpPr>
        <p:spPr bwMode="auto">
          <a:xfrm>
            <a:off x="5905500" y="2781300"/>
            <a:ext cx="29146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N-metylmetan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5" name="Text Box 119"/>
          <p:cNvSpPr txBox="1">
            <a:spLocks noChangeArrowheads="1"/>
          </p:cNvSpPr>
          <p:nvPr/>
        </p:nvSpPr>
        <p:spPr bwMode="auto">
          <a:xfrm>
            <a:off x="5940425" y="3348038"/>
            <a:ext cx="23129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propan-1-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6" name="Text Box 120"/>
          <p:cNvSpPr txBox="1">
            <a:spLocks noChangeArrowheads="1"/>
          </p:cNvSpPr>
          <p:nvPr/>
        </p:nvSpPr>
        <p:spPr bwMode="auto">
          <a:xfrm>
            <a:off x="5791200" y="3937000"/>
            <a:ext cx="33893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500" b="1">
                <a:latin typeface="Times New Roman" panose="02020603050405020304" pitchFamily="18" charset="0"/>
              </a:rPr>
              <a:t>N,N-đimetylmetan</a:t>
            </a:r>
            <a:r>
              <a:rPr lang="en-US" altLang="en-US" sz="25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7" name="Text Box 121"/>
          <p:cNvSpPr txBox="1">
            <a:spLocks noChangeArrowheads="1"/>
          </p:cNvSpPr>
          <p:nvPr/>
        </p:nvSpPr>
        <p:spPr bwMode="auto">
          <a:xfrm>
            <a:off x="5981700" y="4495800"/>
            <a:ext cx="2111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butan-1-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8" name="Text Box 122"/>
          <p:cNvSpPr txBox="1">
            <a:spLocks noChangeArrowheads="1"/>
          </p:cNvSpPr>
          <p:nvPr/>
        </p:nvSpPr>
        <p:spPr bwMode="auto">
          <a:xfrm>
            <a:off x="6019800" y="5029200"/>
            <a:ext cx="2365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N-etyletan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019" name="Text Box 123"/>
          <p:cNvSpPr txBox="1">
            <a:spLocks noChangeArrowheads="1"/>
          </p:cNvSpPr>
          <p:nvPr/>
        </p:nvSpPr>
        <p:spPr bwMode="auto">
          <a:xfrm>
            <a:off x="5981700" y="6305550"/>
            <a:ext cx="2652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hexan-1,6-điamin</a:t>
            </a:r>
          </a:p>
        </p:txBody>
      </p:sp>
      <p:sp>
        <p:nvSpPr>
          <p:cNvPr id="81020" name="Text Box 124"/>
          <p:cNvSpPr txBox="1">
            <a:spLocks noChangeArrowheads="1"/>
          </p:cNvSpPr>
          <p:nvPr/>
        </p:nvSpPr>
        <p:spPr bwMode="auto">
          <a:xfrm>
            <a:off x="6019800" y="5638800"/>
            <a:ext cx="18907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0" b="1">
                <a:latin typeface="Times New Roman" panose="02020603050405020304" pitchFamily="18" charset="0"/>
              </a:rPr>
              <a:t>benzen</a:t>
            </a:r>
            <a:r>
              <a:rPr lang="en-US" altLang="en-US" sz="2600" b="1">
                <a:solidFill>
                  <a:srgbClr val="FF3300"/>
                </a:solidFill>
                <a:latin typeface="Times New Roman" panose="02020603050405020304" pitchFamily="18" charset="0"/>
              </a:rPr>
              <a:t>amin</a:t>
            </a:r>
          </a:p>
        </p:txBody>
      </p:sp>
      <p:sp>
        <p:nvSpPr>
          <p:cNvPr id="81135" name="Text Box 239"/>
          <p:cNvSpPr txBox="1">
            <a:spLocks noChangeArrowheads="1"/>
          </p:cNvSpPr>
          <p:nvPr/>
        </p:nvSpPr>
        <p:spPr bwMode="auto">
          <a:xfrm>
            <a:off x="762000" y="452438"/>
            <a:ext cx="354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 err="1"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một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81139" name="Text Box 243"/>
          <p:cNvSpPr txBox="1">
            <a:spLocks noChangeArrowheads="1"/>
          </p:cNvSpPr>
          <p:nvPr/>
        </p:nvSpPr>
        <p:spPr bwMode="auto">
          <a:xfrm>
            <a:off x="3200400" y="1117600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gốc</a:t>
            </a:r>
            <a:r>
              <a:rPr lang="en-US" altLang="en-US" sz="2400" b="1" dirty="0">
                <a:latin typeface="Times New Roman" panose="02020603050405020304" pitchFamily="18" charset="0"/>
              </a:rPr>
              <a:t> -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chức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1140" name="Text Box 244"/>
          <p:cNvSpPr txBox="1">
            <a:spLocks noChangeArrowheads="1"/>
          </p:cNvSpPr>
          <p:nvPr/>
        </p:nvSpPr>
        <p:spPr bwMode="auto">
          <a:xfrm>
            <a:off x="6322158" y="1054894"/>
            <a:ext cx="244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thay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8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8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8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8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8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8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8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8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8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 autoUpdateAnimBg="0"/>
      <p:bldP spid="81000" grpId="0" autoUpdateAnimBg="0"/>
      <p:bldP spid="81001" grpId="0" autoUpdateAnimBg="0"/>
      <p:bldP spid="81002" grpId="0" autoUpdateAnimBg="0"/>
      <p:bldP spid="81003" grpId="0" autoUpdateAnimBg="0"/>
      <p:bldP spid="81004" grpId="0" autoUpdateAnimBg="0"/>
      <p:bldP spid="81005" grpId="0" autoUpdateAnimBg="0"/>
      <p:bldP spid="81006" grpId="0" autoUpdateAnimBg="0"/>
      <p:bldP spid="81007" grpId="0" autoUpdateAnimBg="0"/>
      <p:bldP spid="81008" grpId="0" autoUpdateAnimBg="0"/>
      <p:bldP spid="81009" grpId="0" autoUpdateAnimBg="0"/>
      <p:bldP spid="81013" grpId="0" autoUpdateAnimBg="0"/>
      <p:bldP spid="81014" grpId="0" autoUpdateAnimBg="0"/>
      <p:bldP spid="81015" grpId="0" autoUpdateAnimBg="0"/>
      <p:bldP spid="81016" grpId="0" autoUpdateAnimBg="0"/>
      <p:bldP spid="81017" grpId="0" autoUpdateAnimBg="0"/>
      <p:bldP spid="81018" grpId="0" autoUpdateAnimBg="0"/>
      <p:bldP spid="81019" grpId="0" autoUpdateAnimBg="0"/>
      <p:bldP spid="81020" grpId="0" autoUpdateAnimBg="0"/>
      <p:bldP spid="81135" grpId="0" autoUpdateAnimBg="0"/>
      <p:bldP spid="81139" grpId="0"/>
      <p:bldP spid="81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835959"/>
            <a:ext cx="7055380" cy="766482"/>
          </a:xfrm>
        </p:spPr>
        <p:txBody>
          <a:bodyPr/>
          <a:lstStyle/>
          <a:p>
            <a:pPr algn="l"/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endParaRPr lang="en-US" alt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>
          <a:xfrm>
            <a:off x="656573" y="1602441"/>
            <a:ext cx="6711654" cy="4195481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HC +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etylamin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C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alt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phenylamin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anilin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09600" indent="-609600"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HC + 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amin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339969" y="664917"/>
            <a:ext cx="37545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dirty="0">
                <a:cs typeface="Arial" panose="020B0604020202020204" pitchFamily="34" charset="0"/>
              </a:rPr>
              <a:t>II. TÍNH CHÂT VẬT LÍ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2999"/>
            <a:ext cx="3305175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029200" y="5105400"/>
            <a:ext cx="3465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thuốc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chứa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sz="2800" b="1" dirty="0" err="1">
                <a:latin typeface="Times New Roman" panose="02020603050405020304" pitchFamily="18" charset="0"/>
              </a:rPr>
              <a:t>amin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rất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độc</a:t>
            </a:r>
            <a:r>
              <a:rPr lang="en-US" altLang="en-US" sz="2800" b="1" dirty="0">
                <a:latin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nicotin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39969" y="1143000"/>
            <a:ext cx="44958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cs typeface="Arial" panose="020B0604020202020204" pitchFamily="34" charset="0"/>
              </a:rPr>
              <a:t>  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khối</a:t>
            </a:r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 err="1">
                <a:cs typeface="Arial" panose="020B0604020202020204" pitchFamily="34" charset="0"/>
              </a:rPr>
              <a:t>nhỏ</a:t>
            </a:r>
            <a:r>
              <a:rPr lang="en-US" altLang="en-US" sz="2800" dirty="0">
                <a:cs typeface="Arial" panose="020B0604020202020204" pitchFamily="34" charset="0"/>
              </a:rPr>
              <a:t> (C &lt; 4)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khí</a:t>
            </a:r>
            <a:r>
              <a:rPr lang="en-US" altLang="en-US" sz="2800" dirty="0">
                <a:cs typeface="Arial" panose="020B0604020202020204" pitchFamily="34" charset="0"/>
              </a:rPr>
              <a:t> , </a:t>
            </a:r>
            <a:r>
              <a:rPr lang="en-US" altLang="en-US" sz="2800" dirty="0" err="1">
                <a:cs typeface="Arial" panose="020B0604020202020204" pitchFamily="34" charset="0"/>
              </a:rPr>
              <a:t>mùi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khai</a:t>
            </a:r>
            <a:r>
              <a:rPr lang="en-US" altLang="en-US" sz="2800" dirty="0">
                <a:cs typeface="Arial" panose="020B0604020202020204" pitchFamily="34" charset="0"/>
              </a:rPr>
              <a:t>., tan </a:t>
            </a:r>
            <a:r>
              <a:rPr lang="en-US" altLang="en-US" sz="2800" dirty="0" err="1">
                <a:cs typeface="Arial" panose="020B0604020202020204" pitchFamily="34" charset="0"/>
              </a:rPr>
              <a:t>nhiều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r>
              <a:rPr lang="en-US" altLang="en-US" sz="2800" dirty="0">
                <a:cs typeface="Arial" panose="020B0604020202020204" pitchFamily="34" charset="0"/>
              </a:rPr>
              <a:t>   Amin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phân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khối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lớn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lỏng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hoặc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rắn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cs typeface="Arial" panose="020B0604020202020204" pitchFamily="34" charset="0"/>
              </a:rPr>
              <a:t>độ</a:t>
            </a:r>
            <a:r>
              <a:rPr lang="en-US" altLang="en-US" sz="2800" dirty="0">
                <a:cs typeface="Arial" panose="020B0604020202020204" pitchFamily="34" charset="0"/>
              </a:rPr>
              <a:t> tan </a:t>
            </a:r>
            <a:r>
              <a:rPr lang="en-US" altLang="en-US" sz="2800" dirty="0" err="1">
                <a:cs typeface="Arial" panose="020B0604020202020204" pitchFamily="34" charset="0"/>
              </a:rPr>
              <a:t>trong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nước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giảm</a:t>
            </a:r>
            <a:endParaRPr lang="en-US" altLang="en-US" sz="2800" dirty="0">
              <a:cs typeface="Arial" panose="020B0604020202020204" pitchFamily="34" charset="0"/>
            </a:endParaRPr>
          </a:p>
          <a:p>
            <a:r>
              <a:rPr lang="en-US" altLang="en-US" sz="2800" dirty="0">
                <a:cs typeface="Arial" panose="020B0604020202020204" pitchFamily="34" charset="0"/>
              </a:rPr>
              <a:t> 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amin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đều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độc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8" grpId="0"/>
      <p:bldP spid="829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hoa hoc 12_279_1_94509.flv&quot; Position=&quot;1&quot; SlideID=&quot;279&quot;/&gt;&lt;Video Name=&quot;anilin tac dung voi brom_278_1_43976.flv&quot; Position=&quot;1&quot; SlideID=&quot;278&quot;/&gt;&lt;/Videos&gt;&#10;"/>
  <p:tag name="MMPROD_UIDATA" val="&lt;database version=&quot;7.0&quot;&gt;&lt;object type=&quot;1&quot; unique_id=&quot;10001&quot;&gt;&lt;property id=&quot;20141&quot; value=&quot;Amin&quot;/&gt;&lt;property id=&quot;20148&quot; value=&quot;5&quot;/&gt;&lt;property id=&quot;20184&quot; value=&quot;7&quot;/&gt;&lt;property id=&quot;20193&quot; value=&quot;-1&quot;/&gt;&lt;property id=&quot;20224&quot; value=&quot;C:\Documents and Settings\Administrator\Desktop&quot;/&gt;&lt;property id=&quot;20226&quot; value=&quot;D:\GIAO AN NOP SO\Amin.ppt&quot;/&gt;&lt;property id=&quot;20250&quot; value=&quot;0&quot;/&gt;&lt;property id=&quot;20251&quot; value=&quot;1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0005&quot;&gt;&lt;property id=&quot;20148&quot; value=&quot;5&quot;/&gt;&lt;property id=&quot;20300&quot; value=&quot;Slide 2&quot;/&gt;&lt;property id=&quot;20307&quot; value=&quot;257&quot;/&gt;&lt;property id=&quot;20309&quot; value=&quot;-1&quot;/&gt;&lt;/object&gt;&lt;object type=&quot;3&quot; unique_id=&quot;10007&quot;&gt;&lt;property id=&quot;20148&quot; value=&quot;5&quot;/&gt;&lt;property id=&quot;20300&quot; value=&quot;Slide 4&quot;/&gt;&lt;property id=&quot;20307&quot; value=&quot;275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7&quot; value=&quot;266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7&quot; value=&quot;264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7&quot; value=&quot;263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7&quot; value=&quot;271&quot;/&gt;&lt;property id=&quot;20309&quot; value=&quot;-1&quot;/&gt;&lt;/object&gt;&lt;object type=&quot;3&quot; unique_id=&quot;10016&quot;&gt;&lt;property id=&quot;20148&quot; value=&quot;5&quot;/&gt;&lt;property id=&quot;20300&quot; value=&quot;Slide 10&quot;/&gt;&lt;property id=&quot;20307&quot; value=&quot;262&quot;/&gt;&lt;property id=&quot;20309&quot; value=&quot;-1&quot;/&gt;&lt;/object&gt;&lt;object type=&quot;3&quot; unique_id=&quot;10017&quot;&gt;&lt;property id=&quot;20148&quot; value=&quot;5&quot;/&gt;&lt;property id=&quot;20300&quot; value=&quot;Slide 11&quot;/&gt;&lt;property id=&quot;20307&quot; value=&quot;272&quot;/&gt;&lt;property id=&quot;20309&quot; value=&quot;-1&quot;/&gt;&lt;/object&gt;&lt;object type=&quot;3&quot; unique_id=&quot;10097&quot;&gt;&lt;property id=&quot;20148&quot; value=&quot;5&quot;/&gt;&lt;property id=&quot;20300&quot; value=&quot;Slide 3 - &amp;quot;Đồng phân amin:&amp;quot;&quot;/&gt;&lt;property id=&quot;20307&quot; value=&quot;277&quot;/&gt;&lt;property id=&quot;20309&quot; value=&quot;-1&quot;/&gt;&lt;/object&gt;&lt;object type=&quot;3&quot; unique_id=&quot;10186&quot;&gt;&lt;property id=&quot;20148&quot; value=&quot;5&quot;/&gt;&lt;property id=&quot;20300&quot; value=&quot;Slide 14&quot;/&gt;&lt;property id=&quot;20307&quot; value=&quot;278&quot;/&gt;&lt;property id=&quot;20309&quot; value=&quot;-1&quot;/&gt;&lt;/object&gt;&lt;object type=&quot;3&quot; unique_id=&quot;10241&quot;&gt;&lt;property id=&quot;20148&quot; value=&quot;5&quot;/&gt;&lt;property id=&quot;20300&quot; value=&quot;Slide 12&quot;/&gt;&lt;property id=&quot;20307&quot; value=&quot;279&quot;/&gt;&lt;property id=&quot;20309&quot; value=&quot;-1&quot;/&gt;&lt;/object&gt;&lt;object type=&quot;3&quot; unique_id=&quot;10432&quot;&gt;&lt;property id=&quot;20148&quot; value=&quot;5&quot;/&gt;&lt;property id=&quot;20300&quot; value=&quot;Slide 16 - &amp;quot;BÀI TẬP CỦNG CỐ&amp;quot;&quot;/&gt;&lt;property id=&quot;20307&quot; value=&quot;280&quot;/&gt;&lt;property id=&quot;20309&quot; value=&quot;-1&quot;/&gt;&lt;/object&gt;&lt;object type=&quot;3&quot; unique_id=&quot;10433&quot;&gt;&lt;property id=&quot;20148&quot; value=&quot;5&quot;/&gt;&lt;property id=&quot;20300&quot; value=&quot;Slide 17 - &amp;quot;BÀI TẬP CỦNG CỐ&amp;quot;&quot;/&gt;&lt;property id=&quot;20307&quot; value=&quot;281&quot;/&gt;&lt;property id=&quot;20309&quot; value=&quot;-1&quot;/&gt;&lt;/object&gt;&lt;object type=&quot;3&quot; unique_id=&quot;10434&quot;&gt;&lt;property id=&quot;20148&quot; value=&quot;5&quot;/&gt;&lt;property id=&quot;20300&quot; value=&quot;Slide 18 - &amp;quot;BÀI TẬP CỦNG CỐ&amp;quot;&quot;/&gt;&lt;property id=&quot;20307&quot; value=&quot;282&quot;/&gt;&lt;property id=&quot;20309&quot; value=&quot;-1&quot;/&gt;&lt;/object&gt;&lt;object type=&quot;3&quot; unique_id=&quot;10435&quot;&gt;&lt;property id=&quot;20148&quot; value=&quot;5&quot;/&gt;&lt;property id=&quot;20300&quot; value=&quot;Slide 19 - &amp;quot;BÀI TẬP CỦNG CỐ&amp;quot;&quot;/&gt;&lt;property id=&quot;20307&quot; value=&quot;283&quot;/&gt;&lt;property id=&quot;20309&quot; value=&quot;-1&quot;/&gt;&lt;/object&gt;&lt;object type=&quot;3&quot; unique_id=&quot;10436&quot;&gt;&lt;property id=&quot;20148&quot; value=&quot;5&quot;/&gt;&lt;property id=&quot;20300&quot; value=&quot;Slide 20 - &amp;quot;BÀI TẬP CỦNG CỐ&amp;quot;&quot;/&gt;&lt;property id=&quot;20307&quot; value=&quot;284&quot;/&gt;&lt;property id=&quot;20309&quot; value=&quot;-1&quot;/&gt;&lt;/object&gt;&lt;object type=&quot;3&quot; unique_id=&quot;10437&quot;&gt;&lt;property id=&quot;20148&quot; value=&quot;5&quot;/&gt;&lt;property id=&quot;20300&quot; value=&quot;Slide 21 - &amp;quot;BÀI TẬP CỦNG CỐ&amp;quot;&quot;/&gt;&lt;property id=&quot;20307&quot; value=&quot;285&quot;/&gt;&lt;property id=&quot;20309&quot; value=&quot;-1&quot;/&gt;&lt;/object&gt;&lt;object type=&quot;3&quot; unique_id=&quot;10438&quot;&gt;&lt;property id=&quot;20148&quot; value=&quot;5&quot;/&gt;&lt;property id=&quot;20300&quot; value=&quot;Slide 22 - &amp;quot;BÀI TẬP CỦNG CỐ&amp;quot;&quot;/&gt;&lt;property id=&quot;20307&quot; value=&quot;286&quot;/&gt;&lt;property id=&quot;20309&quot; value=&quot;-1&quot;/&gt;&lt;/object&gt;&lt;object type=&quot;3&quot; unique_id=&quot;10439&quot;&gt;&lt;property id=&quot;20148&quot; value=&quot;5&quot;/&gt;&lt;property id=&quot;20300&quot; value=&quot;Slide 23 - &amp;quot;BÀI TẬP CỦNG CỐ&amp;quot;&quot;/&gt;&lt;property id=&quot;20307&quot; value=&quot;287&quot;/&gt;&lt;property id=&quot;20309&quot; value=&quot;-1&quot;/&gt;&lt;/object&gt;&lt;object type=&quot;3&quot; unique_id=&quot;10498&quot;&gt;&lt;property id=&quot;20148&quot; value=&quot;5&quot;/&gt;&lt;property id=&quot;20300&quot; value=&quot;Slide 13&quot;/&gt;&lt;property id=&quot;20307&quot; value=&quot;289&quot;/&gt;&lt;property id=&quot;20309&quot; value=&quot;-1&quot;/&gt;&lt;/object&gt;&lt;object type=&quot;3&quot; unique_id=&quot;10556&quot;&gt;&lt;property id=&quot;20148&quot; value=&quot;5&quot;/&gt;&lt;property id=&quot;20300&quot; value=&quot;Slide 15&quot;/&gt;&lt;property id=&quot;20307&quot; value=&quot;290&quot;/&gt;&lt;property id=&quot;20309&quot; value=&quot;-1&quot;/&gt;&lt;/object&gt;&lt;object type=&quot;3&quot; unique_id=&quot;10924&quot;&gt;&lt;property id=&quot;20148&quot; value=&quot;5&quot;/&gt;&lt;property id=&quot;20300&quot; value=&quot;Slide 6 - &amp;quot;3. Danh pháp&amp;quot;&quot;/&gt;&lt;property id=&quot;20307&quot; value=&quot;291&quot;/&gt;&lt;property id=&quot;20309&quot; value=&quot;-1&quot;/&gt;&lt;/object&gt;&lt;object type=&quot;3&quot; unique_id=&quot;11068&quot;&gt;&lt;property id=&quot;20148&quot; value=&quot;5&quot;/&gt;&lt;property id=&quot;20300&quot; value=&quot;Slide 24 - &amp;quot;Kết thúc bài giảng&amp;quot;&quot;/&gt;&lt;property id=&quot;20307&quot; value=&quot;292&quot;/&gt;&lt;property id=&quot;20309&quot; value=&quot;-1&quot;/&gt;&lt;/object&gt;&lt;/object&gt;&lt;object type=&quot;10&quot; unique_id=&quot;10078&quot;&gt;&lt;object type=&quot;11&quot; unique_id=&quot;10079&quot;&gt;&lt;/object&gt;&lt;/object&gt;&lt;object type=&quot;4&quot; unique_id=&quot;10080&quot;&gt;&lt;/object&gt;&lt;/object&gt;&lt;/database&gt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356362827,D:\GIAO AN NOP SO\Amin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356362827,D:\GIAO AN NOP SO\Amin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356362827,D:\GIAO AN NOP SO\Amin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356362827,D:\GIAO AN NOP SO\Amin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356362827,D:\GIAO AN NOP SO\Amin\Media.ppc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356362827,D:\GIAO AN NOP SO\Amin\Media.ppcx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356362827,D:\GIAO AN NOP SO\Amin\Media.ppcx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356362827,D:\GIAO AN NOP SO\Amin\Media.ppcx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356362827,D:\GIAO AN NOP SO\Amin\Media.ppcx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1356362827,D:\GIAO AN NOP SO\Amin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356362827,D:\GIAO AN NOP SO\Amin\Media.ppc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2,1356362827,D:\GIAO AN NOP SO\Amin\Media.ppcx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356362827,D:\GIAO AN NOP SO\Amin\Media.ppcx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356362827,D:\GIAO AN NOP SO\Amin\Media.ppcx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356362827,D:\GIAO AN NOP SO\Amin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356362827,D:\GIAO AN NOP SO\Amin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356362827,D:\GIAO AN NOP SO\Amin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356362827,D:\GIAO AN NOP SO\Amin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356362827,D:\GIAO AN NOP SO\Amin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356362827,D:\GIAO AN NOP SO\Amin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356362827,D:\GIAO AN NOP SO\Amin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356362827,D:\GIAO AN NOP SO\Amin\Media.ppc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9">
      <a:dk1>
        <a:srgbClr val="34500F"/>
      </a:dk1>
      <a:lt1>
        <a:srgbClr val="ECF8DC"/>
      </a:lt1>
      <a:dk2>
        <a:srgbClr val="003300"/>
      </a:dk2>
      <a:lt2>
        <a:srgbClr val="003300"/>
      </a:lt2>
      <a:accent1>
        <a:srgbClr val="003300"/>
      </a:accent1>
      <a:accent2>
        <a:srgbClr val="003300"/>
      </a:accent2>
      <a:accent3>
        <a:srgbClr val="003300"/>
      </a:accent3>
      <a:accent4>
        <a:srgbClr val="003300"/>
      </a:accent4>
      <a:accent5>
        <a:srgbClr val="003300"/>
      </a:accent5>
      <a:accent6>
        <a:srgbClr val="003300"/>
      </a:accent6>
      <a:hlink>
        <a:srgbClr val="003300"/>
      </a:hlink>
      <a:folHlink>
        <a:srgbClr val="00330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3096</TotalTime>
  <Words>784</Words>
  <Application>Microsoft Office PowerPoint</Application>
  <PresentationFormat>On-screen Show (4:3)</PresentationFormat>
  <Paragraphs>173</Paragraphs>
  <Slides>26</Slides>
  <Notes>0</Notes>
  <HiddenSlides>4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Cambria Math</vt:lpstr>
      <vt:lpstr>Century Gothic</vt:lpstr>
      <vt:lpstr>Times New Roman</vt:lpstr>
      <vt:lpstr>Wingdings</vt:lpstr>
      <vt:lpstr>Wingdings 3</vt:lpstr>
      <vt:lpstr>Ion</vt:lpstr>
      <vt:lpstr>Document</vt:lpstr>
      <vt:lpstr>Chem3D XML</vt:lpstr>
      <vt:lpstr>Equation</vt:lpstr>
      <vt:lpstr>PowerPoint Presentation</vt:lpstr>
      <vt:lpstr>PowerPoint Presentation</vt:lpstr>
      <vt:lpstr>PowerPoint Presentation</vt:lpstr>
      <vt:lpstr>Đồng phân amin:</vt:lpstr>
      <vt:lpstr>PowerPoint Presentation</vt:lpstr>
      <vt:lpstr>PowerPoint Presentation</vt:lpstr>
      <vt:lpstr>PowerPoint Presentation</vt:lpstr>
      <vt:lpstr>3. Danh pháp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CỦNG CỐ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HTC</dc:creator>
  <cp:lastModifiedBy>Admin</cp:lastModifiedBy>
  <cp:revision>114</cp:revision>
  <dcterms:created xsi:type="dcterms:W3CDTF">2011-11-08T06:58:40Z</dcterms:created>
  <dcterms:modified xsi:type="dcterms:W3CDTF">2022-10-13T15:45:14Z</dcterms:modified>
</cp:coreProperties>
</file>