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6" r:id="rId9"/>
    <p:sldId id="263" r:id="rId10"/>
    <p:sldId id="271" r:id="rId11"/>
    <p:sldId id="272" r:id="rId12"/>
    <p:sldId id="267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3300"/>
    <a:srgbClr val="FF0000"/>
    <a:srgbClr val="660066"/>
    <a:srgbClr val="000066"/>
    <a:srgbClr val="FFFF99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127CB-5635-4E37-BABA-069046627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00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75F5-FA26-41C7-9BC0-CCFFE416E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21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94D37-1053-4E48-AD4D-6530264EB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86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A5C7-4977-4498-89A1-CD8D8C47A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3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0C8AA-901A-42F1-8228-E7FEDAE6C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11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7258-9B5C-4E33-A2D5-B976A21D7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06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B318-6BE4-47BD-A525-DF2C92052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2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2BED-4128-4210-83ED-9214EC3B4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89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5BB12-6E23-4DA5-AC72-4C92F1DE7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88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C782F-41A8-4374-99C0-377AFAFBC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58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9B719-CC8D-47F7-B9CC-79CD0AD00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02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F5F79-3C13-4D66-A5D1-ADC910C31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98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129F-4AE6-4C14-9A85-08F8A1578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83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8096694-DC14-4813-912E-2CEB6ACAC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660066"/>
                </a:solidFill>
              </a:rPr>
              <a:t>Tiết</a:t>
            </a:r>
            <a:r>
              <a:rPr lang="en-US" altLang="en-US" sz="2400" b="1" dirty="0">
                <a:solidFill>
                  <a:srgbClr val="660066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66"/>
                </a:solidFill>
              </a:rPr>
              <a:t>17 </a:t>
            </a:r>
            <a:r>
              <a:rPr lang="en-US" altLang="en-US" sz="2400" b="1" dirty="0">
                <a:solidFill>
                  <a:srgbClr val="660066"/>
                </a:solidFill>
              </a:rPr>
              <a:t>– </a:t>
            </a:r>
            <a:r>
              <a:rPr lang="en-US" altLang="en-US" sz="2400" b="1" dirty="0" err="1">
                <a:solidFill>
                  <a:srgbClr val="660066"/>
                </a:solidFill>
              </a:rPr>
              <a:t>Bài</a:t>
            </a:r>
            <a:r>
              <a:rPr lang="en-US" altLang="en-US" sz="2400" b="1" dirty="0">
                <a:solidFill>
                  <a:srgbClr val="660066"/>
                </a:solidFill>
              </a:rPr>
              <a:t> 11 : PEPTIT VÀ PROTEIN </a:t>
            </a:r>
            <a:r>
              <a:rPr lang="en-US" altLang="en-US" sz="2400" dirty="0">
                <a:solidFill>
                  <a:srgbClr val="660066"/>
                </a:solidFill>
              </a:rPr>
              <a:t>(</a:t>
            </a:r>
            <a:r>
              <a:rPr lang="en-US" altLang="en-US" sz="2400" dirty="0" err="1">
                <a:solidFill>
                  <a:srgbClr val="660066"/>
                </a:solidFill>
              </a:rPr>
              <a:t>tiết</a:t>
            </a:r>
            <a:r>
              <a:rPr lang="en-US" altLang="en-US" sz="2400" dirty="0">
                <a:solidFill>
                  <a:srgbClr val="660066"/>
                </a:solidFill>
              </a:rPr>
              <a:t> 1)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914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Kiểm tra bài cũ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676400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Câu 1</a:t>
            </a: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(Câu 5 sgk 48)</a:t>
            </a:r>
            <a:r>
              <a:rPr lang="en-US" altLang="en-US" sz="2000"/>
              <a:t> Viết phương trình phản ứng trùng ngưng aminoaxit sau: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H</a:t>
            </a:r>
            <a:r>
              <a:rPr lang="en-US" altLang="en-US" sz="2000" baseline="-25000"/>
              <a:t>2</a:t>
            </a:r>
            <a:r>
              <a:rPr lang="en-US" altLang="en-US" sz="2000"/>
              <a:t>N –(CH</a:t>
            </a:r>
            <a:r>
              <a:rPr lang="en-US" altLang="en-US" sz="2000" baseline="-25000"/>
              <a:t>2</a:t>
            </a:r>
            <a:r>
              <a:rPr lang="en-US" altLang="en-US" sz="2000"/>
              <a:t>)</a:t>
            </a:r>
            <a:r>
              <a:rPr lang="en-US" altLang="en-US" sz="2000" baseline="-25000"/>
              <a:t>6</a:t>
            </a:r>
            <a:r>
              <a:rPr lang="en-US" altLang="en-US" sz="2000"/>
              <a:t>-COOH   ( Axit 7- aminoheptanoic)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2743200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2667000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Câu 2</a:t>
            </a:r>
            <a:r>
              <a:rPr lang="en-US" altLang="en-US" sz="2000">
                <a:solidFill>
                  <a:srgbClr val="FF3300"/>
                </a:solidFill>
                <a:sym typeface="Wingdings" panose="05000000000000000000" pitchFamily="2" charset="2"/>
              </a:rPr>
              <a:t>(Câu 2 sgk 48):</a:t>
            </a:r>
            <a:r>
              <a:rPr lang="en-US" altLang="en-US" sz="2000">
                <a:sym typeface="Wingdings" panose="05000000000000000000" pitchFamily="2" charset="2"/>
              </a:rPr>
              <a:t> Có ba chất hữu cơ : H</a:t>
            </a:r>
            <a:r>
              <a:rPr lang="en-US" altLang="en-US" sz="2000" baseline="-25000">
                <a:sym typeface="Wingdings" panose="05000000000000000000" pitchFamily="2" charset="2"/>
              </a:rPr>
              <a:t>2</a:t>
            </a:r>
            <a:r>
              <a:rPr lang="en-US" altLang="en-US" sz="2000">
                <a:sym typeface="Wingdings" panose="05000000000000000000" pitchFamily="2" charset="2"/>
              </a:rPr>
              <a:t>N-CH</a:t>
            </a:r>
            <a:r>
              <a:rPr lang="en-US" altLang="en-US" sz="2000" baseline="-25000">
                <a:sym typeface="Wingdings" panose="05000000000000000000" pitchFamily="2" charset="2"/>
              </a:rPr>
              <a:t>2</a:t>
            </a:r>
            <a:r>
              <a:rPr lang="en-US" altLang="en-US" sz="2000">
                <a:sym typeface="Wingdings" panose="05000000000000000000" pitchFamily="2" charset="2"/>
              </a:rPr>
              <a:t>-COOH,  CH</a:t>
            </a:r>
            <a:r>
              <a:rPr lang="en-US" altLang="en-US" sz="2000" baseline="-25000">
                <a:sym typeface="Wingdings" panose="05000000000000000000" pitchFamily="2" charset="2"/>
              </a:rPr>
              <a:t>3</a:t>
            </a:r>
            <a:r>
              <a:rPr lang="en-US" altLang="en-US" sz="2000">
                <a:sym typeface="Wingdings" panose="05000000000000000000" pitchFamily="2" charset="2"/>
              </a:rPr>
              <a:t>CH</a:t>
            </a:r>
            <a:r>
              <a:rPr lang="en-US" altLang="en-US" sz="2000" baseline="-25000">
                <a:sym typeface="Wingdings" panose="05000000000000000000" pitchFamily="2" charset="2"/>
              </a:rPr>
              <a:t>2</a:t>
            </a:r>
            <a:r>
              <a:rPr lang="en-US" altLang="en-US" sz="2000">
                <a:sym typeface="Wingdings" panose="05000000000000000000" pitchFamily="2" charset="2"/>
              </a:rPr>
              <a:t>COOH và CH</a:t>
            </a:r>
            <a:r>
              <a:rPr lang="en-US" altLang="en-US" sz="2000" baseline="-25000">
                <a:sym typeface="Wingdings" panose="05000000000000000000" pitchFamily="2" charset="2"/>
              </a:rPr>
              <a:t>3 </a:t>
            </a:r>
            <a:r>
              <a:rPr lang="en-US" altLang="en-US" sz="2000">
                <a:sym typeface="Wingdings" panose="05000000000000000000" pitchFamily="2" charset="2"/>
              </a:rPr>
              <a:t>(CH</a:t>
            </a:r>
            <a:r>
              <a:rPr lang="en-US" altLang="en-US" sz="2000" baseline="-25000">
                <a:sym typeface="Wingdings" panose="05000000000000000000" pitchFamily="2" charset="2"/>
              </a:rPr>
              <a:t>2</a:t>
            </a:r>
            <a:r>
              <a:rPr lang="en-US" altLang="en-US" sz="2000">
                <a:sym typeface="Wingdings" panose="05000000000000000000" pitchFamily="2" charset="2"/>
              </a:rPr>
              <a:t>)</a:t>
            </a:r>
            <a:r>
              <a:rPr lang="en-US" altLang="en-US" sz="2000" baseline="-25000">
                <a:sym typeface="Wingdings" panose="05000000000000000000" pitchFamily="2" charset="2"/>
              </a:rPr>
              <a:t>3</a:t>
            </a:r>
            <a:r>
              <a:rPr lang="en-US" altLang="en-US" sz="2000">
                <a:sym typeface="Wingdings" panose="05000000000000000000" pitchFamily="2" charset="2"/>
              </a:rPr>
              <a:t>NH</a:t>
            </a:r>
            <a:r>
              <a:rPr lang="en-US" altLang="en-US" sz="2000" baseline="-25000">
                <a:sym typeface="Wingdings" panose="05000000000000000000" pitchFamily="2" charset="2"/>
              </a:rPr>
              <a:t>2</a:t>
            </a:r>
            <a:r>
              <a:rPr lang="en-US" altLang="en-US" sz="2000">
                <a:sym typeface="Wingdings" panose="05000000000000000000" pitchFamily="2" charset="2"/>
              </a:rPr>
              <a:t>.Để nhận ra dung dịch của các hợp chất trên chỉ cần dùng thuốc thử nào sau đây?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ym typeface="Wingdings" panose="05000000000000000000" pitchFamily="2" charset="2"/>
              </a:rPr>
              <a:t>            A.NaOH           B.HCl.                C.CH</a:t>
            </a:r>
            <a:r>
              <a:rPr lang="en-US" altLang="en-US" sz="2000" baseline="-25000">
                <a:sym typeface="Wingdings" panose="05000000000000000000" pitchFamily="2" charset="2"/>
              </a:rPr>
              <a:t>3</a:t>
            </a:r>
            <a:r>
              <a:rPr lang="en-US" altLang="en-US" sz="2000">
                <a:sym typeface="Wingdings" panose="05000000000000000000" pitchFamily="2" charset="2"/>
              </a:rPr>
              <a:t>/HCl.                     D.Quỳ tím</a:t>
            </a:r>
            <a:endParaRPr lang="en-US" altLang="en-US" sz="2000"/>
          </a:p>
        </p:txBody>
      </p:sp>
      <p:graphicFrame>
        <p:nvGraphicFramePr>
          <p:cNvPr id="2055" name="Object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2" name="Group 24"/>
          <p:cNvGrpSpPr>
            <a:grpSpLocks/>
          </p:cNvGrpSpPr>
          <p:nvPr/>
        </p:nvGrpSpPr>
        <p:grpSpPr bwMode="auto">
          <a:xfrm>
            <a:off x="0" y="4343400"/>
            <a:ext cx="8610600" cy="854075"/>
            <a:chOff x="0" y="2736"/>
            <a:chExt cx="5424" cy="538"/>
          </a:xfrm>
        </p:grpSpPr>
        <p:sp>
          <p:nvSpPr>
            <p:cNvPr id="2067" name="Text Box 9"/>
            <p:cNvSpPr txBox="1">
              <a:spLocks noChangeArrowheads="1"/>
            </p:cNvSpPr>
            <p:nvPr/>
          </p:nvSpPr>
          <p:spPr bwMode="auto">
            <a:xfrm>
              <a:off x="0" y="2736"/>
              <a:ext cx="542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Đáp án:</a:t>
              </a:r>
              <a:r>
                <a:rPr lang="en-US" altLang="en-US" sz="2000"/>
                <a:t>    Câu 1:     nH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N –(CH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)</a:t>
              </a:r>
              <a:r>
                <a:rPr lang="en-US" altLang="en-US" sz="2000" baseline="-25000"/>
                <a:t>6</a:t>
              </a:r>
              <a:r>
                <a:rPr lang="en-US" altLang="en-US" sz="2000"/>
                <a:t>-COOH                 ( NH- (CH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)</a:t>
              </a:r>
              <a:r>
                <a:rPr lang="en-US" altLang="en-US" sz="2000" baseline="-25000"/>
                <a:t>6</a:t>
              </a:r>
              <a:r>
                <a:rPr lang="en-US" altLang="en-US" sz="2000"/>
                <a:t>CO  )</a:t>
              </a:r>
              <a:r>
                <a:rPr lang="en-US" altLang="en-US" sz="2000" baseline="-25000"/>
                <a:t>n</a:t>
              </a:r>
              <a:r>
                <a:rPr lang="en-US" altLang="en-US" sz="2000"/>
                <a:t> + nH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O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                           Axit         - aminoenantoic                                  tơ nilon-7</a:t>
              </a:r>
            </a:p>
          </p:txBody>
        </p:sp>
        <p:graphicFrame>
          <p:nvGraphicFramePr>
            <p:cNvPr id="2068" name="Object 14"/>
            <p:cNvGraphicFramePr>
              <a:graphicFrameLocks noChangeAspect="1"/>
            </p:cNvGraphicFramePr>
            <p:nvPr/>
          </p:nvGraphicFramePr>
          <p:xfrm>
            <a:off x="1536" y="3072"/>
            <a:ext cx="205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Equation" r:id="rId5" imgW="152334" imgH="139639" progId="Equation.3">
                    <p:embed/>
                  </p:oleObj>
                </mc:Choice>
                <mc:Fallback>
                  <p:oleObj name="Equation" r:id="rId5" imgW="152334" imgH="139639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072"/>
                          <a:ext cx="205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4648200" y="4267200"/>
            <a:ext cx="2819400" cy="381000"/>
            <a:chOff x="2928" y="2688"/>
            <a:chExt cx="1776" cy="240"/>
          </a:xfrm>
        </p:grpSpPr>
        <p:grpSp>
          <p:nvGrpSpPr>
            <p:cNvPr id="2061" name="Group 17"/>
            <p:cNvGrpSpPr>
              <a:grpSpLocks/>
            </p:cNvGrpSpPr>
            <p:nvPr/>
          </p:nvGrpSpPr>
          <p:grpSpPr bwMode="auto">
            <a:xfrm>
              <a:off x="2928" y="2688"/>
              <a:ext cx="384" cy="240"/>
              <a:chOff x="2208" y="2928"/>
              <a:chExt cx="384" cy="240"/>
            </a:xfrm>
          </p:grpSpPr>
          <p:sp>
            <p:nvSpPr>
              <p:cNvPr id="2065" name="Text Box 15"/>
              <p:cNvSpPr txBox="1">
                <a:spLocks noChangeArrowheads="1"/>
              </p:cNvSpPr>
              <p:nvPr/>
            </p:nvSpPr>
            <p:spPr bwMode="auto">
              <a:xfrm>
                <a:off x="2256" y="292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t</a:t>
                </a:r>
                <a:r>
                  <a:rPr lang="en-US" altLang="en-US" sz="1800" baseline="30000"/>
                  <a:t>o</a:t>
                </a:r>
                <a:endParaRPr lang="en-US" altLang="en-US" sz="1800"/>
              </a:p>
            </p:txBody>
          </p:sp>
          <p:sp>
            <p:nvSpPr>
              <p:cNvPr id="2066" name="Line 16"/>
              <p:cNvSpPr>
                <a:spLocks noChangeShapeType="1"/>
              </p:cNvSpPr>
              <p:nvPr/>
            </p:nvSpPr>
            <p:spPr bwMode="auto">
              <a:xfrm>
                <a:off x="2208" y="316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2" name="Group 22"/>
            <p:cNvGrpSpPr>
              <a:grpSpLocks/>
            </p:cNvGrpSpPr>
            <p:nvPr/>
          </p:nvGrpSpPr>
          <p:grpSpPr bwMode="auto">
            <a:xfrm>
              <a:off x="3408" y="2880"/>
              <a:ext cx="1296" cy="21"/>
              <a:chOff x="3408" y="2880"/>
              <a:chExt cx="1296" cy="21"/>
            </a:xfrm>
          </p:grpSpPr>
          <p:sp>
            <p:nvSpPr>
              <p:cNvPr id="2063" name="Line 20"/>
              <p:cNvSpPr>
                <a:spLocks noChangeShapeType="1"/>
              </p:cNvSpPr>
              <p:nvPr/>
            </p:nvSpPr>
            <p:spPr bwMode="auto">
              <a:xfrm>
                <a:off x="3408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Line 21"/>
              <p:cNvSpPr>
                <a:spLocks noChangeShapeType="1"/>
              </p:cNvSpPr>
              <p:nvPr/>
            </p:nvSpPr>
            <p:spPr bwMode="auto">
              <a:xfrm>
                <a:off x="4608" y="290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066800" y="54864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Câu 2</a:t>
            </a:r>
            <a:r>
              <a:rPr lang="en-US" altLang="en-US" sz="2000">
                <a:solidFill>
                  <a:srgbClr val="FFFF00"/>
                </a:solidFill>
              </a:rPr>
              <a:t>:</a:t>
            </a:r>
            <a:r>
              <a:rPr lang="en-US" altLang="en-US" sz="2000"/>
              <a:t>     Đáp án D: Quỳ tím</a:t>
            </a:r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6677025" y="3781425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  </a:t>
            </a:r>
          </a:p>
        </p:txBody>
      </p:sp>
      <p:sp>
        <p:nvSpPr>
          <p:cNvPr id="2060" name="Line 28"/>
          <p:cNvSpPr>
            <a:spLocks noChangeShapeType="1"/>
          </p:cNvSpPr>
          <p:nvPr/>
        </p:nvSpPr>
        <p:spPr bwMode="auto">
          <a:xfrm>
            <a:off x="5791200" y="6324600"/>
            <a:ext cx="3886200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  <p:bldP spid="2056" grpId="0"/>
      <p:bldP spid="2073" grpId="0"/>
      <p:bldP spid="2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609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IV.Tính chất hóa học: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0" y="962025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1.Phản ứng thủy phân: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0" y="1376363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2.Phản ứng màu biure</a:t>
            </a:r>
          </a:p>
        </p:txBody>
      </p:sp>
      <p:pic>
        <p:nvPicPr>
          <p:cNvPr id="3" name="Phản ứng màu biure pept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833563"/>
            <a:ext cx="84582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52400" y="8382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A-PEPTIT.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I.Khái niệm: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 err="1"/>
              <a:t>II.Phân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loại</a:t>
            </a:r>
            <a:r>
              <a:rPr lang="en-US" altLang="en-US" sz="2000" dirty="0"/>
              <a:t>: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52400" y="20574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III.Danh pháp: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52400" y="2357438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IV.Tính chất hóa học: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152400" y="2709863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1.Phản ứng thủy phân: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152400" y="3124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66"/>
                </a:solidFill>
              </a:rPr>
              <a:t>2.Phản ứng màu biure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0" y="3657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</a:rPr>
              <a:t>            Peptit + Cu(OH)</a:t>
            </a:r>
            <a:r>
              <a:rPr lang="en-US" altLang="en-US" sz="2400" baseline="-25000">
                <a:solidFill>
                  <a:srgbClr val="FF00FF"/>
                </a:solidFill>
              </a:rPr>
              <a:t>2</a:t>
            </a:r>
            <a:r>
              <a:rPr lang="en-US" altLang="en-US" sz="2400">
                <a:solidFill>
                  <a:srgbClr val="FF00FF"/>
                </a:solidFill>
              </a:rPr>
              <a:t> → phức chất màu tím đặc trưng </a:t>
            </a:r>
            <a:br>
              <a:rPr lang="en-US" altLang="en-US" sz="2400">
                <a:solidFill>
                  <a:srgbClr val="FF00FF"/>
                </a:solidFill>
              </a:rPr>
            </a:br>
            <a:endParaRPr lang="en-US" altLang="en-US" sz="2400">
              <a:solidFill>
                <a:srgbClr val="FF00FF"/>
              </a:solidFill>
            </a:endParaRP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533400" y="4191000"/>
            <a:ext cx="8382000" cy="13795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*</a:t>
            </a:r>
            <a:r>
              <a:rPr lang="en-US" altLang="en-US" sz="2400" u="sng">
                <a:solidFill>
                  <a:srgbClr val="FF0000"/>
                </a:solidFill>
              </a:rPr>
              <a:t>Chú ý:</a:t>
            </a:r>
            <a:r>
              <a:rPr lang="en-US" altLang="en-US" sz="2400">
                <a:solidFill>
                  <a:srgbClr val="FF0000"/>
                </a:solidFill>
              </a:rPr>
              <a:t>  -Amino axit và đipeptit không cho phản ứng này.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FF0000"/>
                </a:solidFill>
              </a:rPr>
              <a:t>Các tripeptit trở lên tác dụng với Cu(OH)</a:t>
            </a:r>
            <a:r>
              <a:rPr lang="en-US" altLang="en-US" sz="2400" baseline="-25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 tạo phức chất màu tím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/>
      <p:bldP spid="1351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0" y="1295400"/>
            <a:ext cx="891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D60093"/>
                </a:solidFill>
                <a:latin typeface="VNI-Times" pitchFamily="2" charset="0"/>
              </a:rPr>
              <a:t>B</a:t>
            </a:r>
            <a:r>
              <a:rPr lang="en-US" altLang="en-US" sz="2400" b="1" u="sng">
                <a:solidFill>
                  <a:srgbClr val="D60093"/>
                </a:solidFill>
              </a:rPr>
              <a:t>ài tập</a:t>
            </a:r>
            <a:r>
              <a:rPr lang="en-US" altLang="en-US" sz="2400" b="1" u="sng">
                <a:solidFill>
                  <a:srgbClr val="D60093"/>
                </a:solidFill>
                <a:latin typeface="VNI-Times" pitchFamily="2" charset="0"/>
              </a:rPr>
              <a:t> 4:</a:t>
            </a:r>
            <a:r>
              <a:rPr lang="en-US" altLang="en-US" sz="2400" b="1">
                <a:solidFill>
                  <a:srgbClr val="D60093"/>
                </a:solidFill>
                <a:latin typeface="VNI-Times" pitchFamily="2" charset="0"/>
              </a:rPr>
              <a:t> Khi thuûy phaân Tripeptit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D60093"/>
                </a:solidFill>
                <a:latin typeface="VNI-Times" pitchFamily="2" charset="0"/>
              </a:rPr>
              <a:t>    H</a:t>
            </a:r>
            <a:r>
              <a:rPr lang="en-US" altLang="en-US" sz="2400" b="1" baseline="-25000">
                <a:solidFill>
                  <a:srgbClr val="D60093"/>
                </a:solidFill>
                <a:latin typeface="VNI-Times" pitchFamily="2" charset="0"/>
              </a:rPr>
              <a:t>2</a:t>
            </a:r>
            <a:r>
              <a:rPr lang="en-US" altLang="en-US" sz="2400" b="1">
                <a:solidFill>
                  <a:srgbClr val="D60093"/>
                </a:solidFill>
                <a:latin typeface="VNI-Times" pitchFamily="2" charset="0"/>
              </a:rPr>
              <a:t>N –CH(CH</a:t>
            </a:r>
            <a:r>
              <a:rPr lang="en-US" altLang="en-US" sz="2400" b="1" baseline="-25000">
                <a:solidFill>
                  <a:srgbClr val="D60093"/>
                </a:solidFill>
                <a:latin typeface="VNI-Times" pitchFamily="2" charset="0"/>
              </a:rPr>
              <a:t>3</a:t>
            </a:r>
            <a:r>
              <a:rPr lang="en-US" altLang="en-US" sz="2400" b="1">
                <a:solidFill>
                  <a:srgbClr val="D60093"/>
                </a:solidFill>
                <a:latin typeface="VNI-Times" pitchFamily="2" charset="0"/>
              </a:rPr>
              <a:t>)CO-NH-CH</a:t>
            </a:r>
            <a:r>
              <a:rPr lang="en-US" altLang="en-US" sz="2400" b="1" baseline="-25000">
                <a:solidFill>
                  <a:srgbClr val="D60093"/>
                </a:solidFill>
                <a:latin typeface="VNI-Times" pitchFamily="2" charset="0"/>
              </a:rPr>
              <a:t>2</a:t>
            </a:r>
            <a:r>
              <a:rPr lang="en-US" altLang="en-US" sz="2400" b="1">
                <a:solidFill>
                  <a:srgbClr val="D60093"/>
                </a:solidFill>
                <a:latin typeface="VNI-Times" pitchFamily="2" charset="0"/>
              </a:rPr>
              <a:t>-CO-NH-CH</a:t>
            </a:r>
            <a:r>
              <a:rPr lang="en-US" altLang="en-US" sz="2400" b="1" baseline="-25000">
                <a:solidFill>
                  <a:srgbClr val="D60093"/>
                </a:solidFill>
                <a:latin typeface="VNI-Times" pitchFamily="2" charset="0"/>
              </a:rPr>
              <a:t>2</a:t>
            </a:r>
            <a:r>
              <a:rPr lang="en-US" altLang="en-US" sz="2400" b="1">
                <a:solidFill>
                  <a:srgbClr val="D60093"/>
                </a:solidFill>
                <a:latin typeface="VNI-Times" pitchFamily="2" charset="0"/>
              </a:rPr>
              <a:t>-COOH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D60093"/>
                </a:solidFill>
                <a:latin typeface="VNI-Times" pitchFamily="2" charset="0"/>
              </a:rPr>
              <a:t>                    seõ taïo ra caùc Aminoaxit </a:t>
            </a:r>
            <a:r>
              <a:rPr lang="en-US" altLang="en-US" sz="2400" b="1">
                <a:solidFill>
                  <a:srgbClr val="D60093"/>
                </a:solidFill>
              </a:rPr>
              <a:t>nào sau đây</a:t>
            </a:r>
            <a:r>
              <a:rPr lang="en-US" altLang="en-US" sz="2400" b="1">
                <a:solidFill>
                  <a:srgbClr val="D60093"/>
                </a:solidFill>
                <a:latin typeface="VNI-Times" pitchFamily="2" charset="0"/>
              </a:rPr>
              <a:t>? 		</a:t>
            </a: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623888" y="3929063"/>
            <a:ext cx="6107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D. CH</a:t>
            </a:r>
            <a:r>
              <a:rPr lang="en-US" altLang="en-US" sz="2400" b="1" baseline="-25000">
                <a:latin typeface="VNI-Times" pitchFamily="2" charset="0"/>
              </a:rPr>
              <a:t>3</a:t>
            </a:r>
            <a:r>
              <a:rPr lang="en-US" altLang="en-US" sz="2400" b="1">
                <a:latin typeface="VNI-Times" pitchFamily="2" charset="0"/>
              </a:rPr>
              <a:t>CH(NH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)CH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COOH vaø 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NCH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COOH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619125" y="3473450"/>
            <a:ext cx="621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C. 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NCH(CH</a:t>
            </a:r>
            <a:r>
              <a:rPr lang="en-US" altLang="en-US" sz="2400" b="1" baseline="-25000">
                <a:latin typeface="VNI-Times" pitchFamily="2" charset="0"/>
              </a:rPr>
              <a:t>3</a:t>
            </a:r>
            <a:r>
              <a:rPr lang="en-US" altLang="en-US" sz="2400" b="1">
                <a:latin typeface="VNI-Times" pitchFamily="2" charset="0"/>
              </a:rPr>
              <a:t>)COOH vaø 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NCH(NH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)COOH</a:t>
            </a: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638175" y="3025775"/>
            <a:ext cx="609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B. 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NCH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CH(CH</a:t>
            </a:r>
            <a:r>
              <a:rPr lang="en-US" altLang="en-US" sz="2400" b="1" baseline="-25000">
                <a:latin typeface="VNI-Times" pitchFamily="2" charset="0"/>
              </a:rPr>
              <a:t>3</a:t>
            </a:r>
            <a:r>
              <a:rPr lang="en-US" altLang="en-US" sz="2400" b="1">
                <a:latin typeface="VNI-Times" pitchFamily="2" charset="0"/>
              </a:rPr>
              <a:t>)COOH vaø 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NCH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COOH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66750" y="2581275"/>
            <a:ext cx="564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A. 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NCH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COOH vaø CH</a:t>
            </a:r>
            <a:r>
              <a:rPr lang="en-US" altLang="en-US" sz="2400" b="1" baseline="-25000">
                <a:latin typeface="VNI-Times" pitchFamily="2" charset="0"/>
              </a:rPr>
              <a:t>3</a:t>
            </a:r>
            <a:r>
              <a:rPr lang="en-US" altLang="en-US" sz="2400" b="1">
                <a:latin typeface="VNI-Times" pitchFamily="2" charset="0"/>
              </a:rPr>
              <a:t>CH(NH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)COOH </a:t>
            </a:r>
          </a:p>
        </p:txBody>
      </p:sp>
      <p:grpSp>
        <p:nvGrpSpPr>
          <p:cNvPr id="124952" name="Group 24"/>
          <p:cNvGrpSpPr>
            <a:grpSpLocks/>
          </p:cNvGrpSpPr>
          <p:nvPr/>
        </p:nvGrpSpPr>
        <p:grpSpPr bwMode="auto">
          <a:xfrm>
            <a:off x="657225" y="2590800"/>
            <a:ext cx="5648325" cy="500063"/>
            <a:chOff x="2064" y="1440"/>
            <a:chExt cx="3558" cy="315"/>
          </a:xfrm>
        </p:grpSpPr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2064" y="1440"/>
              <a:ext cx="35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</a:rPr>
                <a:t>A. H</a:t>
              </a:r>
              <a:r>
                <a:rPr lang="en-US" altLang="en-US" sz="2400" b="1" baseline="-25000">
                  <a:solidFill>
                    <a:srgbClr val="FF0000"/>
                  </a:solidFill>
                  <a:latin typeface="VNI-Times" pitchFamily="2" charset="0"/>
                </a:rPr>
                <a:t>2</a:t>
              </a: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</a:rPr>
                <a:t>NCH</a:t>
              </a:r>
              <a:r>
                <a:rPr lang="en-US" altLang="en-US" sz="2400" b="1" baseline="-25000">
                  <a:solidFill>
                    <a:srgbClr val="FF0000"/>
                  </a:solidFill>
                  <a:latin typeface="VNI-Times" pitchFamily="2" charset="0"/>
                </a:rPr>
                <a:t>2</a:t>
              </a: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</a:rPr>
                <a:t>COOH vaø CH</a:t>
              </a:r>
              <a:r>
                <a:rPr lang="en-US" altLang="en-US" sz="2400" b="1" baseline="-25000">
                  <a:solidFill>
                    <a:srgbClr val="FF0000"/>
                  </a:solidFill>
                  <a:latin typeface="VNI-Times" pitchFamily="2" charset="0"/>
                </a:rPr>
                <a:t>3</a:t>
              </a: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</a:rPr>
                <a:t>CH(NH</a:t>
              </a:r>
              <a:r>
                <a:rPr lang="en-US" altLang="en-US" sz="2400" b="1" baseline="-25000">
                  <a:solidFill>
                    <a:srgbClr val="FF0000"/>
                  </a:solidFill>
                  <a:latin typeface="VNI-Times" pitchFamily="2" charset="0"/>
                </a:rPr>
                <a:t>2</a:t>
              </a: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</a:rPr>
                <a:t>)COOH </a:t>
              </a:r>
            </a:p>
          </p:txBody>
        </p:sp>
        <p:sp>
          <p:nvSpPr>
            <p:cNvPr id="13330" name="Oval 23"/>
            <p:cNvSpPr>
              <a:spLocks noChangeArrowheads="1"/>
            </p:cNvSpPr>
            <p:nvPr/>
          </p:nvSpPr>
          <p:spPr bwMode="auto">
            <a:xfrm>
              <a:off x="2085" y="1467"/>
              <a:ext cx="240" cy="288"/>
            </a:xfrm>
            <a:prstGeom prst="ellips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0" y="439578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 u="sng">
                <a:solidFill>
                  <a:srgbClr val="FF0000"/>
                </a:solidFill>
                <a:latin typeface="VNI-Times" pitchFamily="2" charset="0"/>
              </a:rPr>
              <a:t>B</a:t>
            </a:r>
            <a:r>
              <a:rPr lang="it-IT" altLang="en-US" sz="2400" b="1" u="sng">
                <a:solidFill>
                  <a:srgbClr val="FF0000"/>
                </a:solidFill>
              </a:rPr>
              <a:t>ài tập 5:</a:t>
            </a:r>
            <a:r>
              <a:rPr lang="it-IT" altLang="en-US" sz="2400" b="1">
                <a:latin typeface="VNI-Times" pitchFamily="2" charset="0"/>
              </a:rPr>
              <a:t> </a:t>
            </a:r>
            <a:r>
              <a:rPr lang="it-IT" altLang="en-US" sz="2400" b="1">
                <a:solidFill>
                  <a:srgbClr val="FF0000"/>
                </a:solidFill>
                <a:latin typeface="VNI-Times" pitchFamily="2" charset="0"/>
              </a:rPr>
              <a:t>Thuoác thöû ñöôïc duøng ñeå phaân bieät Gly-Ala-Gly vôùi Gly-Ala laø:</a:t>
            </a:r>
          </a:p>
        </p:txBody>
      </p:sp>
      <p:sp>
        <p:nvSpPr>
          <p:cNvPr id="124954" name="Rectangle 26"/>
          <p:cNvSpPr>
            <a:spLocks noChangeArrowheads="1"/>
          </p:cNvSpPr>
          <p:nvPr/>
        </p:nvSpPr>
        <p:spPr bwMode="auto">
          <a:xfrm>
            <a:off x="5867400" y="5732463"/>
            <a:ext cx="2876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 dirty="0">
                <a:latin typeface="VNI-Times" pitchFamily="2" charset="0"/>
              </a:rPr>
              <a:t>D. dung dòch NaOH</a:t>
            </a:r>
            <a:r>
              <a:rPr lang="it-IT" altLang="en-US" sz="2400" b="1" dirty="0" smtClean="0">
                <a:latin typeface="VNI-Times" pitchFamily="2" charset="0"/>
              </a:rPr>
              <a:t>.</a:t>
            </a:r>
            <a:endParaRPr lang="it-IT" altLang="en-US" sz="2400" b="1" dirty="0">
              <a:latin typeface="VNI-Times" pitchFamily="2" charset="0"/>
            </a:endParaRPr>
          </a:p>
        </p:txBody>
      </p:sp>
      <p:sp>
        <p:nvSpPr>
          <p:cNvPr id="124955" name="Rectangle 27"/>
          <p:cNvSpPr>
            <a:spLocks noChangeArrowheads="1"/>
          </p:cNvSpPr>
          <p:nvPr/>
        </p:nvSpPr>
        <p:spPr bwMode="auto">
          <a:xfrm>
            <a:off x="490538" y="563880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latin typeface="VNI-Times" pitchFamily="2" charset="0"/>
              </a:rPr>
              <a:t>C. dung dòch HCl.</a:t>
            </a:r>
            <a:endParaRPr lang="en-US" altLang="en-US" sz="2400" b="1">
              <a:latin typeface="VNI-Times" pitchFamily="2" charset="0"/>
            </a:endParaRPr>
          </a:p>
        </p:txBody>
      </p:sp>
      <p:sp>
        <p:nvSpPr>
          <p:cNvPr id="124956" name="Rectangle 28"/>
          <p:cNvSpPr>
            <a:spLocks noChangeArrowheads="1"/>
          </p:cNvSpPr>
          <p:nvPr/>
        </p:nvSpPr>
        <p:spPr bwMode="auto">
          <a:xfrm>
            <a:off x="5867400" y="5105400"/>
            <a:ext cx="259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400" b="1">
                <a:latin typeface="VNI-Times" pitchFamily="2" charset="0"/>
              </a:rPr>
              <a:t>B. dung dòch NaCl.</a:t>
            </a:r>
          </a:p>
        </p:txBody>
      </p:sp>
      <p:sp>
        <p:nvSpPr>
          <p:cNvPr id="124957" name="Rectangle 29"/>
          <p:cNvSpPr>
            <a:spLocks noChangeArrowheads="1"/>
          </p:cNvSpPr>
          <p:nvPr/>
        </p:nvSpPr>
        <p:spPr bwMode="auto">
          <a:xfrm>
            <a:off x="457200" y="5105400"/>
            <a:ext cx="476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A. Cu(OH)</a:t>
            </a:r>
            <a:r>
              <a:rPr lang="en-US" altLang="en-US" sz="2400" b="1" baseline="-25000">
                <a:latin typeface="VNI-Times" pitchFamily="2" charset="0"/>
              </a:rPr>
              <a:t>2</a:t>
            </a:r>
            <a:r>
              <a:rPr lang="en-US" altLang="en-US" sz="2400" b="1">
                <a:latin typeface="VNI-Times" pitchFamily="2" charset="0"/>
              </a:rPr>
              <a:t> trong moâi tröôøng kieàm. </a:t>
            </a:r>
          </a:p>
        </p:txBody>
      </p:sp>
      <p:sp>
        <p:nvSpPr>
          <p:cNvPr id="124958" name="Rectangle 30"/>
          <p:cNvSpPr>
            <a:spLocks noChangeArrowheads="1"/>
          </p:cNvSpPr>
          <p:nvPr/>
        </p:nvSpPr>
        <p:spPr bwMode="auto">
          <a:xfrm>
            <a:off x="457200" y="5105400"/>
            <a:ext cx="476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  <a:latin typeface="VNI-Times" pitchFamily="2" charset="0"/>
              </a:rPr>
              <a:t>A. Cu(OH)</a:t>
            </a:r>
            <a:r>
              <a:rPr lang="en-US" altLang="en-US" sz="2400" b="1" baseline="-25000">
                <a:solidFill>
                  <a:srgbClr val="800000"/>
                </a:solidFill>
                <a:latin typeface="VNI-Times" pitchFamily="2" charset="0"/>
              </a:rPr>
              <a:t>2</a:t>
            </a:r>
            <a:r>
              <a:rPr lang="en-US" altLang="en-US" sz="2400" b="1">
                <a:solidFill>
                  <a:srgbClr val="800000"/>
                </a:solidFill>
                <a:latin typeface="VNI-Times" pitchFamily="2" charset="0"/>
              </a:rPr>
              <a:t> trong moâi tröôøng kieàm. </a:t>
            </a:r>
          </a:p>
        </p:txBody>
      </p:sp>
      <p:sp>
        <p:nvSpPr>
          <p:cNvPr id="124959" name="Oval 31"/>
          <p:cNvSpPr>
            <a:spLocks noChangeArrowheads="1"/>
          </p:cNvSpPr>
          <p:nvPr/>
        </p:nvSpPr>
        <p:spPr bwMode="auto">
          <a:xfrm>
            <a:off x="457200" y="5181600"/>
            <a:ext cx="3810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5" grpId="0"/>
      <p:bldP spid="124936" grpId="0"/>
      <p:bldP spid="124937" grpId="0"/>
      <p:bldP spid="124939" grpId="0"/>
      <p:bldP spid="124953" grpId="0"/>
      <p:bldP spid="124954" grpId="0"/>
      <p:bldP spid="124955" grpId="0"/>
      <p:bldP spid="124956" grpId="0"/>
      <p:bldP spid="124957" grpId="0"/>
      <p:bldP spid="1249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609600" y="6257925"/>
            <a:ext cx="6172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04800" y="1447800"/>
            <a:ext cx="8839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66"/>
                </a:solidFill>
              </a:rPr>
              <a:t>				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: Protein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III: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nucleic.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tập:1,3 </a:t>
            </a:r>
            <a:r>
              <a:rPr lang="en-US" altLang="en-US" sz="2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altLang="en-US" sz="2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600200" y="6096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76400" y="1524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66"/>
                </a:solidFill>
              </a:rPr>
              <a:t>Tiết</a:t>
            </a:r>
            <a:r>
              <a:rPr lang="en-US" altLang="en-US" sz="2400" b="1" dirty="0">
                <a:solidFill>
                  <a:srgbClr val="000066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66"/>
                </a:solidFill>
              </a:rPr>
              <a:t>17 </a:t>
            </a:r>
            <a:r>
              <a:rPr lang="en-US" altLang="en-US" sz="2400" b="1" dirty="0">
                <a:solidFill>
                  <a:srgbClr val="000066"/>
                </a:solidFill>
              </a:rPr>
              <a:t>– </a:t>
            </a:r>
            <a:r>
              <a:rPr lang="en-US" altLang="en-US" sz="2400" b="1" dirty="0" err="1">
                <a:solidFill>
                  <a:srgbClr val="000066"/>
                </a:solidFill>
              </a:rPr>
              <a:t>Bài</a:t>
            </a:r>
            <a:r>
              <a:rPr lang="en-US" altLang="en-US" sz="2400" b="1" dirty="0">
                <a:solidFill>
                  <a:srgbClr val="000066"/>
                </a:solidFill>
              </a:rPr>
              <a:t> 11 : PEPTIT VÀ PROTEIN </a:t>
            </a:r>
            <a:r>
              <a:rPr lang="en-US" altLang="en-US" sz="2400" dirty="0">
                <a:solidFill>
                  <a:srgbClr val="000066"/>
                </a:solidFill>
              </a:rPr>
              <a:t>(</a:t>
            </a:r>
            <a:r>
              <a:rPr lang="en-US" altLang="en-US" sz="2400" dirty="0" err="1">
                <a:solidFill>
                  <a:srgbClr val="000066"/>
                </a:solidFill>
              </a:rPr>
              <a:t>tiết</a:t>
            </a:r>
            <a:r>
              <a:rPr lang="en-US" altLang="en-US" sz="2400" dirty="0">
                <a:solidFill>
                  <a:srgbClr val="000066"/>
                </a:solidFill>
              </a:rPr>
              <a:t> </a:t>
            </a:r>
            <a:r>
              <a:rPr lang="en-US" altLang="en-US" sz="2400" dirty="0" smtClean="0">
                <a:solidFill>
                  <a:srgbClr val="000066"/>
                </a:solidFill>
              </a:rPr>
              <a:t>2)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0" y="685800"/>
            <a:ext cx="2133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A-PEPTIT.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I.Khái niệm: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5057775" y="609600"/>
            <a:ext cx="4135438" cy="4710113"/>
            <a:chOff x="3120" y="1248"/>
            <a:chExt cx="2605" cy="2967"/>
          </a:xfrm>
        </p:grpSpPr>
        <p:pic>
          <p:nvPicPr>
            <p:cNvPr id="3112" name="Picture 8" descr="j03012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3024"/>
              <a:ext cx="1393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13" name="Group 9"/>
            <p:cNvGrpSpPr>
              <a:grpSpLocks/>
            </p:cNvGrpSpPr>
            <p:nvPr/>
          </p:nvGrpSpPr>
          <p:grpSpPr bwMode="auto">
            <a:xfrm>
              <a:off x="3120" y="1248"/>
              <a:ext cx="2605" cy="1248"/>
              <a:chOff x="3120" y="1248"/>
              <a:chExt cx="2605" cy="1248"/>
            </a:xfrm>
          </p:grpSpPr>
          <p:sp>
            <p:nvSpPr>
              <p:cNvPr id="3114" name="AutoShape 10"/>
              <p:cNvSpPr>
                <a:spLocks noChangeArrowheads="1"/>
              </p:cNvSpPr>
              <p:nvPr/>
            </p:nvSpPr>
            <p:spPr bwMode="auto">
              <a:xfrm>
                <a:off x="3120" y="1248"/>
                <a:ext cx="2605" cy="1248"/>
              </a:xfrm>
              <a:prstGeom prst="cloudCallout">
                <a:avLst>
                  <a:gd name="adj1" fmla="val 29616"/>
                  <a:gd name="adj2" fmla="val 88944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3115" name="Text Box 11"/>
              <p:cNvSpPr txBox="1">
                <a:spLocks noChangeArrowheads="1"/>
              </p:cNvSpPr>
              <p:nvPr/>
            </p:nvSpPr>
            <p:spPr bwMode="auto">
              <a:xfrm>
                <a:off x="3408" y="1440"/>
                <a:ext cx="2112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/>
                  <a:t>Em hãy đọc sgk và cho biết khái niệm về peptit?</a:t>
                </a:r>
              </a:p>
            </p:txBody>
          </p:sp>
        </p:grpSp>
      </p:grp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52400" y="1828800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Peptit là loại hợp chất chứa từ 2 đến 50 gốc       </a:t>
            </a:r>
            <a:r>
              <a:rPr lang="en-US" altLang="en-US" sz="2000">
                <a:solidFill>
                  <a:srgbClr val="FF0000"/>
                </a:solidFill>
              </a:rPr>
              <a:t>-aminoaxit</a:t>
            </a:r>
            <a:r>
              <a:rPr lang="en-US" altLang="en-US" sz="2000"/>
              <a:t> liên kết với nhau bởi liên kết peptit.</a:t>
            </a:r>
          </a:p>
        </p:txBody>
      </p:sp>
      <p:graphicFrame>
        <p:nvGraphicFramePr>
          <p:cNvPr id="31778" name="Object 34"/>
          <p:cNvGraphicFramePr>
            <a:graphicFrameLocks noChangeAspect="1"/>
          </p:cNvGraphicFramePr>
          <p:nvPr/>
        </p:nvGraphicFramePr>
        <p:xfrm>
          <a:off x="4800600" y="1981200"/>
          <a:ext cx="209550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4" imgW="152334" imgH="139639" progId="Equation.3">
                  <p:embed/>
                </p:oleObj>
              </mc:Choice>
              <mc:Fallback>
                <p:oleObj name="Equation" r:id="rId4" imgW="152334" imgH="139639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209550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381000" y="286702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VD:</a:t>
            </a:r>
          </a:p>
        </p:txBody>
      </p:sp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304800" y="3505200"/>
            <a:ext cx="762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.VnTimeH" panose="020B7200000000000000" pitchFamily="34" charset="0"/>
              </a:rPr>
              <a:t>        </a:t>
            </a:r>
            <a:endParaRPr lang="en-US" altLang="en-US" sz="4000">
              <a:solidFill>
                <a:srgbClr val="0000FF"/>
              </a:solidFill>
            </a:endParaRP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990600" y="2819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Cấu tạo phân tử peptit:</a:t>
            </a:r>
          </a:p>
        </p:txBody>
      </p:sp>
      <p:grpSp>
        <p:nvGrpSpPr>
          <p:cNvPr id="31811" name="Group 67"/>
          <p:cNvGrpSpPr>
            <a:grpSpLocks/>
          </p:cNvGrpSpPr>
          <p:nvPr/>
        </p:nvGrpSpPr>
        <p:grpSpPr bwMode="auto">
          <a:xfrm>
            <a:off x="152400" y="3132138"/>
            <a:ext cx="8991600" cy="1357312"/>
            <a:chOff x="123" y="2352"/>
            <a:chExt cx="5664" cy="855"/>
          </a:xfrm>
        </p:grpSpPr>
        <p:sp>
          <p:nvSpPr>
            <p:cNvPr id="3103" name="Text Box 40"/>
            <p:cNvSpPr txBox="1">
              <a:spLocks noChangeArrowheads="1"/>
            </p:cNvSpPr>
            <p:nvPr/>
          </p:nvSpPr>
          <p:spPr bwMode="auto">
            <a:xfrm>
              <a:off x="123" y="2352"/>
              <a:ext cx="5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H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N-CH-CO-NH-CH-CO-NH-CH-CO-…-NH-CH-COOH</a:t>
              </a:r>
            </a:p>
          </p:txBody>
        </p:sp>
        <p:sp>
          <p:nvSpPr>
            <p:cNvPr id="3104" name="Text Box 41"/>
            <p:cNvSpPr txBox="1">
              <a:spLocks noChangeArrowheads="1"/>
            </p:cNvSpPr>
            <p:nvPr/>
          </p:nvSpPr>
          <p:spPr bwMode="auto">
            <a:xfrm>
              <a:off x="624" y="283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R</a:t>
              </a:r>
              <a:r>
                <a:rPr lang="en-US" altLang="en-US" sz="2800" baseline="-25000"/>
                <a:t>1</a:t>
              </a:r>
              <a:endParaRPr lang="en-US" altLang="en-US" sz="2800"/>
            </a:p>
          </p:txBody>
        </p:sp>
        <p:sp>
          <p:nvSpPr>
            <p:cNvPr id="3105" name="Line 44"/>
            <p:cNvSpPr>
              <a:spLocks noChangeShapeType="1"/>
            </p:cNvSpPr>
            <p:nvPr/>
          </p:nvSpPr>
          <p:spPr bwMode="auto">
            <a:xfrm>
              <a:off x="720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46"/>
            <p:cNvSpPr>
              <a:spLocks noChangeShapeType="1"/>
            </p:cNvSpPr>
            <p:nvPr/>
          </p:nvSpPr>
          <p:spPr bwMode="auto">
            <a:xfrm>
              <a:off x="4560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Text Box 50"/>
            <p:cNvSpPr txBox="1">
              <a:spLocks noChangeArrowheads="1"/>
            </p:cNvSpPr>
            <p:nvPr/>
          </p:nvSpPr>
          <p:spPr bwMode="auto">
            <a:xfrm>
              <a:off x="4464" y="288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R</a:t>
              </a:r>
              <a:r>
                <a:rPr lang="en-US" altLang="en-US" sz="2800" baseline="-25000"/>
                <a:t>n</a:t>
              </a:r>
              <a:endParaRPr lang="en-US" altLang="en-US" sz="2800"/>
            </a:p>
          </p:txBody>
        </p:sp>
        <p:sp>
          <p:nvSpPr>
            <p:cNvPr id="3108" name="Text Box 42"/>
            <p:cNvSpPr txBox="1">
              <a:spLocks noChangeArrowheads="1"/>
            </p:cNvSpPr>
            <p:nvPr/>
          </p:nvSpPr>
          <p:spPr bwMode="auto">
            <a:xfrm>
              <a:off x="1776" y="2880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R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sp>
          <p:nvSpPr>
            <p:cNvPr id="3109" name="Text Box 43"/>
            <p:cNvSpPr txBox="1">
              <a:spLocks noChangeArrowheads="1"/>
            </p:cNvSpPr>
            <p:nvPr/>
          </p:nvSpPr>
          <p:spPr bwMode="auto">
            <a:xfrm>
              <a:off x="2928" y="2880"/>
              <a:ext cx="3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R</a:t>
              </a:r>
              <a:r>
                <a:rPr lang="en-US" altLang="en-US" sz="2800" baseline="-25000"/>
                <a:t>3</a:t>
              </a:r>
              <a:endParaRPr lang="en-US" altLang="en-US" sz="2800"/>
            </a:p>
          </p:txBody>
        </p:sp>
        <p:sp>
          <p:nvSpPr>
            <p:cNvPr id="3110" name="Line 45"/>
            <p:cNvSpPr>
              <a:spLocks noChangeShapeType="1"/>
            </p:cNvSpPr>
            <p:nvPr/>
          </p:nvSpPr>
          <p:spPr bwMode="auto">
            <a:xfrm>
              <a:off x="3072" y="26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49"/>
            <p:cNvSpPr>
              <a:spLocks noChangeShapeType="1"/>
            </p:cNvSpPr>
            <p:nvPr/>
          </p:nvSpPr>
          <p:spPr bwMode="auto">
            <a:xfrm>
              <a:off x="1920" y="26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97" name="Text Box 53"/>
          <p:cNvSpPr txBox="1">
            <a:spLocks noChangeArrowheads="1"/>
          </p:cNvSpPr>
          <p:nvPr/>
        </p:nvSpPr>
        <p:spPr bwMode="auto">
          <a:xfrm>
            <a:off x="1557338" y="3757613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CO-NH</a:t>
            </a:r>
          </a:p>
        </p:txBody>
      </p:sp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3429000" y="37338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CO-NH</a:t>
            </a:r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5281613" y="37338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CO-…-NH</a:t>
            </a:r>
          </a:p>
        </p:txBody>
      </p:sp>
      <p:grpSp>
        <p:nvGrpSpPr>
          <p:cNvPr id="31810" name="Group 66"/>
          <p:cNvGrpSpPr>
            <a:grpSpLocks/>
          </p:cNvGrpSpPr>
          <p:nvPr/>
        </p:nvGrpSpPr>
        <p:grpSpPr bwMode="auto">
          <a:xfrm>
            <a:off x="2014538" y="3513138"/>
            <a:ext cx="3657600" cy="2195512"/>
            <a:chOff x="1344" y="2640"/>
            <a:chExt cx="2304" cy="1383"/>
          </a:xfrm>
        </p:grpSpPr>
        <p:sp>
          <p:nvSpPr>
            <p:cNvPr id="3100" name="Line 56"/>
            <p:cNvSpPr>
              <a:spLocks noChangeShapeType="1"/>
            </p:cNvSpPr>
            <p:nvPr/>
          </p:nvSpPr>
          <p:spPr bwMode="auto">
            <a:xfrm>
              <a:off x="1344" y="2640"/>
              <a:ext cx="110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57"/>
            <p:cNvSpPr>
              <a:spLocks noChangeShapeType="1"/>
            </p:cNvSpPr>
            <p:nvPr/>
          </p:nvSpPr>
          <p:spPr bwMode="auto">
            <a:xfrm flipH="1" flipV="1">
              <a:off x="2592" y="2640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Text Box 58"/>
            <p:cNvSpPr txBox="1">
              <a:spLocks noChangeArrowheads="1"/>
            </p:cNvSpPr>
            <p:nvPr/>
          </p:nvSpPr>
          <p:spPr bwMode="auto">
            <a:xfrm>
              <a:off x="1872" y="3696"/>
              <a:ext cx="17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</a:rPr>
                <a:t>Liên kết peptit</a:t>
              </a:r>
            </a:p>
          </p:txBody>
        </p:sp>
      </p:grpSp>
      <p:grpSp>
        <p:nvGrpSpPr>
          <p:cNvPr id="31816" name="Group 72"/>
          <p:cNvGrpSpPr>
            <a:grpSpLocks/>
          </p:cNvGrpSpPr>
          <p:nvPr/>
        </p:nvGrpSpPr>
        <p:grpSpPr bwMode="auto">
          <a:xfrm>
            <a:off x="6234113" y="3714750"/>
            <a:ext cx="2667000" cy="1357313"/>
            <a:chOff x="3920" y="2361"/>
            <a:chExt cx="1680" cy="855"/>
          </a:xfrm>
        </p:grpSpPr>
        <p:sp>
          <p:nvSpPr>
            <p:cNvPr id="3097" name="Line 47"/>
            <p:cNvSpPr>
              <a:spLocks noChangeShapeType="1"/>
            </p:cNvSpPr>
            <p:nvPr/>
          </p:nvSpPr>
          <p:spPr bwMode="auto">
            <a:xfrm flipH="1">
              <a:off x="4552" y="2609"/>
              <a:ext cx="0" cy="24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Text Box 51"/>
            <p:cNvSpPr txBox="1">
              <a:spLocks noChangeArrowheads="1"/>
            </p:cNvSpPr>
            <p:nvPr/>
          </p:nvSpPr>
          <p:spPr bwMode="auto">
            <a:xfrm>
              <a:off x="4400" y="2889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</a:rPr>
                <a:t> R</a:t>
              </a:r>
              <a:r>
                <a:rPr lang="en-US" altLang="en-US" sz="2800" baseline="-25000">
                  <a:solidFill>
                    <a:srgbClr val="0000FF"/>
                  </a:solidFill>
                </a:rPr>
                <a:t>n</a:t>
              </a:r>
              <a:endParaRPr lang="en-US" altLang="en-US" sz="2800">
                <a:solidFill>
                  <a:srgbClr val="0000FF"/>
                </a:solidFill>
              </a:endParaRPr>
            </a:p>
          </p:txBody>
        </p:sp>
        <p:sp>
          <p:nvSpPr>
            <p:cNvPr id="3099" name="Text Box 59"/>
            <p:cNvSpPr txBox="1">
              <a:spLocks noChangeArrowheads="1"/>
            </p:cNvSpPr>
            <p:nvPr/>
          </p:nvSpPr>
          <p:spPr bwMode="auto">
            <a:xfrm>
              <a:off x="3920" y="2361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</a:rPr>
                <a:t>-NH-CH-COOH</a:t>
              </a:r>
            </a:p>
          </p:txBody>
        </p:sp>
      </p:grpSp>
      <p:grpSp>
        <p:nvGrpSpPr>
          <p:cNvPr id="31818" name="Group 74"/>
          <p:cNvGrpSpPr>
            <a:grpSpLocks/>
          </p:cNvGrpSpPr>
          <p:nvPr/>
        </p:nvGrpSpPr>
        <p:grpSpPr bwMode="auto">
          <a:xfrm>
            <a:off x="128588" y="3132138"/>
            <a:ext cx="2590800" cy="1279525"/>
            <a:chOff x="117" y="2352"/>
            <a:chExt cx="1632" cy="806"/>
          </a:xfrm>
        </p:grpSpPr>
        <p:sp>
          <p:nvSpPr>
            <p:cNvPr id="3093" name="Text Box 52"/>
            <p:cNvSpPr txBox="1">
              <a:spLocks noChangeArrowheads="1"/>
            </p:cNvSpPr>
            <p:nvPr/>
          </p:nvSpPr>
          <p:spPr bwMode="auto">
            <a:xfrm>
              <a:off x="621" y="2832"/>
              <a:ext cx="38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</a:rPr>
                <a:t>R</a:t>
              </a:r>
              <a:r>
                <a:rPr lang="en-US" altLang="en-US" sz="2800" baseline="-25000">
                  <a:solidFill>
                    <a:srgbClr val="0000FF"/>
                  </a:solidFill>
                </a:rPr>
                <a:t>1</a:t>
              </a:r>
              <a:endParaRPr lang="en-US" altLang="en-US" sz="2800">
                <a:solidFill>
                  <a:srgbClr val="0000FF"/>
                </a:solidFill>
              </a:endParaRPr>
            </a:p>
          </p:txBody>
        </p:sp>
        <p:grpSp>
          <p:nvGrpSpPr>
            <p:cNvPr id="3094" name="Group 73"/>
            <p:cNvGrpSpPr>
              <a:grpSpLocks/>
            </p:cNvGrpSpPr>
            <p:nvPr/>
          </p:nvGrpSpPr>
          <p:grpSpPr bwMode="auto">
            <a:xfrm>
              <a:off x="117" y="2352"/>
              <a:ext cx="1632" cy="504"/>
              <a:chOff x="117" y="2352"/>
              <a:chExt cx="1632" cy="504"/>
            </a:xfrm>
          </p:grpSpPr>
          <p:sp>
            <p:nvSpPr>
              <p:cNvPr id="3095" name="Line 48"/>
              <p:cNvSpPr>
                <a:spLocks noChangeShapeType="1"/>
              </p:cNvSpPr>
              <p:nvPr/>
            </p:nvSpPr>
            <p:spPr bwMode="auto">
              <a:xfrm>
                <a:off x="729" y="2602"/>
                <a:ext cx="0" cy="25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Text Box 60"/>
              <p:cNvSpPr txBox="1">
                <a:spLocks noChangeArrowheads="1"/>
              </p:cNvSpPr>
              <p:nvPr/>
            </p:nvSpPr>
            <p:spPr bwMode="auto">
              <a:xfrm>
                <a:off x="117" y="2352"/>
                <a:ext cx="163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0000FF"/>
                    </a:solidFill>
                  </a:rPr>
                  <a:t>H</a:t>
                </a:r>
                <a:r>
                  <a:rPr lang="en-US" altLang="en-US" sz="2800" baseline="-25000">
                    <a:solidFill>
                      <a:srgbClr val="0000FF"/>
                    </a:solidFill>
                  </a:rPr>
                  <a:t>2</a:t>
                </a:r>
                <a:r>
                  <a:rPr lang="en-US" altLang="en-US" sz="2800">
                    <a:solidFill>
                      <a:srgbClr val="0000FF"/>
                    </a:solidFill>
                  </a:rPr>
                  <a:t>N-CH-CO-</a:t>
                </a:r>
              </a:p>
            </p:txBody>
          </p:sp>
        </p:grpSp>
      </p:grpSp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0" y="52578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Amino axit đầu N</a:t>
            </a: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6019800" y="54102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Amino axit đầu C</a:t>
            </a:r>
          </a:p>
        </p:txBody>
      </p:sp>
      <p:sp>
        <p:nvSpPr>
          <p:cNvPr id="31814" name="Line 70"/>
          <p:cNvSpPr>
            <a:spLocks noChangeShapeType="1"/>
          </p:cNvSpPr>
          <p:nvPr/>
        </p:nvSpPr>
        <p:spPr bwMode="auto">
          <a:xfrm flipH="1">
            <a:off x="4724400" y="4343400"/>
            <a:ext cx="129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6" grpId="0"/>
      <p:bldP spid="31781" grpId="0"/>
      <p:bldP spid="31783" grpId="0"/>
      <p:bldP spid="31797" grpId="0"/>
      <p:bldP spid="31798" grpId="0"/>
      <p:bldP spid="31799" grpId="0"/>
      <p:bldP spid="31805" grpId="0"/>
      <p:bldP spid="318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4953000" y="2209800"/>
            <a:ext cx="4135438" cy="4710113"/>
            <a:chOff x="3120" y="1248"/>
            <a:chExt cx="2605" cy="2967"/>
          </a:xfrm>
        </p:grpSpPr>
        <p:pic>
          <p:nvPicPr>
            <p:cNvPr id="4133" name="Picture 5" descr="j03012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3024"/>
              <a:ext cx="1393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34" name="Group 6"/>
            <p:cNvGrpSpPr>
              <a:grpSpLocks/>
            </p:cNvGrpSpPr>
            <p:nvPr/>
          </p:nvGrpSpPr>
          <p:grpSpPr bwMode="auto">
            <a:xfrm>
              <a:off x="3120" y="1248"/>
              <a:ext cx="2605" cy="1248"/>
              <a:chOff x="3120" y="1248"/>
              <a:chExt cx="2605" cy="1248"/>
            </a:xfrm>
          </p:grpSpPr>
          <p:sp>
            <p:nvSpPr>
              <p:cNvPr id="4135" name="AutoShape 7"/>
              <p:cNvSpPr>
                <a:spLocks noChangeArrowheads="1"/>
              </p:cNvSpPr>
              <p:nvPr/>
            </p:nvSpPr>
            <p:spPr bwMode="auto">
              <a:xfrm>
                <a:off x="3120" y="1248"/>
                <a:ext cx="2605" cy="1248"/>
              </a:xfrm>
              <a:prstGeom prst="cloudCallout">
                <a:avLst>
                  <a:gd name="adj1" fmla="val 29616"/>
                  <a:gd name="adj2" fmla="val 88944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4136" name="Text Box 8"/>
              <p:cNvSpPr txBox="1">
                <a:spLocks noChangeArrowheads="1"/>
              </p:cNvSpPr>
              <p:nvPr/>
            </p:nvSpPr>
            <p:spPr bwMode="auto">
              <a:xfrm>
                <a:off x="3408" y="1440"/>
                <a:ext cx="2112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3300"/>
                    </a:solidFill>
                  </a:rPr>
                  <a:t>Bài tập 1</a:t>
                </a:r>
                <a:r>
                  <a:rPr lang="en-US" altLang="en-US" sz="2400"/>
                  <a:t>:Hãy cho biết aminoaxit đầu C và N trong các peptit sau ? </a:t>
                </a:r>
              </a:p>
            </p:txBody>
          </p:sp>
        </p:grpSp>
      </p:grpSp>
      <p:graphicFrame>
        <p:nvGraphicFramePr>
          <p:cNvPr id="37897" name="Object 9"/>
          <p:cNvGraphicFramePr>
            <a:graphicFrameLocks noGrp="1" noChangeAspect="1"/>
          </p:cNvGraphicFramePr>
          <p:nvPr>
            <p:ph/>
          </p:nvPr>
        </p:nvGraphicFramePr>
        <p:xfrm>
          <a:off x="228600" y="762000"/>
          <a:ext cx="8534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ISIS/Draw Sketch" r:id="rId4" imgW="3572510" imgH="561340" progId="ISISServer">
                  <p:embed/>
                </p:oleObj>
              </mc:Choice>
              <mc:Fallback>
                <p:oleObj name="ISIS/Draw Sketch" r:id="rId4" imgW="3572510" imgH="561340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8534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172200" y="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Aminoaxit đầu C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71475" y="42863"/>
            <a:ext cx="2376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Aminoaxit đầu N</a:t>
            </a:r>
          </a:p>
        </p:txBody>
      </p:sp>
      <p:sp>
        <p:nvSpPr>
          <p:cNvPr id="37901" name="AutoShape 13"/>
          <p:cNvSpPr>
            <a:spLocks/>
          </p:cNvSpPr>
          <p:nvPr/>
        </p:nvSpPr>
        <p:spPr bwMode="auto">
          <a:xfrm rot="5400000">
            <a:off x="7086600" y="-685800"/>
            <a:ext cx="381000" cy="2819400"/>
          </a:xfrm>
          <a:prstGeom prst="leftBrace">
            <a:avLst>
              <a:gd name="adj1" fmla="val 61667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02" name="AutoShape 14"/>
          <p:cNvSpPr>
            <a:spLocks/>
          </p:cNvSpPr>
          <p:nvPr/>
        </p:nvSpPr>
        <p:spPr bwMode="auto">
          <a:xfrm rot="5400000">
            <a:off x="1285875" y="-457200"/>
            <a:ext cx="381000" cy="2362200"/>
          </a:xfrm>
          <a:prstGeom prst="leftBrace">
            <a:avLst>
              <a:gd name="adj1" fmla="val 51667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7903" name="Group 15"/>
          <p:cNvGrpSpPr>
            <a:grpSpLocks/>
          </p:cNvGrpSpPr>
          <p:nvPr/>
        </p:nvGrpSpPr>
        <p:grpSpPr bwMode="auto">
          <a:xfrm>
            <a:off x="533400" y="2286000"/>
            <a:ext cx="4343400" cy="1371600"/>
            <a:chOff x="336" y="2400"/>
            <a:chExt cx="2736" cy="864"/>
          </a:xfrm>
        </p:grpSpPr>
        <p:grpSp>
          <p:nvGrpSpPr>
            <p:cNvPr id="4109" name="Group 16"/>
            <p:cNvGrpSpPr>
              <a:grpSpLocks/>
            </p:cNvGrpSpPr>
            <p:nvPr/>
          </p:nvGrpSpPr>
          <p:grpSpPr bwMode="auto">
            <a:xfrm>
              <a:off x="336" y="2592"/>
              <a:ext cx="432" cy="432"/>
              <a:chOff x="384" y="1536"/>
              <a:chExt cx="432" cy="432"/>
            </a:xfrm>
          </p:grpSpPr>
          <p:sp>
            <p:nvSpPr>
              <p:cNvPr id="4131" name="Oval 17"/>
              <p:cNvSpPr>
                <a:spLocks noChangeArrowheads="1"/>
              </p:cNvSpPr>
              <p:nvPr/>
            </p:nvSpPr>
            <p:spPr bwMode="auto">
              <a:xfrm>
                <a:off x="384" y="1536"/>
                <a:ext cx="384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2" name="Text Box 18"/>
              <p:cNvSpPr txBox="1">
                <a:spLocks noChangeArrowheads="1"/>
              </p:cNvSpPr>
              <p:nvPr/>
            </p:nvSpPr>
            <p:spPr bwMode="auto">
              <a:xfrm>
                <a:off x="384" y="1632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Gly </a:t>
                </a:r>
              </a:p>
            </p:txBody>
          </p:sp>
        </p:grpSp>
        <p:grpSp>
          <p:nvGrpSpPr>
            <p:cNvPr id="4110" name="Group 19"/>
            <p:cNvGrpSpPr>
              <a:grpSpLocks/>
            </p:cNvGrpSpPr>
            <p:nvPr/>
          </p:nvGrpSpPr>
          <p:grpSpPr bwMode="auto">
            <a:xfrm>
              <a:off x="672" y="2400"/>
              <a:ext cx="432" cy="432"/>
              <a:chOff x="720" y="1344"/>
              <a:chExt cx="432" cy="432"/>
            </a:xfrm>
          </p:grpSpPr>
          <p:sp>
            <p:nvSpPr>
              <p:cNvPr id="4129" name="Oval 20"/>
              <p:cNvSpPr>
                <a:spLocks noChangeArrowheads="1"/>
              </p:cNvSpPr>
              <p:nvPr/>
            </p:nvSpPr>
            <p:spPr bwMode="auto">
              <a:xfrm>
                <a:off x="720" y="1344"/>
                <a:ext cx="384" cy="432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30" name="Text Box 21"/>
              <p:cNvSpPr txBox="1">
                <a:spLocks noChangeArrowheads="1"/>
              </p:cNvSpPr>
              <p:nvPr/>
            </p:nvSpPr>
            <p:spPr bwMode="auto">
              <a:xfrm>
                <a:off x="720" y="144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Ala </a:t>
                </a:r>
              </a:p>
            </p:txBody>
          </p:sp>
        </p:grpSp>
        <p:grpSp>
          <p:nvGrpSpPr>
            <p:cNvPr id="4111" name="Group 22"/>
            <p:cNvGrpSpPr>
              <a:grpSpLocks/>
            </p:cNvGrpSpPr>
            <p:nvPr/>
          </p:nvGrpSpPr>
          <p:grpSpPr bwMode="auto">
            <a:xfrm>
              <a:off x="960" y="2688"/>
              <a:ext cx="432" cy="432"/>
              <a:chOff x="1008" y="1632"/>
              <a:chExt cx="432" cy="432"/>
            </a:xfrm>
          </p:grpSpPr>
          <p:sp>
            <p:nvSpPr>
              <p:cNvPr id="4127" name="Oval 23"/>
              <p:cNvSpPr>
                <a:spLocks noChangeArrowheads="1"/>
              </p:cNvSpPr>
              <p:nvPr/>
            </p:nvSpPr>
            <p:spPr bwMode="auto">
              <a:xfrm>
                <a:off x="1008" y="1632"/>
                <a:ext cx="384" cy="432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8" name="Text Box 24"/>
              <p:cNvSpPr txBox="1">
                <a:spLocks noChangeArrowheads="1"/>
              </p:cNvSpPr>
              <p:nvPr/>
            </p:nvSpPr>
            <p:spPr bwMode="auto">
              <a:xfrm>
                <a:off x="1008" y="172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66"/>
                    </a:solidFill>
                  </a:rPr>
                  <a:t>Val</a:t>
                </a:r>
                <a:r>
                  <a:rPr lang="en-US" altLang="en-US" sz="2400" b="1"/>
                  <a:t> </a:t>
                </a:r>
              </a:p>
            </p:txBody>
          </p:sp>
        </p:grpSp>
        <p:grpSp>
          <p:nvGrpSpPr>
            <p:cNvPr id="4112" name="Group 25"/>
            <p:cNvGrpSpPr>
              <a:grpSpLocks/>
            </p:cNvGrpSpPr>
            <p:nvPr/>
          </p:nvGrpSpPr>
          <p:grpSpPr bwMode="auto">
            <a:xfrm>
              <a:off x="1344" y="2688"/>
              <a:ext cx="432" cy="432"/>
              <a:chOff x="1392" y="1632"/>
              <a:chExt cx="432" cy="432"/>
            </a:xfrm>
          </p:grpSpPr>
          <p:sp>
            <p:nvSpPr>
              <p:cNvPr id="4125" name="Oval 26"/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384" cy="43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6" name="Text Box 27"/>
              <p:cNvSpPr txBox="1">
                <a:spLocks noChangeArrowheads="1"/>
              </p:cNvSpPr>
              <p:nvPr/>
            </p:nvSpPr>
            <p:spPr bwMode="auto">
              <a:xfrm>
                <a:off x="1392" y="172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Tyr</a:t>
                </a:r>
              </a:p>
            </p:txBody>
          </p:sp>
        </p:grpSp>
        <p:grpSp>
          <p:nvGrpSpPr>
            <p:cNvPr id="4113" name="Group 28"/>
            <p:cNvGrpSpPr>
              <a:grpSpLocks/>
            </p:cNvGrpSpPr>
            <p:nvPr/>
          </p:nvGrpSpPr>
          <p:grpSpPr bwMode="auto">
            <a:xfrm>
              <a:off x="1680" y="2496"/>
              <a:ext cx="432" cy="432"/>
              <a:chOff x="384" y="1536"/>
              <a:chExt cx="432" cy="432"/>
            </a:xfrm>
          </p:grpSpPr>
          <p:sp>
            <p:nvSpPr>
              <p:cNvPr id="4123" name="Oval 29"/>
              <p:cNvSpPr>
                <a:spLocks noChangeArrowheads="1"/>
              </p:cNvSpPr>
              <p:nvPr/>
            </p:nvSpPr>
            <p:spPr bwMode="auto">
              <a:xfrm>
                <a:off x="384" y="1536"/>
                <a:ext cx="384" cy="4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4" name="Text Box 30"/>
              <p:cNvSpPr txBox="1">
                <a:spLocks noChangeArrowheads="1"/>
              </p:cNvSpPr>
              <p:nvPr/>
            </p:nvSpPr>
            <p:spPr bwMode="auto">
              <a:xfrm>
                <a:off x="384" y="1632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Gly </a:t>
                </a:r>
              </a:p>
            </p:txBody>
          </p:sp>
        </p:grpSp>
        <p:grpSp>
          <p:nvGrpSpPr>
            <p:cNvPr id="4114" name="Group 31"/>
            <p:cNvGrpSpPr>
              <a:grpSpLocks/>
            </p:cNvGrpSpPr>
            <p:nvPr/>
          </p:nvGrpSpPr>
          <p:grpSpPr bwMode="auto">
            <a:xfrm>
              <a:off x="1920" y="2832"/>
              <a:ext cx="432" cy="432"/>
              <a:chOff x="1968" y="1776"/>
              <a:chExt cx="432" cy="432"/>
            </a:xfrm>
          </p:grpSpPr>
          <p:sp>
            <p:nvSpPr>
              <p:cNvPr id="4121" name="Oval 32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384" cy="432"/>
              </a:xfrm>
              <a:prstGeom prst="ellipse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2" name="Text Box 33"/>
              <p:cNvSpPr txBox="1">
                <a:spLocks noChangeArrowheads="1"/>
              </p:cNvSpPr>
              <p:nvPr/>
            </p:nvSpPr>
            <p:spPr bwMode="auto">
              <a:xfrm>
                <a:off x="1968" y="1872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Cys </a:t>
                </a:r>
              </a:p>
            </p:txBody>
          </p:sp>
        </p:grpSp>
        <p:grpSp>
          <p:nvGrpSpPr>
            <p:cNvPr id="4115" name="Group 34"/>
            <p:cNvGrpSpPr>
              <a:grpSpLocks/>
            </p:cNvGrpSpPr>
            <p:nvPr/>
          </p:nvGrpSpPr>
          <p:grpSpPr bwMode="auto">
            <a:xfrm>
              <a:off x="2208" y="2640"/>
              <a:ext cx="432" cy="432"/>
              <a:chOff x="2256" y="1584"/>
              <a:chExt cx="432" cy="432"/>
            </a:xfrm>
          </p:grpSpPr>
          <p:sp>
            <p:nvSpPr>
              <p:cNvPr id="4119" name="Oval 35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384" cy="432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Text Box 36"/>
              <p:cNvSpPr txBox="1">
                <a:spLocks noChangeArrowheads="1"/>
              </p:cNvSpPr>
              <p:nvPr/>
            </p:nvSpPr>
            <p:spPr bwMode="auto">
              <a:xfrm>
                <a:off x="2256" y="1680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Lys  </a:t>
                </a:r>
              </a:p>
            </p:txBody>
          </p:sp>
        </p:grpSp>
        <p:grpSp>
          <p:nvGrpSpPr>
            <p:cNvPr id="4116" name="Group 37"/>
            <p:cNvGrpSpPr>
              <a:grpSpLocks/>
            </p:cNvGrpSpPr>
            <p:nvPr/>
          </p:nvGrpSpPr>
          <p:grpSpPr bwMode="auto">
            <a:xfrm>
              <a:off x="2640" y="2736"/>
              <a:ext cx="432" cy="432"/>
              <a:chOff x="2688" y="1680"/>
              <a:chExt cx="432" cy="432"/>
            </a:xfrm>
          </p:grpSpPr>
          <p:sp>
            <p:nvSpPr>
              <p:cNvPr id="4117" name="Oval 38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384" cy="432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solidFill>
                    <a:srgbClr val="FF66FF"/>
                  </a:solidFill>
                </a:endParaRPr>
              </a:p>
            </p:txBody>
          </p:sp>
          <p:sp>
            <p:nvSpPr>
              <p:cNvPr id="4118" name="Text Box 39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Ala  </a:t>
                </a:r>
              </a:p>
            </p:txBody>
          </p:sp>
        </p:grpSp>
      </p:grpSp>
      <p:sp>
        <p:nvSpPr>
          <p:cNvPr id="37928" name="AutoShape 40"/>
          <p:cNvSpPr>
            <a:spLocks/>
          </p:cNvSpPr>
          <p:nvPr/>
        </p:nvSpPr>
        <p:spPr bwMode="auto">
          <a:xfrm rot="5400000">
            <a:off x="647700" y="21336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-109538" y="1828800"/>
            <a:ext cx="205740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Aminoaxit đầu N</a:t>
            </a:r>
          </a:p>
        </p:txBody>
      </p:sp>
      <p:sp>
        <p:nvSpPr>
          <p:cNvPr id="37930" name="AutoShape 42"/>
          <p:cNvSpPr>
            <a:spLocks/>
          </p:cNvSpPr>
          <p:nvPr/>
        </p:nvSpPr>
        <p:spPr bwMode="auto">
          <a:xfrm rot="5400000">
            <a:off x="4495800" y="220980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3810000" y="2209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66"/>
                </a:solidFill>
              </a:rPr>
              <a:t>Aminoaxit đầu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37900" grpId="0"/>
      <p:bldP spid="37929" grpId="0"/>
      <p:bldP spid="379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447800" y="1524000"/>
          <a:ext cx="58674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ISIS/Draw Sketch" r:id="rId3" imgW="2411269" imgH="562121" progId="ISISServer">
                  <p:embed/>
                </p:oleObj>
              </mc:Choice>
              <mc:Fallback>
                <p:oleObj name="ISIS/Draw Sketch" r:id="rId3" imgW="2411269" imgH="562121" progId="ISISServer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58674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828800" y="3581400"/>
          <a:ext cx="558165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ISIS/Draw Sketch" r:id="rId5" imgW="2321560" imgH="562610" progId="ISISServer">
                  <p:embed/>
                </p:oleObj>
              </mc:Choice>
              <mc:Fallback>
                <p:oleObj name="ISIS/Draw Sketch" r:id="rId5" imgW="2321560" imgH="56261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558165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Bài tập 2</a:t>
            </a:r>
            <a:r>
              <a:rPr lang="en-US" altLang="en-US" sz="2400"/>
              <a:t>: Hãy xem 2 peptit sau giống hay khác nhau?</a:t>
            </a:r>
          </a:p>
        </p:txBody>
      </p:sp>
      <p:sp>
        <p:nvSpPr>
          <p:cNvPr id="41989" name="AutoShape 5"/>
          <p:cNvSpPr>
            <a:spLocks/>
          </p:cNvSpPr>
          <p:nvPr/>
        </p:nvSpPr>
        <p:spPr bwMode="auto">
          <a:xfrm rot="5400000">
            <a:off x="2667000" y="1981200"/>
            <a:ext cx="381000" cy="2819400"/>
          </a:xfrm>
          <a:prstGeom prst="leftBrace">
            <a:avLst>
              <a:gd name="adj1" fmla="val 61667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800600" y="762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Aminoaxit đầu C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690688" y="2743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Aminoaxit đầu N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662113" y="77152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Aminoaxit đầu N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800600" y="275272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Aminoaxit đầu C</a:t>
            </a:r>
          </a:p>
        </p:txBody>
      </p:sp>
      <p:sp>
        <p:nvSpPr>
          <p:cNvPr id="41994" name="AutoShape 10"/>
          <p:cNvSpPr>
            <a:spLocks/>
          </p:cNvSpPr>
          <p:nvPr/>
        </p:nvSpPr>
        <p:spPr bwMode="auto">
          <a:xfrm rot="5400000">
            <a:off x="5715000" y="1981200"/>
            <a:ext cx="381000" cy="2819400"/>
          </a:xfrm>
          <a:prstGeom prst="leftBrace">
            <a:avLst>
              <a:gd name="adj1" fmla="val 61667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5" name="AutoShape 11"/>
          <p:cNvSpPr>
            <a:spLocks/>
          </p:cNvSpPr>
          <p:nvPr/>
        </p:nvSpPr>
        <p:spPr bwMode="auto">
          <a:xfrm rot="5400000">
            <a:off x="5715000" y="-76200"/>
            <a:ext cx="381000" cy="2819400"/>
          </a:xfrm>
          <a:prstGeom prst="leftBrace">
            <a:avLst>
              <a:gd name="adj1" fmla="val 61667"/>
              <a:gd name="adj2" fmla="val 50000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6" name="AutoShape 12"/>
          <p:cNvSpPr>
            <a:spLocks/>
          </p:cNvSpPr>
          <p:nvPr/>
        </p:nvSpPr>
        <p:spPr bwMode="auto">
          <a:xfrm rot="5400000">
            <a:off x="2667000" y="-33337"/>
            <a:ext cx="381000" cy="2819400"/>
          </a:xfrm>
          <a:prstGeom prst="leftBrace">
            <a:avLst>
              <a:gd name="adj1" fmla="val 61667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62000" y="4800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Đầu N :Còn nhóm –NH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 ; Đầu C : Còn nhóm –COOH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/>
      <p:bldP spid="41991" grpId="0"/>
      <p:bldP spid="41992" grpId="0"/>
      <p:bldP spid="41993" grpId="0"/>
      <p:bldP spid="419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924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</a:rPr>
              <a:t>Trật tự sắp xếp khác nhau tạo ra các đồng phân khác nhau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</a:rPr>
              <a:t>Bài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tập</a:t>
            </a:r>
            <a:r>
              <a:rPr lang="en-US" altLang="en-US" sz="2400" b="1" dirty="0">
                <a:solidFill>
                  <a:srgbClr val="FF3300"/>
                </a:solidFill>
              </a:rPr>
              <a:t> 3: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Số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đipeptit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tạo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từ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hỗn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hợp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gồm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alanin</a:t>
            </a:r>
            <a:r>
              <a:rPr lang="en-US" altLang="en-US" sz="2400" b="1" dirty="0"/>
              <a:t> (Ala) </a:t>
            </a:r>
            <a:r>
              <a:rPr lang="en-US" altLang="en-US" sz="2400" b="1" dirty="0" err="1"/>
              <a:t>và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glyxin</a:t>
            </a:r>
            <a:r>
              <a:rPr lang="en-US" altLang="en-US" sz="2400" b="1" dirty="0"/>
              <a:t> (</a:t>
            </a:r>
            <a:r>
              <a:rPr lang="en-US" altLang="en-US" sz="2400" b="1" dirty="0" err="1"/>
              <a:t>Gly</a:t>
            </a:r>
            <a:r>
              <a:rPr lang="en-US" altLang="en-US" sz="2400" b="1" dirty="0"/>
              <a:t>) </a:t>
            </a:r>
            <a:r>
              <a:rPr lang="en-US" altLang="en-US" sz="2400" b="1" dirty="0" err="1" smtClean="0"/>
              <a:t>là</a:t>
            </a:r>
            <a:r>
              <a:rPr lang="en-US" altLang="en-US" sz="2400" b="1" dirty="0"/>
              <a:t>		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559050" y="26670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B. 3	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3400" y="26860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A. 2	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624388" y="25908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C. 4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757988" y="25908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D. 1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610100" y="25908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C. 4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0" y="3686175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H</a:t>
            </a:r>
            <a:r>
              <a:rPr lang="en-US" altLang="en-US" sz="2000" baseline="-25000"/>
              <a:t>2</a:t>
            </a:r>
            <a:r>
              <a:rPr lang="en-US" altLang="en-US" sz="2000"/>
              <a:t>N – CH – CO – NH – CH – COOH              H</a:t>
            </a:r>
            <a:r>
              <a:rPr lang="en-US" altLang="en-US" sz="2000" baseline="-25000"/>
              <a:t>2</a:t>
            </a:r>
            <a:r>
              <a:rPr lang="en-US" altLang="en-US" sz="2000"/>
              <a:t>N – CH – CO – NH – CH</a:t>
            </a:r>
            <a:r>
              <a:rPr lang="en-US" altLang="en-US" sz="2000" baseline="-25000"/>
              <a:t>2</a:t>
            </a:r>
            <a:r>
              <a:rPr lang="en-US" altLang="en-US" sz="2000"/>
              <a:t> – COOH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           CH</a:t>
            </a:r>
            <a:r>
              <a:rPr lang="en-US" altLang="en-US" sz="2000" baseline="-25000"/>
              <a:t>3                                 </a:t>
            </a:r>
            <a:r>
              <a:rPr lang="en-US" altLang="en-US" sz="2000"/>
              <a:t>CH</a:t>
            </a:r>
            <a:r>
              <a:rPr lang="en-US" altLang="en-US" sz="2000" baseline="-25000"/>
              <a:t>3                                                             </a:t>
            </a:r>
            <a:r>
              <a:rPr lang="en-US" altLang="en-US" sz="2000"/>
              <a:t>CH</a:t>
            </a:r>
            <a:r>
              <a:rPr lang="en-US" altLang="en-US" sz="2000" baseline="-25000"/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         </a:t>
            </a:r>
            <a:r>
              <a:rPr lang="en-US" altLang="en-US" sz="2000">
                <a:solidFill>
                  <a:srgbClr val="000066"/>
                </a:solidFill>
              </a:rPr>
              <a:t>Glyxin –Glyxin                                                     Glyxin – alanin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H</a:t>
            </a:r>
            <a:r>
              <a:rPr lang="en-US" altLang="en-US" sz="2000" baseline="-25000"/>
              <a:t>2</a:t>
            </a:r>
            <a:r>
              <a:rPr lang="en-US" altLang="en-US" sz="2000"/>
              <a:t>N – CH</a:t>
            </a:r>
            <a:r>
              <a:rPr lang="en-US" altLang="en-US" sz="2000" baseline="-25000"/>
              <a:t>2</a:t>
            </a:r>
            <a:r>
              <a:rPr lang="en-US" altLang="en-US" sz="2000"/>
              <a:t> – CO – NH – CH</a:t>
            </a:r>
            <a:r>
              <a:rPr lang="en-US" altLang="en-US" sz="2000" baseline="-25000"/>
              <a:t>2</a:t>
            </a:r>
            <a:r>
              <a:rPr lang="en-US" altLang="en-US" sz="2000"/>
              <a:t> - COOH           H</a:t>
            </a:r>
            <a:r>
              <a:rPr lang="en-US" altLang="en-US" sz="2000" baseline="-25000"/>
              <a:t>2</a:t>
            </a:r>
            <a:r>
              <a:rPr lang="en-US" altLang="en-US" sz="2000"/>
              <a:t>N – CH</a:t>
            </a:r>
            <a:r>
              <a:rPr lang="en-US" altLang="en-US" sz="2000" baseline="-25000"/>
              <a:t>2</a:t>
            </a:r>
            <a:r>
              <a:rPr lang="en-US" altLang="en-US" sz="2000"/>
              <a:t> – CO – NH – CH – COOH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                                                                                                                   CH</a:t>
            </a:r>
            <a:r>
              <a:rPr lang="en-US" altLang="en-US" sz="2000" baseline="-25000"/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               </a:t>
            </a:r>
            <a:r>
              <a:rPr lang="en-US" altLang="en-US" sz="2000">
                <a:solidFill>
                  <a:srgbClr val="000066"/>
                </a:solidFill>
              </a:rPr>
              <a:t>Alanin – Alanin                                                   Alanin - Glyxin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rgbClr val="000066"/>
              </a:solidFill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28600" y="307657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Đáp án: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881063" y="39909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2700338" y="39909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638800" y="39862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7486650" y="53625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/>
      <p:bldP spid="43012" grpId="0"/>
      <p:bldP spid="43013" grpId="0"/>
      <p:bldP spid="43014" grpId="0"/>
      <p:bldP spid="43015" grpId="0"/>
      <p:bldP spid="43016" grpId="0"/>
      <p:bldP spid="43018" grpId="0"/>
      <p:bldP spid="430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6858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A-PEPTIT.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I.Khái niệm: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1676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66"/>
                </a:solidFill>
              </a:rPr>
              <a:t>II.Phân loại:</a:t>
            </a:r>
          </a:p>
        </p:txBody>
      </p:sp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838200" y="2971800"/>
            <a:ext cx="6096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380000" scaled="1"/>
                </a:gradFill>
                <a:latin typeface="VNI-Juni" pitchFamily="2" charset="0"/>
              </a:rPr>
              <a:t>?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 rot="204456">
            <a:off x="1822450" y="525463"/>
            <a:ext cx="3965575" cy="2052637"/>
          </a:xfrm>
          <a:prstGeom prst="cloudCallout">
            <a:avLst>
              <a:gd name="adj1" fmla="val -51972"/>
              <a:gd name="adj2" fmla="val 9300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362200" y="7620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66"/>
                </a:solidFill>
              </a:rPr>
              <a:t>Em hãy đọc sgk và nêu cách phân loại peptit?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0" y="25146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*Những phân tử peptit chứa 2,3,4 … gốc       - aminoaxit được gọi là đi,tri, tetrapeptit.</a:t>
            </a:r>
          </a:p>
        </p:txBody>
      </p:sp>
      <p:graphicFrame>
        <p:nvGraphicFramePr>
          <p:cNvPr id="36879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4386263" y="2633663"/>
          <a:ext cx="2222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152334" imgH="139639" progId="Equation.3">
                  <p:embed/>
                </p:oleObj>
              </mc:Choice>
              <mc:Fallback>
                <p:oleObj name="Equation" r:id="rId3" imgW="152334" imgH="13963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2633663"/>
                        <a:ext cx="22225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1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4800600" y="3124200"/>
          <a:ext cx="2190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5" imgW="152334" imgH="139639" progId="Equation.3">
                  <p:embed/>
                </p:oleObj>
              </mc:Choice>
              <mc:Fallback>
                <p:oleObj name="Equation" r:id="rId5" imgW="152334" imgH="13963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24200"/>
                        <a:ext cx="2190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0" y="2971800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*Những phân tử peptit chứa từ 11 đến 50 gốc       - aminoaxit gọi là polipeptit.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5" grpId="0" animBg="1"/>
      <p:bldP spid="36875" grpId="1" animBg="1"/>
      <p:bldP spid="36876" grpId="0"/>
      <p:bldP spid="36876" grpId="1"/>
      <p:bldP spid="36878" grpId="0"/>
      <p:bldP spid="368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6858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A-PEPTIT.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I.Khái niệm: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15240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II.Phân loại: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0" y="1981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66"/>
                </a:solidFill>
              </a:rPr>
              <a:t>III.Danh pháp:</a:t>
            </a: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19050" y="2990850"/>
          <a:ext cx="55435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ISIS/Draw Sketch" r:id="rId3" imgW="2411269" imgH="562121" progId="ISISServer">
                  <p:embed/>
                </p:oleObj>
              </mc:Choice>
              <mc:Fallback>
                <p:oleObj name="ISIS/Draw Sketch" r:id="rId3" imgW="2411269" imgH="562121" progId="ISISServer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2990850"/>
                        <a:ext cx="55435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171450" y="4437063"/>
          <a:ext cx="5273675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ISIS/Draw Sketch" r:id="rId5" imgW="2321560" imgH="562610" progId="ISISServer">
                  <p:embed/>
                </p:oleObj>
              </mc:Choice>
              <mc:Fallback>
                <p:oleObj name="ISIS/Draw Sketch" r:id="rId5" imgW="2321560" imgH="562610" progId="ISISServer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4437063"/>
                        <a:ext cx="5273675" cy="12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447800" y="3657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</a:rPr>
              <a:t>Gly - Ala</a:t>
            </a:r>
            <a:r>
              <a:rPr lang="en-US" altLang="en-US" sz="2400" b="1" i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286000" y="5181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</a:rPr>
              <a:t>Ala- Gly</a:t>
            </a:r>
          </a:p>
        </p:txBody>
      </p: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4800600" y="990600"/>
            <a:ext cx="4135438" cy="4710113"/>
            <a:chOff x="3120" y="1248"/>
            <a:chExt cx="2605" cy="2967"/>
          </a:xfrm>
        </p:grpSpPr>
        <p:pic>
          <p:nvPicPr>
            <p:cNvPr id="8205" name="Picture 13" descr="j030125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3024"/>
              <a:ext cx="1393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6" name="Group 14"/>
            <p:cNvGrpSpPr>
              <a:grpSpLocks/>
            </p:cNvGrpSpPr>
            <p:nvPr/>
          </p:nvGrpSpPr>
          <p:grpSpPr bwMode="auto">
            <a:xfrm>
              <a:off x="3120" y="1248"/>
              <a:ext cx="2605" cy="1248"/>
              <a:chOff x="3120" y="1248"/>
              <a:chExt cx="2605" cy="1248"/>
            </a:xfrm>
          </p:grpSpPr>
          <p:sp>
            <p:nvSpPr>
              <p:cNvPr id="8207" name="AutoShape 15"/>
              <p:cNvSpPr>
                <a:spLocks noChangeArrowheads="1"/>
              </p:cNvSpPr>
              <p:nvPr/>
            </p:nvSpPr>
            <p:spPr bwMode="auto">
              <a:xfrm>
                <a:off x="3120" y="1248"/>
                <a:ext cx="2605" cy="1248"/>
              </a:xfrm>
              <a:prstGeom prst="cloudCallout">
                <a:avLst>
                  <a:gd name="adj1" fmla="val 29616"/>
                  <a:gd name="adj2" fmla="val 88944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8208" name="Text Box 16"/>
              <p:cNvSpPr txBox="1">
                <a:spLocks noChangeArrowheads="1"/>
              </p:cNvSpPr>
              <p:nvPr/>
            </p:nvSpPr>
            <p:spPr bwMode="auto">
              <a:xfrm>
                <a:off x="3408" y="1440"/>
                <a:ext cx="2112" cy="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Em hãy theo dõi cách gọi tên peptit trong VD sau và  nêu cách gọi tên peptit?</a:t>
                </a:r>
              </a:p>
            </p:txBody>
          </p:sp>
        </p:grpSp>
      </p:grp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81000" y="2465388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66"/>
                </a:solidFill>
              </a:rPr>
              <a:t>VD: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876300" y="6019800"/>
            <a:ext cx="7772400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</a:rPr>
              <a:t>Tên peptit: Ghép tên viết tắt của các gốc α – aminoaxit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2" grpId="0"/>
      <p:bldP spid="44043" grpId="0"/>
      <p:bldP spid="44049" grpId="0"/>
      <p:bldP spid="440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6858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A-PEPTIT.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I.Khái niệm: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15240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II.Phân loại: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0" y="1905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III.Danh pháp: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0" y="2362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IV.Tính chất hóa học: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0" y="2743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1.Phản ứng thủy phân: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04800" y="3200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VD:</a:t>
            </a:r>
          </a:p>
        </p:txBody>
      </p:sp>
      <p:grpSp>
        <p:nvGrpSpPr>
          <p:cNvPr id="122890" name="Group 10"/>
          <p:cNvGrpSpPr>
            <a:grpSpLocks/>
          </p:cNvGrpSpPr>
          <p:nvPr/>
        </p:nvGrpSpPr>
        <p:grpSpPr bwMode="auto">
          <a:xfrm>
            <a:off x="971550" y="3148013"/>
            <a:ext cx="6858000" cy="990600"/>
            <a:chOff x="144" y="2784"/>
            <a:chExt cx="4320" cy="624"/>
          </a:xfrm>
        </p:grpSpPr>
        <p:sp>
          <p:nvSpPr>
            <p:cNvPr id="9253" name="Text Box 11"/>
            <p:cNvSpPr txBox="1">
              <a:spLocks noChangeArrowheads="1"/>
            </p:cNvSpPr>
            <p:nvPr/>
          </p:nvSpPr>
          <p:spPr bwMode="auto">
            <a:xfrm>
              <a:off x="144" y="2784"/>
              <a:ext cx="43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H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N-CH-CO-NH-CH-CO-NH-CH-COOH + 2H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O  </a:t>
              </a:r>
            </a:p>
          </p:txBody>
        </p:sp>
        <p:grpSp>
          <p:nvGrpSpPr>
            <p:cNvPr id="9254" name="Group 12"/>
            <p:cNvGrpSpPr>
              <a:grpSpLocks/>
            </p:cNvGrpSpPr>
            <p:nvPr/>
          </p:nvGrpSpPr>
          <p:grpSpPr bwMode="auto">
            <a:xfrm>
              <a:off x="576" y="3072"/>
              <a:ext cx="336" cy="336"/>
              <a:chOff x="384" y="3312"/>
              <a:chExt cx="336" cy="336"/>
            </a:xfrm>
          </p:grpSpPr>
          <p:sp>
            <p:nvSpPr>
              <p:cNvPr id="9261" name="Text Box 13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R</a:t>
                </a:r>
                <a:r>
                  <a:rPr lang="en-US" altLang="en-US" sz="2400" b="1" baseline="30000"/>
                  <a:t>1</a:t>
                </a:r>
                <a:endParaRPr lang="en-US" altLang="en-US" sz="2400" b="1"/>
              </a:p>
            </p:txBody>
          </p:sp>
          <p:sp>
            <p:nvSpPr>
              <p:cNvPr id="9262" name="Line 14"/>
              <p:cNvSpPr>
                <a:spLocks noChangeShapeType="1"/>
              </p:cNvSpPr>
              <p:nvPr/>
            </p:nvSpPr>
            <p:spPr bwMode="auto">
              <a:xfrm flipV="1">
                <a:off x="480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5" name="Group 15"/>
            <p:cNvGrpSpPr>
              <a:grpSpLocks/>
            </p:cNvGrpSpPr>
            <p:nvPr/>
          </p:nvGrpSpPr>
          <p:grpSpPr bwMode="auto">
            <a:xfrm>
              <a:off x="1632" y="3072"/>
              <a:ext cx="336" cy="336"/>
              <a:chOff x="384" y="3312"/>
              <a:chExt cx="336" cy="336"/>
            </a:xfrm>
          </p:grpSpPr>
          <p:sp>
            <p:nvSpPr>
              <p:cNvPr id="9259" name="Text Box 16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R</a:t>
                </a:r>
                <a:r>
                  <a:rPr lang="en-US" altLang="en-US" sz="2400" b="1" baseline="30000"/>
                  <a:t>2</a:t>
                </a:r>
                <a:endParaRPr lang="en-US" altLang="en-US" sz="2400" b="1"/>
              </a:p>
            </p:txBody>
          </p:sp>
          <p:sp>
            <p:nvSpPr>
              <p:cNvPr id="9260" name="Line 17"/>
              <p:cNvSpPr>
                <a:spLocks noChangeShapeType="1"/>
              </p:cNvSpPr>
              <p:nvPr/>
            </p:nvSpPr>
            <p:spPr bwMode="auto">
              <a:xfrm flipV="1">
                <a:off x="480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56" name="Group 18"/>
            <p:cNvGrpSpPr>
              <a:grpSpLocks/>
            </p:cNvGrpSpPr>
            <p:nvPr/>
          </p:nvGrpSpPr>
          <p:grpSpPr bwMode="auto">
            <a:xfrm>
              <a:off x="2688" y="3072"/>
              <a:ext cx="336" cy="336"/>
              <a:chOff x="384" y="3312"/>
              <a:chExt cx="336" cy="336"/>
            </a:xfrm>
          </p:grpSpPr>
          <p:sp>
            <p:nvSpPr>
              <p:cNvPr id="9257" name="Text Box 19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R</a:t>
                </a:r>
                <a:r>
                  <a:rPr lang="en-US" altLang="en-US" sz="2400" b="1" baseline="30000"/>
                  <a:t>3</a:t>
                </a:r>
                <a:endParaRPr lang="en-US" altLang="en-US" sz="2400" b="1"/>
              </a:p>
            </p:txBody>
          </p:sp>
          <p:sp>
            <p:nvSpPr>
              <p:cNvPr id="9258" name="Line 20"/>
              <p:cNvSpPr>
                <a:spLocks noChangeShapeType="1"/>
              </p:cNvSpPr>
              <p:nvPr/>
            </p:nvSpPr>
            <p:spPr bwMode="auto">
              <a:xfrm flipV="1">
                <a:off x="480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2901" name="Group 21"/>
          <p:cNvGrpSpPr>
            <a:grpSpLocks/>
          </p:cNvGrpSpPr>
          <p:nvPr/>
        </p:nvGrpSpPr>
        <p:grpSpPr bwMode="auto">
          <a:xfrm>
            <a:off x="7829550" y="3148013"/>
            <a:ext cx="838200" cy="366712"/>
            <a:chOff x="4512" y="3225"/>
            <a:chExt cx="528" cy="231"/>
          </a:xfrm>
        </p:grpSpPr>
        <p:sp>
          <p:nvSpPr>
            <p:cNvPr id="9251" name="Line 22"/>
            <p:cNvSpPr>
              <a:spLocks noChangeShapeType="1"/>
            </p:cNvSpPr>
            <p:nvPr/>
          </p:nvSpPr>
          <p:spPr bwMode="auto">
            <a:xfrm>
              <a:off x="4512" y="340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Text Box 23"/>
            <p:cNvSpPr txBox="1">
              <a:spLocks noChangeArrowheads="1"/>
            </p:cNvSpPr>
            <p:nvPr/>
          </p:nvSpPr>
          <p:spPr bwMode="auto">
            <a:xfrm>
              <a:off x="4512" y="3225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800000"/>
                  </a:solidFill>
                </a:rPr>
                <a:t>H</a:t>
              </a:r>
              <a:r>
                <a:rPr lang="en-US" altLang="en-US" sz="1800" b="1" baseline="30000">
                  <a:solidFill>
                    <a:srgbClr val="800000"/>
                  </a:solidFill>
                </a:rPr>
                <a:t>+</a:t>
              </a:r>
              <a:r>
                <a:rPr lang="en-US" altLang="en-US" sz="1800" b="1">
                  <a:solidFill>
                    <a:srgbClr val="800000"/>
                  </a:solidFill>
                </a:rPr>
                <a:t>, t</a:t>
              </a:r>
              <a:r>
                <a:rPr lang="en-US" altLang="en-US" sz="1800" b="1" baseline="30000">
                  <a:solidFill>
                    <a:srgbClr val="800000"/>
                  </a:solidFill>
                </a:rPr>
                <a:t>o</a:t>
              </a:r>
              <a:endParaRPr lang="en-US" altLang="en-US" sz="1800" b="1">
                <a:solidFill>
                  <a:srgbClr val="800000"/>
                </a:solidFill>
              </a:endParaRPr>
            </a:p>
          </p:txBody>
        </p:sp>
      </p:grpSp>
      <p:grpSp>
        <p:nvGrpSpPr>
          <p:cNvPr id="122904" name="Group 24"/>
          <p:cNvGrpSpPr>
            <a:grpSpLocks/>
          </p:cNvGrpSpPr>
          <p:nvPr/>
        </p:nvGrpSpPr>
        <p:grpSpPr bwMode="auto">
          <a:xfrm>
            <a:off x="3333750" y="4062413"/>
            <a:ext cx="2609850" cy="990600"/>
            <a:chOff x="1488" y="3408"/>
            <a:chExt cx="1488" cy="624"/>
          </a:xfrm>
        </p:grpSpPr>
        <p:sp>
          <p:nvSpPr>
            <p:cNvPr id="9247" name="Text Box 25"/>
            <p:cNvSpPr txBox="1">
              <a:spLocks noChangeArrowheads="1"/>
            </p:cNvSpPr>
            <p:nvPr/>
          </p:nvSpPr>
          <p:spPr bwMode="auto">
            <a:xfrm>
              <a:off x="1488" y="3408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NH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-CH-COOH +</a:t>
              </a:r>
            </a:p>
          </p:txBody>
        </p:sp>
        <p:grpSp>
          <p:nvGrpSpPr>
            <p:cNvPr id="9248" name="Group 26"/>
            <p:cNvGrpSpPr>
              <a:grpSpLocks/>
            </p:cNvGrpSpPr>
            <p:nvPr/>
          </p:nvGrpSpPr>
          <p:grpSpPr bwMode="auto">
            <a:xfrm>
              <a:off x="1920" y="3696"/>
              <a:ext cx="336" cy="336"/>
              <a:chOff x="384" y="3312"/>
              <a:chExt cx="336" cy="336"/>
            </a:xfrm>
          </p:grpSpPr>
          <p:sp>
            <p:nvSpPr>
              <p:cNvPr id="9249" name="Text Box 27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R</a:t>
                </a:r>
                <a:r>
                  <a:rPr lang="en-US" altLang="en-US" sz="2400" b="1" baseline="30000"/>
                  <a:t>2</a:t>
                </a:r>
                <a:endParaRPr lang="en-US" altLang="en-US" sz="2400" b="1"/>
              </a:p>
            </p:txBody>
          </p:sp>
          <p:sp>
            <p:nvSpPr>
              <p:cNvPr id="9250" name="Line 28"/>
              <p:cNvSpPr>
                <a:spLocks noChangeShapeType="1"/>
              </p:cNvSpPr>
              <p:nvPr/>
            </p:nvSpPr>
            <p:spPr bwMode="auto">
              <a:xfrm flipV="1">
                <a:off x="480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2909" name="Group 29"/>
          <p:cNvGrpSpPr>
            <a:grpSpLocks/>
          </p:cNvGrpSpPr>
          <p:nvPr/>
        </p:nvGrpSpPr>
        <p:grpSpPr bwMode="auto">
          <a:xfrm>
            <a:off x="457200" y="4038600"/>
            <a:ext cx="2819400" cy="990600"/>
            <a:chOff x="96" y="3408"/>
            <a:chExt cx="1536" cy="624"/>
          </a:xfrm>
        </p:grpSpPr>
        <p:grpSp>
          <p:nvGrpSpPr>
            <p:cNvPr id="9243" name="Group 30"/>
            <p:cNvGrpSpPr>
              <a:grpSpLocks/>
            </p:cNvGrpSpPr>
            <p:nvPr/>
          </p:nvGrpSpPr>
          <p:grpSpPr bwMode="auto">
            <a:xfrm>
              <a:off x="528" y="3696"/>
              <a:ext cx="336" cy="336"/>
              <a:chOff x="384" y="3312"/>
              <a:chExt cx="336" cy="336"/>
            </a:xfrm>
          </p:grpSpPr>
          <p:sp>
            <p:nvSpPr>
              <p:cNvPr id="9245" name="Text Box 31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R</a:t>
                </a:r>
                <a:r>
                  <a:rPr lang="en-US" altLang="en-US" sz="2400" b="1" baseline="30000"/>
                  <a:t>1</a:t>
                </a:r>
                <a:endParaRPr lang="en-US" altLang="en-US" sz="2400" b="1"/>
              </a:p>
            </p:txBody>
          </p:sp>
          <p:sp>
            <p:nvSpPr>
              <p:cNvPr id="9246" name="Line 32"/>
              <p:cNvSpPr>
                <a:spLocks noChangeShapeType="1"/>
              </p:cNvSpPr>
              <p:nvPr/>
            </p:nvSpPr>
            <p:spPr bwMode="auto">
              <a:xfrm flipV="1">
                <a:off x="480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4" name="Text Box 33"/>
            <p:cNvSpPr txBox="1">
              <a:spLocks noChangeArrowheads="1"/>
            </p:cNvSpPr>
            <p:nvPr/>
          </p:nvSpPr>
          <p:spPr bwMode="auto">
            <a:xfrm>
              <a:off x="96" y="3408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H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N-CH-COOH  +</a:t>
              </a:r>
            </a:p>
          </p:txBody>
        </p:sp>
      </p:grpSp>
      <p:grpSp>
        <p:nvGrpSpPr>
          <p:cNvPr id="122914" name="Group 34"/>
          <p:cNvGrpSpPr>
            <a:grpSpLocks/>
          </p:cNvGrpSpPr>
          <p:nvPr/>
        </p:nvGrpSpPr>
        <p:grpSpPr bwMode="auto">
          <a:xfrm>
            <a:off x="5924550" y="4062413"/>
            <a:ext cx="3048000" cy="1066800"/>
            <a:chOff x="3264" y="3360"/>
            <a:chExt cx="1920" cy="672"/>
          </a:xfrm>
        </p:grpSpPr>
        <p:grpSp>
          <p:nvGrpSpPr>
            <p:cNvPr id="9239" name="Group 35"/>
            <p:cNvGrpSpPr>
              <a:grpSpLocks/>
            </p:cNvGrpSpPr>
            <p:nvPr/>
          </p:nvGrpSpPr>
          <p:grpSpPr bwMode="auto">
            <a:xfrm>
              <a:off x="3696" y="3696"/>
              <a:ext cx="336" cy="336"/>
              <a:chOff x="384" y="3312"/>
              <a:chExt cx="336" cy="336"/>
            </a:xfrm>
          </p:grpSpPr>
          <p:sp>
            <p:nvSpPr>
              <p:cNvPr id="9241" name="Text Box 36"/>
              <p:cNvSpPr txBox="1">
                <a:spLocks noChangeArrowheads="1"/>
              </p:cNvSpPr>
              <p:nvPr/>
            </p:nvSpPr>
            <p:spPr bwMode="auto">
              <a:xfrm>
                <a:off x="384" y="336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/>
                  <a:t>R</a:t>
                </a:r>
                <a:r>
                  <a:rPr lang="en-US" altLang="en-US" sz="2400" b="1" baseline="30000"/>
                  <a:t>3</a:t>
                </a:r>
                <a:endParaRPr lang="en-US" altLang="en-US" sz="2400" b="1"/>
              </a:p>
            </p:txBody>
          </p:sp>
          <p:sp>
            <p:nvSpPr>
              <p:cNvPr id="9242" name="Line 37"/>
              <p:cNvSpPr>
                <a:spLocks noChangeShapeType="1"/>
              </p:cNvSpPr>
              <p:nvPr/>
            </p:nvSpPr>
            <p:spPr bwMode="auto">
              <a:xfrm flipV="1">
                <a:off x="480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0" name="Text Box 38"/>
            <p:cNvSpPr txBox="1">
              <a:spLocks noChangeArrowheads="1"/>
            </p:cNvSpPr>
            <p:nvPr/>
          </p:nvSpPr>
          <p:spPr bwMode="auto">
            <a:xfrm>
              <a:off x="3264" y="336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NH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-CH-COOH</a:t>
              </a:r>
            </a:p>
          </p:txBody>
        </p:sp>
      </p:grpSp>
      <p:grpSp>
        <p:nvGrpSpPr>
          <p:cNvPr id="122920" name="Group 40"/>
          <p:cNvGrpSpPr>
            <a:grpSpLocks/>
          </p:cNvGrpSpPr>
          <p:nvPr/>
        </p:nvGrpSpPr>
        <p:grpSpPr bwMode="auto">
          <a:xfrm>
            <a:off x="5237163" y="695325"/>
            <a:ext cx="4059237" cy="5935663"/>
            <a:chOff x="3120" y="1248"/>
            <a:chExt cx="2605" cy="2967"/>
          </a:xfrm>
        </p:grpSpPr>
        <p:pic>
          <p:nvPicPr>
            <p:cNvPr id="9235" name="Picture 41" descr="j03012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3024"/>
              <a:ext cx="1393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6" name="Group 42"/>
            <p:cNvGrpSpPr>
              <a:grpSpLocks/>
            </p:cNvGrpSpPr>
            <p:nvPr/>
          </p:nvGrpSpPr>
          <p:grpSpPr bwMode="auto">
            <a:xfrm>
              <a:off x="3120" y="1248"/>
              <a:ext cx="2605" cy="1248"/>
              <a:chOff x="3120" y="1248"/>
              <a:chExt cx="2605" cy="1248"/>
            </a:xfrm>
          </p:grpSpPr>
          <p:sp>
            <p:nvSpPr>
              <p:cNvPr id="9237" name="AutoShape 43"/>
              <p:cNvSpPr>
                <a:spLocks noChangeArrowheads="1"/>
              </p:cNvSpPr>
              <p:nvPr/>
            </p:nvSpPr>
            <p:spPr bwMode="auto">
              <a:xfrm>
                <a:off x="3120" y="1248"/>
                <a:ext cx="2605" cy="1248"/>
              </a:xfrm>
              <a:prstGeom prst="cloudCallout">
                <a:avLst>
                  <a:gd name="adj1" fmla="val 29616"/>
                  <a:gd name="adj2" fmla="val 88944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9238" name="Text Box 44"/>
              <p:cNvSpPr txBox="1">
                <a:spLocks noChangeArrowheads="1"/>
              </p:cNvSpPr>
              <p:nvPr/>
            </p:nvSpPr>
            <p:spPr bwMode="auto">
              <a:xfrm>
                <a:off x="3405" y="1438"/>
                <a:ext cx="2112" cy="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Qua VD trên em hãy cho biết sản phẩm của phản ứng thuỷ phân peptit?</a:t>
                </a:r>
              </a:p>
            </p:txBody>
          </p:sp>
        </p:grpSp>
      </p:grpSp>
      <p:sp>
        <p:nvSpPr>
          <p:cNvPr id="122925" name="Text Box 45"/>
          <p:cNvSpPr txBox="1">
            <a:spLocks noChangeArrowheads="1"/>
          </p:cNvSpPr>
          <p:nvPr/>
        </p:nvSpPr>
        <p:spPr bwMode="auto">
          <a:xfrm>
            <a:off x="685800" y="5181600"/>
            <a:ext cx="510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Peptit                                  - aminoaxit</a:t>
            </a:r>
          </a:p>
        </p:txBody>
      </p:sp>
      <p:sp>
        <p:nvSpPr>
          <p:cNvPr id="122926" name="Line 46"/>
          <p:cNvSpPr>
            <a:spLocks noChangeShapeType="1"/>
          </p:cNvSpPr>
          <p:nvPr/>
        </p:nvSpPr>
        <p:spPr bwMode="auto">
          <a:xfrm>
            <a:off x="1905000" y="54673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7" name="Text Box 47"/>
          <p:cNvSpPr txBox="1">
            <a:spLocks noChangeArrowheads="1"/>
          </p:cNvSpPr>
          <p:nvPr/>
        </p:nvSpPr>
        <p:spPr bwMode="auto">
          <a:xfrm>
            <a:off x="1900238" y="5100638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H</a:t>
            </a:r>
            <a:r>
              <a:rPr lang="en-US" altLang="en-US" sz="2000" baseline="30000">
                <a:solidFill>
                  <a:srgbClr val="FF0000"/>
                </a:solidFill>
              </a:rPr>
              <a:t>+</a:t>
            </a:r>
            <a:r>
              <a:rPr lang="en-US" altLang="en-US" sz="2000">
                <a:solidFill>
                  <a:srgbClr val="FF0000"/>
                </a:solidFill>
              </a:rPr>
              <a:t> hoặc OH</a:t>
            </a:r>
            <a:r>
              <a:rPr lang="en-US" altLang="en-US" sz="2000" baseline="30000">
                <a:solidFill>
                  <a:srgbClr val="FF0000"/>
                </a:solidFill>
              </a:rPr>
              <a:t>-</a:t>
            </a:r>
            <a:endParaRPr lang="en-US" altLang="en-US" sz="2000">
              <a:solidFill>
                <a:srgbClr val="FF0000"/>
              </a:solidFill>
            </a:endParaRPr>
          </a:p>
        </p:txBody>
      </p:sp>
      <p:graphicFrame>
        <p:nvGraphicFramePr>
          <p:cNvPr id="122928" name="Object 48"/>
          <p:cNvGraphicFramePr>
            <a:graphicFrameLocks noGrp="1" noChangeAspect="1"/>
          </p:cNvGraphicFramePr>
          <p:nvPr>
            <p:ph/>
          </p:nvPr>
        </p:nvGraphicFramePr>
        <p:xfrm>
          <a:off x="3733800" y="53340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4" imgW="152334" imgH="139639" progId="Equation.3">
                  <p:embed/>
                </p:oleObj>
              </mc:Choice>
              <mc:Fallback>
                <p:oleObj name="Equation" r:id="rId4" imgW="152334" imgH="139639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34000"/>
                        <a:ext cx="304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  <p:bldP spid="122888" grpId="0"/>
      <p:bldP spid="122889" grpId="0"/>
      <p:bldP spid="122925" grpId="0" animBg="1"/>
      <p:bldP spid="1229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609600" y="3733800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0244" name="Text Box 42"/>
          <p:cNvSpPr txBox="1">
            <a:spLocks noChangeArrowheads="1"/>
          </p:cNvSpPr>
          <p:nvPr/>
        </p:nvSpPr>
        <p:spPr bwMode="auto">
          <a:xfrm>
            <a:off x="152400" y="838200"/>
            <a:ext cx="213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A-PEPTIT.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I.Khái niệm:</a:t>
            </a:r>
          </a:p>
        </p:txBody>
      </p:sp>
      <p:sp>
        <p:nvSpPr>
          <p:cNvPr id="10245" name="Text Box 43"/>
          <p:cNvSpPr txBox="1">
            <a:spLocks noChangeArrowheads="1"/>
          </p:cNvSpPr>
          <p:nvPr/>
        </p:nvSpPr>
        <p:spPr bwMode="auto">
          <a:xfrm>
            <a:off x="152400" y="16764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II.Phân loại:</a:t>
            </a:r>
          </a:p>
        </p:txBody>
      </p:sp>
      <p:sp>
        <p:nvSpPr>
          <p:cNvPr id="10246" name="Text Box 44"/>
          <p:cNvSpPr txBox="1">
            <a:spLocks noChangeArrowheads="1"/>
          </p:cNvSpPr>
          <p:nvPr/>
        </p:nvSpPr>
        <p:spPr bwMode="auto">
          <a:xfrm>
            <a:off x="152400" y="20574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/>
              <a:t>III.Danh pháp:</a:t>
            </a:r>
          </a:p>
        </p:txBody>
      </p:sp>
      <p:sp>
        <p:nvSpPr>
          <p:cNvPr id="10247" name="Text Box 45"/>
          <p:cNvSpPr txBox="1">
            <a:spLocks noChangeArrowheads="1"/>
          </p:cNvSpPr>
          <p:nvPr/>
        </p:nvSpPr>
        <p:spPr bwMode="auto">
          <a:xfrm>
            <a:off x="152400" y="2357438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IV.Tính chất hóa học:</a:t>
            </a:r>
          </a:p>
        </p:txBody>
      </p:sp>
      <p:sp>
        <p:nvSpPr>
          <p:cNvPr id="10248" name="Text Box 46"/>
          <p:cNvSpPr txBox="1">
            <a:spLocks noChangeArrowheads="1"/>
          </p:cNvSpPr>
          <p:nvPr/>
        </p:nvSpPr>
        <p:spPr bwMode="auto">
          <a:xfrm>
            <a:off x="152400" y="2709863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1.Phản ứng thủy phân:</a:t>
            </a:r>
          </a:p>
        </p:txBody>
      </p:sp>
      <p:sp>
        <p:nvSpPr>
          <p:cNvPr id="46128" name="Text Box 48"/>
          <p:cNvSpPr txBox="1">
            <a:spLocks noChangeArrowheads="1"/>
          </p:cNvSpPr>
          <p:nvPr/>
        </p:nvSpPr>
        <p:spPr bwMode="auto">
          <a:xfrm>
            <a:off x="152400" y="3124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2.Phản ứng màu biure</a:t>
            </a:r>
          </a:p>
        </p:txBody>
      </p:sp>
      <p:grpSp>
        <p:nvGrpSpPr>
          <p:cNvPr id="46132" name="Group 52"/>
          <p:cNvGrpSpPr>
            <a:grpSpLocks/>
          </p:cNvGrpSpPr>
          <p:nvPr/>
        </p:nvGrpSpPr>
        <p:grpSpPr bwMode="auto">
          <a:xfrm>
            <a:off x="4419600" y="1066800"/>
            <a:ext cx="4135438" cy="5549900"/>
            <a:chOff x="3120" y="1248"/>
            <a:chExt cx="2605" cy="2967"/>
          </a:xfrm>
        </p:grpSpPr>
        <p:pic>
          <p:nvPicPr>
            <p:cNvPr id="10251" name="Picture 53" descr="j030125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" y="3024"/>
              <a:ext cx="1393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2" name="Group 54"/>
            <p:cNvGrpSpPr>
              <a:grpSpLocks/>
            </p:cNvGrpSpPr>
            <p:nvPr/>
          </p:nvGrpSpPr>
          <p:grpSpPr bwMode="auto">
            <a:xfrm>
              <a:off x="3120" y="1248"/>
              <a:ext cx="2605" cy="1248"/>
              <a:chOff x="3120" y="1248"/>
              <a:chExt cx="2605" cy="1248"/>
            </a:xfrm>
          </p:grpSpPr>
          <p:sp>
            <p:nvSpPr>
              <p:cNvPr id="10253" name="AutoShape 55"/>
              <p:cNvSpPr>
                <a:spLocks noChangeArrowheads="1"/>
              </p:cNvSpPr>
              <p:nvPr/>
            </p:nvSpPr>
            <p:spPr bwMode="auto">
              <a:xfrm>
                <a:off x="3120" y="1248"/>
                <a:ext cx="2605" cy="1248"/>
              </a:xfrm>
              <a:prstGeom prst="cloudCallout">
                <a:avLst>
                  <a:gd name="adj1" fmla="val 29616"/>
                  <a:gd name="adj2" fmla="val 88944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Garamond" panose="02020404030301010803" pitchFamily="18" charset="0"/>
                </a:endParaRPr>
              </a:p>
            </p:txBody>
          </p:sp>
          <p:sp>
            <p:nvSpPr>
              <p:cNvPr id="10254" name="Text Box 56"/>
              <p:cNvSpPr txBox="1">
                <a:spLocks noChangeArrowheads="1"/>
              </p:cNvSpPr>
              <p:nvPr/>
            </p:nvSpPr>
            <p:spPr bwMode="auto">
              <a:xfrm>
                <a:off x="3405" y="1438"/>
                <a:ext cx="2112" cy="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FF0000"/>
                    </a:solidFill>
                  </a:rPr>
                  <a:t>Em hãy theo dõi thí nghiệm sau và nêu hiện tượng của phản ứng?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790</Words>
  <Application>Microsoft Office PowerPoint</Application>
  <PresentationFormat>On-screen Show (4:3)</PresentationFormat>
  <Paragraphs>142</Paragraphs>
  <Slides>13</Slides>
  <Notes>0</Notes>
  <HiddenSlides>1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.VnTimeH</vt:lpstr>
      <vt:lpstr>Arial</vt:lpstr>
      <vt:lpstr>Garamond</vt:lpstr>
      <vt:lpstr>Times New Roman</vt:lpstr>
      <vt:lpstr>VNI-Juni</vt:lpstr>
      <vt:lpstr>VNI-Times</vt:lpstr>
      <vt:lpstr>Wingdings</vt:lpstr>
      <vt:lpstr>Default Design</vt:lpstr>
      <vt:lpstr>Equation</vt:lpstr>
      <vt:lpstr>ISIS/Draw 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26</cp:revision>
  <dcterms:created xsi:type="dcterms:W3CDTF">2007-01-03T15:53:35Z</dcterms:created>
  <dcterms:modified xsi:type="dcterms:W3CDTF">2022-11-03T14:23:14Z</dcterms:modified>
</cp:coreProperties>
</file>