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4" r:id="rId3"/>
    <p:sldId id="258" r:id="rId4"/>
    <p:sldId id="259" r:id="rId5"/>
    <p:sldId id="261" r:id="rId6"/>
    <p:sldId id="262" r:id="rId7"/>
    <p:sldId id="263" r:id="rId8"/>
    <p:sldId id="264" r:id="rId9"/>
    <p:sldId id="265" r:id="rId10"/>
    <p:sldId id="273" r:id="rId11"/>
    <p:sldId id="272" r:id="rId12"/>
    <p:sldId id="266" r:id="rId13"/>
    <p:sldId id="267" r:id="rId14"/>
    <p:sldId id="268" r:id="rId15"/>
    <p:sldId id="269" r:id="rId16"/>
    <p:sldId id="271" r:id="rId17"/>
    <p:sldId id="270"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0" d="100"/>
          <a:sy n="70" d="100"/>
        </p:scale>
        <p:origin x="66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image" Target="../media/image16.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9DE68-FF1E-440E-8395-6A1521A1148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8D16975-66F5-4CB7-B9C7-BC1B40BED5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CF525CB-E917-474A-BC2F-F9B58AF53E16}"/>
              </a:ext>
            </a:extLst>
          </p:cNvPr>
          <p:cNvSpPr>
            <a:spLocks noGrp="1"/>
          </p:cNvSpPr>
          <p:nvPr>
            <p:ph type="dt" sz="half" idx="10"/>
          </p:nvPr>
        </p:nvSpPr>
        <p:spPr/>
        <p:txBody>
          <a:bodyPr/>
          <a:lstStyle/>
          <a:p>
            <a:fld id="{B545BD9F-7C48-4EB6-AE09-B57FC315A857}" type="datetimeFigureOut">
              <a:rPr lang="en-US" smtClean="0"/>
              <a:t>24-Nov-22</a:t>
            </a:fld>
            <a:endParaRPr lang="en-US"/>
          </a:p>
        </p:txBody>
      </p:sp>
      <p:sp>
        <p:nvSpPr>
          <p:cNvPr id="5" name="Footer Placeholder 4">
            <a:extLst>
              <a:ext uri="{FF2B5EF4-FFF2-40B4-BE49-F238E27FC236}">
                <a16:creationId xmlns:a16="http://schemas.microsoft.com/office/drawing/2014/main" id="{D431CCF6-C39F-461F-9E6D-83619C7C57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5AE4BB-5A38-47A2-8E24-00117F640458}"/>
              </a:ext>
            </a:extLst>
          </p:cNvPr>
          <p:cNvSpPr>
            <a:spLocks noGrp="1"/>
          </p:cNvSpPr>
          <p:nvPr>
            <p:ph type="sldNum" sz="quarter" idx="12"/>
          </p:nvPr>
        </p:nvSpPr>
        <p:spPr/>
        <p:txBody>
          <a:bodyPr/>
          <a:lstStyle/>
          <a:p>
            <a:fld id="{5713E3E7-3543-4C5E-87E8-A67C8D230DED}" type="slidenum">
              <a:rPr lang="en-US" smtClean="0"/>
              <a:t>‹#›</a:t>
            </a:fld>
            <a:endParaRPr lang="en-US"/>
          </a:p>
        </p:txBody>
      </p:sp>
    </p:spTree>
    <p:extLst>
      <p:ext uri="{BB962C8B-B14F-4D97-AF65-F5344CB8AC3E}">
        <p14:creationId xmlns:p14="http://schemas.microsoft.com/office/powerpoint/2010/main" val="14533676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0A387-E86C-47C5-BA21-60AB7426569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6F90E68-87A8-4214-8CF5-ED8FC5B68A9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B16788-2289-4E12-A674-19388F1A1FDC}"/>
              </a:ext>
            </a:extLst>
          </p:cNvPr>
          <p:cNvSpPr>
            <a:spLocks noGrp="1"/>
          </p:cNvSpPr>
          <p:nvPr>
            <p:ph type="dt" sz="half" idx="10"/>
          </p:nvPr>
        </p:nvSpPr>
        <p:spPr/>
        <p:txBody>
          <a:bodyPr/>
          <a:lstStyle/>
          <a:p>
            <a:fld id="{B545BD9F-7C48-4EB6-AE09-B57FC315A857}" type="datetimeFigureOut">
              <a:rPr lang="en-US" smtClean="0"/>
              <a:t>24-Nov-22</a:t>
            </a:fld>
            <a:endParaRPr lang="en-US"/>
          </a:p>
        </p:txBody>
      </p:sp>
      <p:sp>
        <p:nvSpPr>
          <p:cNvPr id="5" name="Footer Placeholder 4">
            <a:extLst>
              <a:ext uri="{FF2B5EF4-FFF2-40B4-BE49-F238E27FC236}">
                <a16:creationId xmlns:a16="http://schemas.microsoft.com/office/drawing/2014/main" id="{28C28538-1605-4733-AFEC-CAA3CCED89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4E015B-6FDA-4C16-A96A-A088583CCB9C}"/>
              </a:ext>
            </a:extLst>
          </p:cNvPr>
          <p:cNvSpPr>
            <a:spLocks noGrp="1"/>
          </p:cNvSpPr>
          <p:nvPr>
            <p:ph type="sldNum" sz="quarter" idx="12"/>
          </p:nvPr>
        </p:nvSpPr>
        <p:spPr/>
        <p:txBody>
          <a:bodyPr/>
          <a:lstStyle/>
          <a:p>
            <a:fld id="{5713E3E7-3543-4C5E-87E8-A67C8D230DED}" type="slidenum">
              <a:rPr lang="en-US" smtClean="0"/>
              <a:t>‹#›</a:t>
            </a:fld>
            <a:endParaRPr lang="en-US"/>
          </a:p>
        </p:txBody>
      </p:sp>
    </p:spTree>
    <p:extLst>
      <p:ext uri="{BB962C8B-B14F-4D97-AF65-F5344CB8AC3E}">
        <p14:creationId xmlns:p14="http://schemas.microsoft.com/office/powerpoint/2010/main" val="243449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605A8AD-44A7-47AD-B67D-8218F823E12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2D5EA75-CF94-4184-ABF8-F86506E5CBD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2F3CBD-A8C9-4768-8FDE-55F681C94959}"/>
              </a:ext>
            </a:extLst>
          </p:cNvPr>
          <p:cNvSpPr>
            <a:spLocks noGrp="1"/>
          </p:cNvSpPr>
          <p:nvPr>
            <p:ph type="dt" sz="half" idx="10"/>
          </p:nvPr>
        </p:nvSpPr>
        <p:spPr/>
        <p:txBody>
          <a:bodyPr/>
          <a:lstStyle/>
          <a:p>
            <a:fld id="{B545BD9F-7C48-4EB6-AE09-B57FC315A857}" type="datetimeFigureOut">
              <a:rPr lang="en-US" smtClean="0"/>
              <a:t>24-Nov-22</a:t>
            </a:fld>
            <a:endParaRPr lang="en-US"/>
          </a:p>
        </p:txBody>
      </p:sp>
      <p:sp>
        <p:nvSpPr>
          <p:cNvPr id="5" name="Footer Placeholder 4">
            <a:extLst>
              <a:ext uri="{FF2B5EF4-FFF2-40B4-BE49-F238E27FC236}">
                <a16:creationId xmlns:a16="http://schemas.microsoft.com/office/drawing/2014/main" id="{93D2DDA5-7E22-41B8-A51E-0C3E105849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28AC0D-62AF-45A1-A542-0CC306FA89A4}"/>
              </a:ext>
            </a:extLst>
          </p:cNvPr>
          <p:cNvSpPr>
            <a:spLocks noGrp="1"/>
          </p:cNvSpPr>
          <p:nvPr>
            <p:ph type="sldNum" sz="quarter" idx="12"/>
          </p:nvPr>
        </p:nvSpPr>
        <p:spPr/>
        <p:txBody>
          <a:bodyPr/>
          <a:lstStyle/>
          <a:p>
            <a:fld id="{5713E3E7-3543-4C5E-87E8-A67C8D230DED}" type="slidenum">
              <a:rPr lang="en-US" smtClean="0"/>
              <a:t>‹#›</a:t>
            </a:fld>
            <a:endParaRPr lang="en-US"/>
          </a:p>
        </p:txBody>
      </p:sp>
    </p:spTree>
    <p:extLst>
      <p:ext uri="{BB962C8B-B14F-4D97-AF65-F5344CB8AC3E}">
        <p14:creationId xmlns:p14="http://schemas.microsoft.com/office/powerpoint/2010/main" val="8265706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022B9-0265-4C49-9F89-B1AC8F7282E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AB8F084-C200-4179-B062-0B98D430452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0E1644-8412-4337-B660-B503E851C904}"/>
              </a:ext>
            </a:extLst>
          </p:cNvPr>
          <p:cNvSpPr>
            <a:spLocks noGrp="1"/>
          </p:cNvSpPr>
          <p:nvPr>
            <p:ph type="dt" sz="half" idx="10"/>
          </p:nvPr>
        </p:nvSpPr>
        <p:spPr/>
        <p:txBody>
          <a:bodyPr/>
          <a:lstStyle/>
          <a:p>
            <a:fld id="{B545BD9F-7C48-4EB6-AE09-B57FC315A857}" type="datetimeFigureOut">
              <a:rPr lang="en-US" smtClean="0"/>
              <a:t>24-Nov-22</a:t>
            </a:fld>
            <a:endParaRPr lang="en-US"/>
          </a:p>
        </p:txBody>
      </p:sp>
      <p:sp>
        <p:nvSpPr>
          <p:cNvPr id="5" name="Footer Placeholder 4">
            <a:extLst>
              <a:ext uri="{FF2B5EF4-FFF2-40B4-BE49-F238E27FC236}">
                <a16:creationId xmlns:a16="http://schemas.microsoft.com/office/drawing/2014/main" id="{4F078BE4-D297-4976-874A-8984F8AEC9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9D981C-7799-46E2-A120-D343BBE3D16F}"/>
              </a:ext>
            </a:extLst>
          </p:cNvPr>
          <p:cNvSpPr>
            <a:spLocks noGrp="1"/>
          </p:cNvSpPr>
          <p:nvPr>
            <p:ph type="sldNum" sz="quarter" idx="12"/>
          </p:nvPr>
        </p:nvSpPr>
        <p:spPr/>
        <p:txBody>
          <a:bodyPr/>
          <a:lstStyle/>
          <a:p>
            <a:fld id="{5713E3E7-3543-4C5E-87E8-A67C8D230DED}" type="slidenum">
              <a:rPr lang="en-US" smtClean="0"/>
              <a:t>‹#›</a:t>
            </a:fld>
            <a:endParaRPr lang="en-US"/>
          </a:p>
        </p:txBody>
      </p:sp>
    </p:spTree>
    <p:extLst>
      <p:ext uri="{BB962C8B-B14F-4D97-AF65-F5344CB8AC3E}">
        <p14:creationId xmlns:p14="http://schemas.microsoft.com/office/powerpoint/2010/main" val="37455459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E989A-22A0-40AE-913C-972E5190AFD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7747A66-5D97-4D36-80F8-4A69C8A05E7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C1E31B1-E8B6-4E55-A124-07AC0EF42FD5}"/>
              </a:ext>
            </a:extLst>
          </p:cNvPr>
          <p:cNvSpPr>
            <a:spLocks noGrp="1"/>
          </p:cNvSpPr>
          <p:nvPr>
            <p:ph type="dt" sz="half" idx="10"/>
          </p:nvPr>
        </p:nvSpPr>
        <p:spPr/>
        <p:txBody>
          <a:bodyPr/>
          <a:lstStyle/>
          <a:p>
            <a:fld id="{B545BD9F-7C48-4EB6-AE09-B57FC315A857}" type="datetimeFigureOut">
              <a:rPr lang="en-US" smtClean="0"/>
              <a:t>24-Nov-22</a:t>
            </a:fld>
            <a:endParaRPr lang="en-US"/>
          </a:p>
        </p:txBody>
      </p:sp>
      <p:sp>
        <p:nvSpPr>
          <p:cNvPr id="5" name="Footer Placeholder 4">
            <a:extLst>
              <a:ext uri="{FF2B5EF4-FFF2-40B4-BE49-F238E27FC236}">
                <a16:creationId xmlns:a16="http://schemas.microsoft.com/office/drawing/2014/main" id="{9ED13311-E6A7-4E88-93C0-A08954D59D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877AA7-7407-406A-BC54-0DD8A9F9A534}"/>
              </a:ext>
            </a:extLst>
          </p:cNvPr>
          <p:cNvSpPr>
            <a:spLocks noGrp="1"/>
          </p:cNvSpPr>
          <p:nvPr>
            <p:ph type="sldNum" sz="quarter" idx="12"/>
          </p:nvPr>
        </p:nvSpPr>
        <p:spPr/>
        <p:txBody>
          <a:bodyPr/>
          <a:lstStyle/>
          <a:p>
            <a:fld id="{5713E3E7-3543-4C5E-87E8-A67C8D230DED}" type="slidenum">
              <a:rPr lang="en-US" smtClean="0"/>
              <a:t>‹#›</a:t>
            </a:fld>
            <a:endParaRPr lang="en-US"/>
          </a:p>
        </p:txBody>
      </p:sp>
    </p:spTree>
    <p:extLst>
      <p:ext uri="{BB962C8B-B14F-4D97-AF65-F5344CB8AC3E}">
        <p14:creationId xmlns:p14="http://schemas.microsoft.com/office/powerpoint/2010/main" val="42577305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F58E1-121E-4B8C-8F94-A75CEDE7AF8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425DE2-B7E5-49E1-B2D1-E2294D39032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D0DB47D-ACE2-4794-96E2-B09F93B058A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E35D3CA-A4C6-4EF6-A443-42374A919ACB}"/>
              </a:ext>
            </a:extLst>
          </p:cNvPr>
          <p:cNvSpPr>
            <a:spLocks noGrp="1"/>
          </p:cNvSpPr>
          <p:nvPr>
            <p:ph type="dt" sz="half" idx="10"/>
          </p:nvPr>
        </p:nvSpPr>
        <p:spPr/>
        <p:txBody>
          <a:bodyPr/>
          <a:lstStyle/>
          <a:p>
            <a:fld id="{B545BD9F-7C48-4EB6-AE09-B57FC315A857}" type="datetimeFigureOut">
              <a:rPr lang="en-US" smtClean="0"/>
              <a:t>24-Nov-22</a:t>
            </a:fld>
            <a:endParaRPr lang="en-US"/>
          </a:p>
        </p:txBody>
      </p:sp>
      <p:sp>
        <p:nvSpPr>
          <p:cNvPr id="6" name="Footer Placeholder 5">
            <a:extLst>
              <a:ext uri="{FF2B5EF4-FFF2-40B4-BE49-F238E27FC236}">
                <a16:creationId xmlns:a16="http://schemas.microsoft.com/office/drawing/2014/main" id="{4C7634BA-06FB-4467-8A05-87011426BD0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09F3426-2213-4FA3-879A-B86FCF47F13F}"/>
              </a:ext>
            </a:extLst>
          </p:cNvPr>
          <p:cNvSpPr>
            <a:spLocks noGrp="1"/>
          </p:cNvSpPr>
          <p:nvPr>
            <p:ph type="sldNum" sz="quarter" idx="12"/>
          </p:nvPr>
        </p:nvSpPr>
        <p:spPr/>
        <p:txBody>
          <a:bodyPr/>
          <a:lstStyle/>
          <a:p>
            <a:fld id="{5713E3E7-3543-4C5E-87E8-A67C8D230DED}" type="slidenum">
              <a:rPr lang="en-US" smtClean="0"/>
              <a:t>‹#›</a:t>
            </a:fld>
            <a:endParaRPr lang="en-US"/>
          </a:p>
        </p:txBody>
      </p:sp>
    </p:spTree>
    <p:extLst>
      <p:ext uri="{BB962C8B-B14F-4D97-AF65-F5344CB8AC3E}">
        <p14:creationId xmlns:p14="http://schemas.microsoft.com/office/powerpoint/2010/main" val="39109376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F92F0-6938-4E4D-9E22-E04C506AA87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F7BF848-A7DD-4F7F-81E8-75C220BD439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3C8E8D4-FB68-4E9C-A244-233AEF89979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3D0AAB1-91EF-4470-A539-5D19D91F6EB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BB21459-944D-4505-A7B2-1EEC2F95AC2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1CDB693-E358-45E5-BCAA-39C9286C567E}"/>
              </a:ext>
            </a:extLst>
          </p:cNvPr>
          <p:cNvSpPr>
            <a:spLocks noGrp="1"/>
          </p:cNvSpPr>
          <p:nvPr>
            <p:ph type="dt" sz="half" idx="10"/>
          </p:nvPr>
        </p:nvSpPr>
        <p:spPr/>
        <p:txBody>
          <a:bodyPr/>
          <a:lstStyle/>
          <a:p>
            <a:fld id="{B545BD9F-7C48-4EB6-AE09-B57FC315A857}" type="datetimeFigureOut">
              <a:rPr lang="en-US" smtClean="0"/>
              <a:t>24-Nov-22</a:t>
            </a:fld>
            <a:endParaRPr lang="en-US"/>
          </a:p>
        </p:txBody>
      </p:sp>
      <p:sp>
        <p:nvSpPr>
          <p:cNvPr id="8" name="Footer Placeholder 7">
            <a:extLst>
              <a:ext uri="{FF2B5EF4-FFF2-40B4-BE49-F238E27FC236}">
                <a16:creationId xmlns:a16="http://schemas.microsoft.com/office/drawing/2014/main" id="{7EDD2287-EC1B-4FFB-A99D-7D24F556898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0D539A9-E929-401C-9A04-8CF3DD131BE8}"/>
              </a:ext>
            </a:extLst>
          </p:cNvPr>
          <p:cNvSpPr>
            <a:spLocks noGrp="1"/>
          </p:cNvSpPr>
          <p:nvPr>
            <p:ph type="sldNum" sz="quarter" idx="12"/>
          </p:nvPr>
        </p:nvSpPr>
        <p:spPr/>
        <p:txBody>
          <a:bodyPr/>
          <a:lstStyle/>
          <a:p>
            <a:fld id="{5713E3E7-3543-4C5E-87E8-A67C8D230DED}" type="slidenum">
              <a:rPr lang="en-US" smtClean="0"/>
              <a:t>‹#›</a:t>
            </a:fld>
            <a:endParaRPr lang="en-US"/>
          </a:p>
        </p:txBody>
      </p:sp>
    </p:spTree>
    <p:extLst>
      <p:ext uri="{BB962C8B-B14F-4D97-AF65-F5344CB8AC3E}">
        <p14:creationId xmlns:p14="http://schemas.microsoft.com/office/powerpoint/2010/main" val="20519869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63E12-178A-4442-9A8D-65B4A6B1421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BA6DF3B-8243-4A64-9820-CF0F1167EDF0}"/>
              </a:ext>
            </a:extLst>
          </p:cNvPr>
          <p:cNvSpPr>
            <a:spLocks noGrp="1"/>
          </p:cNvSpPr>
          <p:nvPr>
            <p:ph type="dt" sz="half" idx="10"/>
          </p:nvPr>
        </p:nvSpPr>
        <p:spPr/>
        <p:txBody>
          <a:bodyPr/>
          <a:lstStyle/>
          <a:p>
            <a:fld id="{B545BD9F-7C48-4EB6-AE09-B57FC315A857}" type="datetimeFigureOut">
              <a:rPr lang="en-US" smtClean="0"/>
              <a:t>24-Nov-22</a:t>
            </a:fld>
            <a:endParaRPr lang="en-US"/>
          </a:p>
        </p:txBody>
      </p:sp>
      <p:sp>
        <p:nvSpPr>
          <p:cNvPr id="4" name="Footer Placeholder 3">
            <a:extLst>
              <a:ext uri="{FF2B5EF4-FFF2-40B4-BE49-F238E27FC236}">
                <a16:creationId xmlns:a16="http://schemas.microsoft.com/office/drawing/2014/main" id="{92E34703-8BDA-4D7A-880E-77B4D587C06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A068034-5D76-4BD3-A7B8-42BFDA6DF498}"/>
              </a:ext>
            </a:extLst>
          </p:cNvPr>
          <p:cNvSpPr>
            <a:spLocks noGrp="1"/>
          </p:cNvSpPr>
          <p:nvPr>
            <p:ph type="sldNum" sz="quarter" idx="12"/>
          </p:nvPr>
        </p:nvSpPr>
        <p:spPr/>
        <p:txBody>
          <a:bodyPr/>
          <a:lstStyle/>
          <a:p>
            <a:fld id="{5713E3E7-3543-4C5E-87E8-A67C8D230DED}" type="slidenum">
              <a:rPr lang="en-US" smtClean="0"/>
              <a:t>‹#›</a:t>
            </a:fld>
            <a:endParaRPr lang="en-US"/>
          </a:p>
        </p:txBody>
      </p:sp>
    </p:spTree>
    <p:extLst>
      <p:ext uri="{BB962C8B-B14F-4D97-AF65-F5344CB8AC3E}">
        <p14:creationId xmlns:p14="http://schemas.microsoft.com/office/powerpoint/2010/main" val="1237721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CDED321-1AFD-476A-A066-E8348BF8BA73}"/>
              </a:ext>
            </a:extLst>
          </p:cNvPr>
          <p:cNvSpPr>
            <a:spLocks noGrp="1"/>
          </p:cNvSpPr>
          <p:nvPr>
            <p:ph type="dt" sz="half" idx="10"/>
          </p:nvPr>
        </p:nvSpPr>
        <p:spPr/>
        <p:txBody>
          <a:bodyPr/>
          <a:lstStyle/>
          <a:p>
            <a:fld id="{B545BD9F-7C48-4EB6-AE09-B57FC315A857}" type="datetimeFigureOut">
              <a:rPr lang="en-US" smtClean="0"/>
              <a:t>24-Nov-22</a:t>
            </a:fld>
            <a:endParaRPr lang="en-US"/>
          </a:p>
        </p:txBody>
      </p:sp>
      <p:sp>
        <p:nvSpPr>
          <p:cNvPr id="3" name="Footer Placeholder 2">
            <a:extLst>
              <a:ext uri="{FF2B5EF4-FFF2-40B4-BE49-F238E27FC236}">
                <a16:creationId xmlns:a16="http://schemas.microsoft.com/office/drawing/2014/main" id="{D03CFD69-7609-4F7E-AF95-D89108D4EE8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FDD524A-4F9E-4FB5-94EE-CD4B05534CF0}"/>
              </a:ext>
            </a:extLst>
          </p:cNvPr>
          <p:cNvSpPr>
            <a:spLocks noGrp="1"/>
          </p:cNvSpPr>
          <p:nvPr>
            <p:ph type="sldNum" sz="quarter" idx="12"/>
          </p:nvPr>
        </p:nvSpPr>
        <p:spPr/>
        <p:txBody>
          <a:bodyPr/>
          <a:lstStyle/>
          <a:p>
            <a:fld id="{5713E3E7-3543-4C5E-87E8-A67C8D230DED}" type="slidenum">
              <a:rPr lang="en-US" smtClean="0"/>
              <a:t>‹#›</a:t>
            </a:fld>
            <a:endParaRPr lang="en-US"/>
          </a:p>
        </p:txBody>
      </p:sp>
    </p:spTree>
    <p:extLst>
      <p:ext uri="{BB962C8B-B14F-4D97-AF65-F5344CB8AC3E}">
        <p14:creationId xmlns:p14="http://schemas.microsoft.com/office/powerpoint/2010/main" val="13296336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3B19A-09CE-4138-9835-0D127A19E50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1C75D47-7006-485C-A689-D1D353016B7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018EE3F-3554-45EE-BE7E-49FD713451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591A128-DB04-40F8-828B-2D7AD65BF681}"/>
              </a:ext>
            </a:extLst>
          </p:cNvPr>
          <p:cNvSpPr>
            <a:spLocks noGrp="1"/>
          </p:cNvSpPr>
          <p:nvPr>
            <p:ph type="dt" sz="half" idx="10"/>
          </p:nvPr>
        </p:nvSpPr>
        <p:spPr/>
        <p:txBody>
          <a:bodyPr/>
          <a:lstStyle/>
          <a:p>
            <a:fld id="{B545BD9F-7C48-4EB6-AE09-B57FC315A857}" type="datetimeFigureOut">
              <a:rPr lang="en-US" smtClean="0"/>
              <a:t>24-Nov-22</a:t>
            </a:fld>
            <a:endParaRPr lang="en-US"/>
          </a:p>
        </p:txBody>
      </p:sp>
      <p:sp>
        <p:nvSpPr>
          <p:cNvPr id="6" name="Footer Placeholder 5">
            <a:extLst>
              <a:ext uri="{FF2B5EF4-FFF2-40B4-BE49-F238E27FC236}">
                <a16:creationId xmlns:a16="http://schemas.microsoft.com/office/drawing/2014/main" id="{0AAB6791-F924-4959-B1B1-D26AB498AD9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C252561-CABC-4E39-8E1E-AA7C094B5FC4}"/>
              </a:ext>
            </a:extLst>
          </p:cNvPr>
          <p:cNvSpPr>
            <a:spLocks noGrp="1"/>
          </p:cNvSpPr>
          <p:nvPr>
            <p:ph type="sldNum" sz="quarter" idx="12"/>
          </p:nvPr>
        </p:nvSpPr>
        <p:spPr/>
        <p:txBody>
          <a:bodyPr/>
          <a:lstStyle/>
          <a:p>
            <a:fld id="{5713E3E7-3543-4C5E-87E8-A67C8D230DED}" type="slidenum">
              <a:rPr lang="en-US" smtClean="0"/>
              <a:t>‹#›</a:t>
            </a:fld>
            <a:endParaRPr lang="en-US"/>
          </a:p>
        </p:txBody>
      </p:sp>
    </p:spTree>
    <p:extLst>
      <p:ext uri="{BB962C8B-B14F-4D97-AF65-F5344CB8AC3E}">
        <p14:creationId xmlns:p14="http://schemas.microsoft.com/office/powerpoint/2010/main" val="40988843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09124-3291-437B-B024-963C0E27625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D790A33-620F-47C7-BF58-F89A2302516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A856927-E291-476B-8122-312EA514E7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702DB2B-41E3-4EF3-816A-1E2D4F001E0A}"/>
              </a:ext>
            </a:extLst>
          </p:cNvPr>
          <p:cNvSpPr>
            <a:spLocks noGrp="1"/>
          </p:cNvSpPr>
          <p:nvPr>
            <p:ph type="dt" sz="half" idx="10"/>
          </p:nvPr>
        </p:nvSpPr>
        <p:spPr/>
        <p:txBody>
          <a:bodyPr/>
          <a:lstStyle/>
          <a:p>
            <a:fld id="{B545BD9F-7C48-4EB6-AE09-B57FC315A857}" type="datetimeFigureOut">
              <a:rPr lang="en-US" smtClean="0"/>
              <a:t>24-Nov-22</a:t>
            </a:fld>
            <a:endParaRPr lang="en-US"/>
          </a:p>
        </p:txBody>
      </p:sp>
      <p:sp>
        <p:nvSpPr>
          <p:cNvPr id="6" name="Footer Placeholder 5">
            <a:extLst>
              <a:ext uri="{FF2B5EF4-FFF2-40B4-BE49-F238E27FC236}">
                <a16:creationId xmlns:a16="http://schemas.microsoft.com/office/drawing/2014/main" id="{E28E2ECB-4AC3-4C9C-BB1B-FA9BDE8420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078729F-D2A9-478C-AB4B-9C1F0F001976}"/>
              </a:ext>
            </a:extLst>
          </p:cNvPr>
          <p:cNvSpPr>
            <a:spLocks noGrp="1"/>
          </p:cNvSpPr>
          <p:nvPr>
            <p:ph type="sldNum" sz="quarter" idx="12"/>
          </p:nvPr>
        </p:nvSpPr>
        <p:spPr/>
        <p:txBody>
          <a:bodyPr/>
          <a:lstStyle/>
          <a:p>
            <a:fld id="{5713E3E7-3543-4C5E-87E8-A67C8D230DED}" type="slidenum">
              <a:rPr lang="en-US" smtClean="0"/>
              <a:t>‹#›</a:t>
            </a:fld>
            <a:endParaRPr lang="en-US"/>
          </a:p>
        </p:txBody>
      </p:sp>
    </p:spTree>
    <p:extLst>
      <p:ext uri="{BB962C8B-B14F-4D97-AF65-F5344CB8AC3E}">
        <p14:creationId xmlns:p14="http://schemas.microsoft.com/office/powerpoint/2010/main" val="5705387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B4DF758-3371-455B-9E57-A96D66D7378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591B3E9-7C3C-484F-AE80-21DBCD124CE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B2C8E0-71B9-414F-8633-F104DCCA111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45BD9F-7C48-4EB6-AE09-B57FC315A857}" type="datetimeFigureOut">
              <a:rPr lang="en-US" smtClean="0"/>
              <a:t>24-Nov-22</a:t>
            </a:fld>
            <a:endParaRPr lang="en-US"/>
          </a:p>
        </p:txBody>
      </p:sp>
      <p:sp>
        <p:nvSpPr>
          <p:cNvPr id="5" name="Footer Placeholder 4">
            <a:extLst>
              <a:ext uri="{FF2B5EF4-FFF2-40B4-BE49-F238E27FC236}">
                <a16:creationId xmlns:a16="http://schemas.microsoft.com/office/drawing/2014/main" id="{A6A44724-972A-4972-A27B-FEF9DA86FC8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5F98908-F5B4-43D2-9CDB-A277E12297C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13E3E7-3543-4C5E-87E8-A67C8D230DED}" type="slidenum">
              <a:rPr lang="en-US" smtClean="0"/>
              <a:t>‹#›</a:t>
            </a:fld>
            <a:endParaRPr lang="en-US"/>
          </a:p>
        </p:txBody>
      </p:sp>
    </p:spTree>
    <p:extLst>
      <p:ext uri="{BB962C8B-B14F-4D97-AF65-F5344CB8AC3E}">
        <p14:creationId xmlns:p14="http://schemas.microsoft.com/office/powerpoint/2010/main" val="21944194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image" Target="../media/image6.png"/><Relationship Id="rId7" Type="http://schemas.openxmlformats.org/officeDocument/2006/relationships/image" Target="../media/image17.w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6.wmf"/><Relationship Id="rId4" Type="http://schemas.openxmlformats.org/officeDocument/2006/relationships/oleObject" Target="../embeddings/oleObject1.bin"/><Relationship Id="rId9" Type="http://schemas.openxmlformats.org/officeDocument/2006/relationships/image" Target="../media/image18.wmf"/></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B7EC57A-38DE-4FCC-A503-BBE958A8F18B}"/>
              </a:ext>
            </a:extLst>
          </p:cNvPr>
          <p:cNvPicPr>
            <a:picLocks noChangeAspect="1"/>
          </p:cNvPicPr>
          <p:nvPr/>
        </p:nvPicPr>
        <p:blipFill>
          <a:blip r:embed="rId2"/>
          <a:stretch>
            <a:fillRect/>
          </a:stretch>
        </p:blipFill>
        <p:spPr>
          <a:xfrm>
            <a:off x="0" y="0"/>
            <a:ext cx="12263176" cy="6818425"/>
          </a:xfrm>
          <a:prstGeom prst="rect">
            <a:avLst/>
          </a:prstGeom>
        </p:spPr>
      </p:pic>
    </p:spTree>
    <p:extLst>
      <p:ext uri="{BB962C8B-B14F-4D97-AF65-F5344CB8AC3E}">
        <p14:creationId xmlns:p14="http://schemas.microsoft.com/office/powerpoint/2010/main" val="2612351592"/>
      </p:ext>
    </p:extLst>
  </p:cSld>
  <p:clrMapOvr>
    <a:masterClrMapping/>
  </p:clrMapOvr>
  <p:transition spd="slow">
    <p:cove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491237" y="641445"/>
            <a:ext cx="4377300" cy="2905212"/>
          </a:xfrm>
          <a:prstGeom prst="rect">
            <a:avLst/>
          </a:prstGeom>
        </p:spPr>
      </p:pic>
      <p:pic>
        <p:nvPicPr>
          <p:cNvPr id="4" name="Picture 3"/>
          <p:cNvPicPr>
            <a:picLocks noChangeAspect="1"/>
          </p:cNvPicPr>
          <p:nvPr/>
        </p:nvPicPr>
        <p:blipFill>
          <a:blip r:embed="rId3"/>
          <a:stretch>
            <a:fillRect/>
          </a:stretch>
        </p:blipFill>
        <p:spPr>
          <a:xfrm>
            <a:off x="6296524" y="641445"/>
            <a:ext cx="4635333" cy="2905212"/>
          </a:xfrm>
          <a:prstGeom prst="rect">
            <a:avLst/>
          </a:prstGeom>
        </p:spPr>
      </p:pic>
      <p:pic>
        <p:nvPicPr>
          <p:cNvPr id="5" name="Picture 4"/>
          <p:cNvPicPr>
            <a:picLocks noChangeAspect="1"/>
          </p:cNvPicPr>
          <p:nvPr/>
        </p:nvPicPr>
        <p:blipFill>
          <a:blip r:embed="rId4"/>
          <a:stretch>
            <a:fillRect/>
          </a:stretch>
        </p:blipFill>
        <p:spPr>
          <a:xfrm>
            <a:off x="3220872" y="3935060"/>
            <a:ext cx="6237027" cy="2806933"/>
          </a:xfrm>
          <a:prstGeom prst="rect">
            <a:avLst/>
          </a:prstGeom>
        </p:spPr>
      </p:pic>
      <p:sp>
        <p:nvSpPr>
          <p:cNvPr id="6" name="TextBox 5">
            <a:extLst>
              <a:ext uri="{FF2B5EF4-FFF2-40B4-BE49-F238E27FC236}">
                <a16:creationId xmlns:a16="http://schemas.microsoft.com/office/drawing/2014/main" id="{3DDDDFF6-6631-4D4C-B954-AD4DFE3B58B3}"/>
              </a:ext>
            </a:extLst>
          </p:cNvPr>
          <p:cNvSpPr txBox="1"/>
          <p:nvPr/>
        </p:nvSpPr>
        <p:spPr>
          <a:xfrm>
            <a:off x="1349645" y="-4886"/>
            <a:ext cx="8478078" cy="646331"/>
          </a:xfrm>
          <a:prstGeom prst="rect">
            <a:avLst/>
          </a:prstGeom>
          <a:noFill/>
        </p:spPr>
        <p:txBody>
          <a:bodyPr wrap="square" rtlCol="0">
            <a:spAutoFit/>
          </a:bodyPr>
          <a:lstStyle/>
          <a:p>
            <a:pPr algn="l"/>
            <a:r>
              <a:rPr lang="en-US" sz="3600" b="1" dirty="0">
                <a:latin typeface="Times New Roman" panose="02020603050405020304" pitchFamily="18" charset="0"/>
                <a:cs typeface="Times New Roman" panose="02020603050405020304" pitchFamily="18" charset="0"/>
              </a:rPr>
              <a:t>2. </a:t>
            </a:r>
            <a:r>
              <a:rPr lang="en-US" sz="3600" b="1" dirty="0" err="1">
                <a:latin typeface="Times New Roman" panose="02020603050405020304" pitchFamily="18" charset="0"/>
                <a:cs typeface="Times New Roman" panose="02020603050405020304" pitchFamily="18" charset="0"/>
              </a:rPr>
              <a:t>Cấu</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tạo</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tinh</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thể</a:t>
            </a:r>
            <a:r>
              <a:rPr lang="en-US" sz="3600" b="1" dirty="0">
                <a:latin typeface="Times New Roman" panose="02020603050405020304" pitchFamily="18" charset="0"/>
                <a:cs typeface="Times New Roman" panose="02020603050405020304" pitchFamily="18" charset="0"/>
              </a:rPr>
              <a:t> (HS </a:t>
            </a:r>
            <a:r>
              <a:rPr lang="en-US" sz="3600" b="1" dirty="0" err="1">
                <a:latin typeface="Times New Roman" panose="02020603050405020304" pitchFamily="18" charset="0"/>
                <a:cs typeface="Times New Roman" panose="02020603050405020304" pitchFamily="18" charset="0"/>
              </a:rPr>
              <a:t>tự</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đọc</a:t>
            </a:r>
            <a:r>
              <a:rPr lang="en-US" sz="36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22421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FC1F8B02-CF7E-4793-9336-2796B1D6E295}"/>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0AA11FB1-A1FC-4998-B66C-60495151A747}"/>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693178897"/>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Char"/>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45AAFDF-9A35-4361-B94B-25366E00AD71}"/>
              </a:ext>
            </a:extLst>
          </p:cNvPr>
          <p:cNvPicPr>
            <a:picLocks noChangeAspect="1"/>
          </p:cNvPicPr>
          <p:nvPr/>
        </p:nvPicPr>
        <p:blipFill>
          <a:blip r:embed="rId2"/>
          <a:stretch>
            <a:fillRect/>
          </a:stretch>
        </p:blipFill>
        <p:spPr>
          <a:xfrm>
            <a:off x="34371" y="-8172"/>
            <a:ext cx="12177505" cy="6866172"/>
          </a:xfrm>
          <a:prstGeom prst="rect">
            <a:avLst/>
          </a:prstGeom>
        </p:spPr>
      </p:pic>
      <p:sp>
        <p:nvSpPr>
          <p:cNvPr id="3" name="TextBox 2">
            <a:extLst>
              <a:ext uri="{FF2B5EF4-FFF2-40B4-BE49-F238E27FC236}">
                <a16:creationId xmlns:a16="http://schemas.microsoft.com/office/drawing/2014/main" id="{9AEA6B85-395A-41E0-B4D9-6E87E593326E}"/>
              </a:ext>
            </a:extLst>
          </p:cNvPr>
          <p:cNvSpPr txBox="1"/>
          <p:nvPr/>
        </p:nvSpPr>
        <p:spPr>
          <a:xfrm>
            <a:off x="1063487" y="202630"/>
            <a:ext cx="8229600" cy="646331"/>
          </a:xfrm>
          <a:prstGeom prst="rect">
            <a:avLst/>
          </a:prstGeom>
          <a:noFill/>
        </p:spPr>
        <p:txBody>
          <a:bodyPr wrap="square" rtlCol="0">
            <a:spAutoFit/>
          </a:bodyPr>
          <a:lstStyle/>
          <a:p>
            <a:pPr algn="l"/>
            <a:r>
              <a:rPr lang="en-US" sz="3600" b="1" dirty="0">
                <a:solidFill>
                  <a:srgbClr val="FFFF00"/>
                </a:solidFill>
                <a:latin typeface="Times New Roman" panose="02020603050405020304" pitchFamily="18" charset="0"/>
                <a:cs typeface="Times New Roman" panose="02020603050405020304" pitchFamily="18" charset="0"/>
              </a:rPr>
              <a:t>II. CẤU TẠO CỦA KIM LOẠI</a:t>
            </a:r>
          </a:p>
        </p:txBody>
      </p:sp>
      <p:sp>
        <p:nvSpPr>
          <p:cNvPr id="4" name="TextBox 3">
            <a:extLst>
              <a:ext uri="{FF2B5EF4-FFF2-40B4-BE49-F238E27FC236}">
                <a16:creationId xmlns:a16="http://schemas.microsoft.com/office/drawing/2014/main" id="{7BBCC2C4-1B17-4FD3-A730-BE69C2E38180}"/>
              </a:ext>
            </a:extLst>
          </p:cNvPr>
          <p:cNvSpPr txBox="1"/>
          <p:nvPr/>
        </p:nvSpPr>
        <p:spPr>
          <a:xfrm>
            <a:off x="1286703" y="815100"/>
            <a:ext cx="5406886" cy="523220"/>
          </a:xfrm>
          <a:prstGeom prst="rect">
            <a:avLst/>
          </a:prstGeom>
          <a:noFill/>
        </p:spPr>
        <p:txBody>
          <a:bodyPr wrap="square" rtlCol="0">
            <a:spAutoFit/>
          </a:bodyPr>
          <a:lstStyle/>
          <a:p>
            <a:pPr algn="l"/>
            <a:r>
              <a:rPr lang="en-US" sz="2800" b="1" dirty="0">
                <a:solidFill>
                  <a:srgbClr val="FFFF00"/>
                </a:solidFill>
                <a:latin typeface="Times New Roman" panose="02020603050405020304" pitchFamily="18" charset="0"/>
                <a:cs typeface="Times New Roman" panose="02020603050405020304" pitchFamily="18" charset="0"/>
              </a:rPr>
              <a:t>3. </a:t>
            </a:r>
            <a:r>
              <a:rPr lang="en-US" sz="2800" b="1" dirty="0" err="1">
                <a:solidFill>
                  <a:srgbClr val="FFFF00"/>
                </a:solidFill>
                <a:latin typeface="Times New Roman" panose="02020603050405020304" pitchFamily="18" charset="0"/>
                <a:cs typeface="Times New Roman" panose="02020603050405020304" pitchFamily="18" charset="0"/>
              </a:rPr>
              <a:t>Liên</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kết</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kim</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loại</a:t>
            </a:r>
            <a:endParaRPr lang="en-US" sz="2800" b="1" dirty="0">
              <a:solidFill>
                <a:srgbClr val="FFFF00"/>
              </a:solidFill>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CD7C0B6F-A5A3-4D35-A47E-313104083027}"/>
              </a:ext>
            </a:extLst>
          </p:cNvPr>
          <p:cNvPicPr>
            <a:picLocks noChangeAspect="1"/>
          </p:cNvPicPr>
          <p:nvPr/>
        </p:nvPicPr>
        <p:blipFill>
          <a:blip r:embed="rId3"/>
          <a:stretch>
            <a:fillRect/>
          </a:stretch>
        </p:blipFill>
        <p:spPr>
          <a:xfrm>
            <a:off x="1063487" y="1443428"/>
            <a:ext cx="4143375" cy="4333875"/>
          </a:xfrm>
          <a:prstGeom prst="rect">
            <a:avLst/>
          </a:prstGeom>
        </p:spPr>
      </p:pic>
      <p:pic>
        <p:nvPicPr>
          <p:cNvPr id="6" name="Picture 5">
            <a:extLst>
              <a:ext uri="{FF2B5EF4-FFF2-40B4-BE49-F238E27FC236}">
                <a16:creationId xmlns:a16="http://schemas.microsoft.com/office/drawing/2014/main" id="{AA404ED6-EB88-45EA-8F58-DAE65AF4D150}"/>
              </a:ext>
            </a:extLst>
          </p:cNvPr>
          <p:cNvPicPr>
            <a:picLocks noChangeAspect="1"/>
          </p:cNvPicPr>
          <p:nvPr/>
        </p:nvPicPr>
        <p:blipFill>
          <a:blip r:embed="rId4"/>
          <a:stretch>
            <a:fillRect/>
          </a:stretch>
        </p:blipFill>
        <p:spPr>
          <a:xfrm>
            <a:off x="1206826" y="5928487"/>
            <a:ext cx="3695700" cy="542925"/>
          </a:xfrm>
          <a:prstGeom prst="rect">
            <a:avLst/>
          </a:prstGeom>
        </p:spPr>
      </p:pic>
      <p:pic>
        <p:nvPicPr>
          <p:cNvPr id="7" name="Picture 6">
            <a:extLst>
              <a:ext uri="{FF2B5EF4-FFF2-40B4-BE49-F238E27FC236}">
                <a16:creationId xmlns:a16="http://schemas.microsoft.com/office/drawing/2014/main" id="{FE91CBC4-1428-439E-A704-87DFFFD2F9B5}"/>
              </a:ext>
            </a:extLst>
          </p:cNvPr>
          <p:cNvPicPr>
            <a:picLocks noChangeAspect="1"/>
          </p:cNvPicPr>
          <p:nvPr/>
        </p:nvPicPr>
        <p:blipFill>
          <a:blip r:embed="rId5"/>
          <a:stretch>
            <a:fillRect/>
          </a:stretch>
        </p:blipFill>
        <p:spPr>
          <a:xfrm>
            <a:off x="5440019" y="5325302"/>
            <a:ext cx="3676650" cy="704850"/>
          </a:xfrm>
          <a:prstGeom prst="rect">
            <a:avLst/>
          </a:prstGeom>
        </p:spPr>
      </p:pic>
      <p:pic>
        <p:nvPicPr>
          <p:cNvPr id="8" name="Picture 7">
            <a:extLst>
              <a:ext uri="{FF2B5EF4-FFF2-40B4-BE49-F238E27FC236}">
                <a16:creationId xmlns:a16="http://schemas.microsoft.com/office/drawing/2014/main" id="{8ED7FDC9-537D-46A0-8333-9DC1A7083B93}"/>
              </a:ext>
            </a:extLst>
          </p:cNvPr>
          <p:cNvPicPr>
            <a:picLocks noChangeAspect="1"/>
          </p:cNvPicPr>
          <p:nvPr/>
        </p:nvPicPr>
        <p:blipFill>
          <a:blip r:embed="rId6"/>
          <a:stretch>
            <a:fillRect/>
          </a:stretch>
        </p:blipFill>
        <p:spPr>
          <a:xfrm>
            <a:off x="5050112" y="6199950"/>
            <a:ext cx="3019425" cy="514350"/>
          </a:xfrm>
          <a:prstGeom prst="rect">
            <a:avLst/>
          </a:prstGeom>
        </p:spPr>
      </p:pic>
      <p:sp>
        <p:nvSpPr>
          <p:cNvPr id="9" name="TextBox 8">
            <a:extLst>
              <a:ext uri="{FF2B5EF4-FFF2-40B4-BE49-F238E27FC236}">
                <a16:creationId xmlns:a16="http://schemas.microsoft.com/office/drawing/2014/main" id="{93437642-CA3D-44CF-96D9-29C541D31D7A}"/>
              </a:ext>
            </a:extLst>
          </p:cNvPr>
          <p:cNvSpPr txBox="1"/>
          <p:nvPr/>
        </p:nvSpPr>
        <p:spPr>
          <a:xfrm>
            <a:off x="5705060" y="920296"/>
            <a:ext cx="5813649" cy="2554545"/>
          </a:xfrm>
          <a:prstGeom prst="rect">
            <a:avLst/>
          </a:prstGeom>
          <a:noFill/>
        </p:spPr>
        <p:txBody>
          <a:bodyPr wrap="square" rtlCol="0">
            <a:spAutoFit/>
          </a:bodyPr>
          <a:lstStyle/>
          <a:p>
            <a:pPr algn="just"/>
            <a:r>
              <a:rPr lang="en-US" sz="3200" b="1" dirty="0" err="1">
                <a:solidFill>
                  <a:schemeClr val="bg1"/>
                </a:solidFill>
                <a:latin typeface="Times New Roman" panose="02020603050405020304" pitchFamily="18" charset="0"/>
                <a:cs typeface="Times New Roman" panose="02020603050405020304" pitchFamily="18" charset="0"/>
              </a:rPr>
              <a:t>Liên</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kết</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kim</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loại</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là</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liên</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kết</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được</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hình</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thành</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giữa</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các</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nguyên</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tử</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và</a:t>
            </a:r>
            <a:r>
              <a:rPr lang="en-US" sz="3200" b="1" dirty="0">
                <a:solidFill>
                  <a:schemeClr val="bg1"/>
                </a:solidFill>
                <a:latin typeface="Times New Roman" panose="02020603050405020304" pitchFamily="18" charset="0"/>
                <a:cs typeface="Times New Roman" panose="02020603050405020304" pitchFamily="18" charset="0"/>
              </a:rPr>
              <a:t> ion </a:t>
            </a:r>
            <a:r>
              <a:rPr lang="en-US" sz="3200" b="1" dirty="0" err="1">
                <a:solidFill>
                  <a:schemeClr val="bg1"/>
                </a:solidFill>
                <a:latin typeface="Times New Roman" panose="02020603050405020304" pitchFamily="18" charset="0"/>
                <a:cs typeface="Times New Roman" panose="02020603050405020304" pitchFamily="18" charset="0"/>
              </a:rPr>
              <a:t>kim</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loại</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trong</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mạng</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tinh</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thể</a:t>
            </a:r>
            <a:r>
              <a:rPr lang="en-US" sz="3200" b="1" dirty="0">
                <a:solidFill>
                  <a:schemeClr val="bg1"/>
                </a:solidFill>
                <a:latin typeface="Times New Roman" panose="02020603050405020304" pitchFamily="18" charset="0"/>
                <a:cs typeface="Times New Roman" panose="02020603050405020304" pitchFamily="18" charset="0"/>
              </a:rPr>
              <a:t> do </a:t>
            </a:r>
            <a:r>
              <a:rPr lang="en-US" sz="3200" b="1" dirty="0" err="1">
                <a:solidFill>
                  <a:schemeClr val="bg1"/>
                </a:solidFill>
                <a:latin typeface="Times New Roman" panose="02020603050405020304" pitchFamily="18" charset="0"/>
                <a:cs typeface="Times New Roman" panose="02020603050405020304" pitchFamily="18" charset="0"/>
              </a:rPr>
              <a:t>sự</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tham</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gia</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của</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các</a:t>
            </a:r>
            <a:r>
              <a:rPr lang="en-US" sz="3200" b="1" dirty="0">
                <a:solidFill>
                  <a:schemeClr val="bg1"/>
                </a:solidFill>
                <a:latin typeface="Times New Roman" panose="02020603050405020304" pitchFamily="18" charset="0"/>
                <a:cs typeface="Times New Roman" panose="02020603050405020304" pitchFamily="18" charset="0"/>
              </a:rPr>
              <a:t> electron </a:t>
            </a:r>
            <a:r>
              <a:rPr lang="en-US" sz="3200" b="1" dirty="0" err="1">
                <a:solidFill>
                  <a:schemeClr val="bg1"/>
                </a:solidFill>
                <a:latin typeface="Times New Roman" panose="02020603050405020304" pitchFamily="18" charset="0"/>
                <a:cs typeface="Times New Roman" panose="02020603050405020304" pitchFamily="18" charset="0"/>
              </a:rPr>
              <a:t>tự</a:t>
            </a:r>
            <a:r>
              <a:rPr lang="en-US" sz="3200" b="1" dirty="0">
                <a:solidFill>
                  <a:schemeClr val="bg1"/>
                </a:solidFill>
                <a:latin typeface="Times New Roman" panose="02020603050405020304" pitchFamily="18" charset="0"/>
                <a:cs typeface="Times New Roman" panose="02020603050405020304" pitchFamily="18" charset="0"/>
              </a:rPr>
              <a:t> do</a:t>
            </a:r>
          </a:p>
        </p:txBody>
      </p:sp>
    </p:spTree>
    <p:extLst>
      <p:ext uri="{BB962C8B-B14F-4D97-AF65-F5344CB8AC3E}">
        <p14:creationId xmlns:p14="http://schemas.microsoft.com/office/powerpoint/2010/main" val="388194737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32AC0B9-F0D2-47E6-8C13-9C17DA308A6D}"/>
              </a:ext>
            </a:extLst>
          </p:cNvPr>
          <p:cNvPicPr>
            <a:picLocks noChangeAspect="1"/>
          </p:cNvPicPr>
          <p:nvPr/>
        </p:nvPicPr>
        <p:blipFill>
          <a:blip r:embed="rId2"/>
          <a:stretch>
            <a:fillRect/>
          </a:stretch>
        </p:blipFill>
        <p:spPr>
          <a:xfrm>
            <a:off x="14495" y="-8172"/>
            <a:ext cx="12177505" cy="6866172"/>
          </a:xfrm>
          <a:prstGeom prst="rect">
            <a:avLst/>
          </a:prstGeom>
        </p:spPr>
      </p:pic>
      <p:sp>
        <p:nvSpPr>
          <p:cNvPr id="4" name="TextBox 3">
            <a:extLst>
              <a:ext uri="{FF2B5EF4-FFF2-40B4-BE49-F238E27FC236}">
                <a16:creationId xmlns:a16="http://schemas.microsoft.com/office/drawing/2014/main" id="{A831A47E-0EBD-472E-8E15-E650D49A48EE}"/>
              </a:ext>
            </a:extLst>
          </p:cNvPr>
          <p:cNvSpPr txBox="1"/>
          <p:nvPr/>
        </p:nvSpPr>
        <p:spPr>
          <a:xfrm>
            <a:off x="2017643" y="1303515"/>
            <a:ext cx="7499075" cy="2431435"/>
          </a:xfrm>
          <a:prstGeom prst="rect">
            <a:avLst/>
          </a:prstGeom>
          <a:noFill/>
        </p:spPr>
        <p:txBody>
          <a:bodyPr wrap="square">
            <a:spAutoFit/>
          </a:bodyPr>
          <a:lstStyle/>
          <a:p>
            <a:pPr eaLnBrk="1" hangingPunct="1"/>
            <a:r>
              <a:rPr lang="nl-NL" altLang="en-US" sz="2800" b="1" dirty="0">
                <a:solidFill>
                  <a:schemeClr val="bg1"/>
                </a:solidFill>
                <a:latin typeface="Times New Roman" panose="02020603050405020304" pitchFamily="18" charset="0"/>
              </a:rPr>
              <a:t>Câu 1: Vị trí của nguyên tố </a:t>
            </a:r>
            <a:r>
              <a:rPr lang="nl-NL" altLang="en-US" sz="2800" b="1" baseline="-25000" dirty="0">
                <a:solidFill>
                  <a:schemeClr val="bg1"/>
                </a:solidFill>
                <a:latin typeface="Times New Roman" panose="02020603050405020304" pitchFamily="18" charset="0"/>
              </a:rPr>
              <a:t>20</a:t>
            </a:r>
            <a:r>
              <a:rPr lang="nl-NL" altLang="en-US" sz="2800" b="1" dirty="0">
                <a:solidFill>
                  <a:schemeClr val="bg1"/>
                </a:solidFill>
                <a:latin typeface="Times New Roman" panose="02020603050405020304" pitchFamily="18" charset="0"/>
              </a:rPr>
              <a:t>X trong bảng tuần hoàn là:</a:t>
            </a:r>
          </a:p>
          <a:p>
            <a:pPr eaLnBrk="1" hangingPunct="1"/>
            <a:r>
              <a:rPr lang="nl-NL" altLang="en-US" sz="2400" b="1" dirty="0">
                <a:solidFill>
                  <a:schemeClr val="bg1"/>
                </a:solidFill>
                <a:latin typeface="Times New Roman" panose="02020603050405020304" pitchFamily="18" charset="0"/>
              </a:rPr>
              <a:t>         A. Chu kì 2, nhóm IIA             </a:t>
            </a:r>
          </a:p>
          <a:p>
            <a:pPr eaLnBrk="1" hangingPunct="1"/>
            <a:r>
              <a:rPr lang="nl-NL" altLang="en-US" sz="2400" b="1" dirty="0">
                <a:solidFill>
                  <a:schemeClr val="bg1"/>
                </a:solidFill>
                <a:latin typeface="Times New Roman" panose="02020603050405020304" pitchFamily="18" charset="0"/>
              </a:rPr>
              <a:t>         B. Chu kì 4, nhóm IA </a:t>
            </a:r>
          </a:p>
          <a:p>
            <a:pPr eaLnBrk="1" hangingPunct="1"/>
            <a:r>
              <a:rPr lang="nl-NL" altLang="en-US" sz="2400" b="1" dirty="0">
                <a:solidFill>
                  <a:schemeClr val="bg1"/>
                </a:solidFill>
                <a:latin typeface="Times New Roman" panose="02020603050405020304" pitchFamily="18" charset="0"/>
              </a:rPr>
              <a:t>         C. Chu kì 4, nhóm IIA             </a:t>
            </a:r>
          </a:p>
          <a:p>
            <a:pPr eaLnBrk="1" hangingPunct="1"/>
            <a:r>
              <a:rPr lang="nl-NL" altLang="en-US" sz="2400" b="1" dirty="0">
                <a:solidFill>
                  <a:schemeClr val="bg1"/>
                </a:solidFill>
                <a:latin typeface="Times New Roman" panose="02020603050405020304" pitchFamily="18" charset="0"/>
              </a:rPr>
              <a:t>         D. Chu kì 2, nhóm IIB</a:t>
            </a:r>
            <a:endParaRPr lang="en-US" sz="2400" dirty="0">
              <a:solidFill>
                <a:schemeClr val="bg1"/>
              </a:solidFill>
            </a:endParaRPr>
          </a:p>
        </p:txBody>
      </p:sp>
    </p:spTree>
    <p:extLst>
      <p:ext uri="{BB962C8B-B14F-4D97-AF65-F5344CB8AC3E}">
        <p14:creationId xmlns:p14="http://schemas.microsoft.com/office/powerpoint/2010/main" val="2720138208"/>
      </p:ext>
    </p:extLst>
  </p:cSld>
  <p:clrMapOvr>
    <a:masterClrMapping/>
  </p:clrMapOvr>
  <p:transition spd="slow">
    <p:cove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C61D761-A136-4AE8-AE6C-984ADC880F50}"/>
              </a:ext>
            </a:extLst>
          </p:cNvPr>
          <p:cNvPicPr>
            <a:picLocks noChangeAspect="1"/>
          </p:cNvPicPr>
          <p:nvPr/>
        </p:nvPicPr>
        <p:blipFill>
          <a:blip r:embed="rId2"/>
          <a:stretch>
            <a:fillRect/>
          </a:stretch>
        </p:blipFill>
        <p:spPr>
          <a:xfrm>
            <a:off x="14495" y="-8172"/>
            <a:ext cx="12177505" cy="6866172"/>
          </a:xfrm>
          <a:prstGeom prst="rect">
            <a:avLst/>
          </a:prstGeom>
        </p:spPr>
      </p:pic>
      <p:sp>
        <p:nvSpPr>
          <p:cNvPr id="4" name="TextBox 3">
            <a:extLst>
              <a:ext uri="{FF2B5EF4-FFF2-40B4-BE49-F238E27FC236}">
                <a16:creationId xmlns:a16="http://schemas.microsoft.com/office/drawing/2014/main" id="{8FB15715-DFCB-44E8-884F-7748F513D521}"/>
              </a:ext>
            </a:extLst>
          </p:cNvPr>
          <p:cNvSpPr txBox="1"/>
          <p:nvPr/>
        </p:nvSpPr>
        <p:spPr>
          <a:xfrm>
            <a:off x="1828801" y="1543663"/>
            <a:ext cx="8418442" cy="2677656"/>
          </a:xfrm>
          <a:prstGeom prst="rect">
            <a:avLst/>
          </a:prstGeom>
          <a:noFill/>
        </p:spPr>
        <p:txBody>
          <a:bodyPr wrap="square">
            <a:spAutoFit/>
          </a:bodyPr>
          <a:lstStyle/>
          <a:p>
            <a:pPr eaLnBrk="1" hangingPunct="1"/>
            <a:r>
              <a:rPr lang="en-US" altLang="en-US" sz="2400" b="1" dirty="0" err="1">
                <a:solidFill>
                  <a:schemeClr val="bg1"/>
                </a:solidFill>
                <a:latin typeface="Times New Roman" panose="02020603050405020304" pitchFamily="18" charset="0"/>
              </a:rPr>
              <a:t>Câu</a:t>
            </a:r>
            <a:r>
              <a:rPr lang="en-US" altLang="en-US" sz="2400" b="1" dirty="0">
                <a:solidFill>
                  <a:schemeClr val="bg1"/>
                </a:solidFill>
                <a:latin typeface="Times New Roman" panose="02020603050405020304" pitchFamily="18" charset="0"/>
              </a:rPr>
              <a:t> 2:</a:t>
            </a:r>
            <a:r>
              <a:rPr lang="vi-VN" altLang="en-US" sz="2400" b="1" dirty="0">
                <a:solidFill>
                  <a:schemeClr val="bg1"/>
                </a:solidFill>
                <a:latin typeface="Times New Roman" panose="02020603050405020304" pitchFamily="18" charset="0"/>
              </a:rPr>
              <a:t>Cho cấu hình electron: 1s</a:t>
            </a:r>
            <a:r>
              <a:rPr lang="en-US" altLang="en-US" sz="2400" b="1" baseline="30000" dirty="0">
                <a:solidFill>
                  <a:schemeClr val="bg1"/>
                </a:solidFill>
                <a:latin typeface="Times New Roman" panose="02020603050405020304" pitchFamily="18" charset="0"/>
              </a:rPr>
              <a:t>2</a:t>
            </a:r>
            <a:r>
              <a:rPr lang="vi-VN" altLang="en-US" sz="2400" b="1" dirty="0">
                <a:solidFill>
                  <a:schemeClr val="bg1"/>
                </a:solidFill>
                <a:latin typeface="Times New Roman" panose="02020603050405020304" pitchFamily="18" charset="0"/>
              </a:rPr>
              <a:t>2s</a:t>
            </a:r>
            <a:r>
              <a:rPr lang="en-US" altLang="en-US" sz="2400" b="1" baseline="30000" dirty="0">
                <a:solidFill>
                  <a:schemeClr val="bg1"/>
                </a:solidFill>
                <a:latin typeface="Times New Roman" panose="02020603050405020304" pitchFamily="18" charset="0"/>
              </a:rPr>
              <a:t>2</a:t>
            </a:r>
            <a:r>
              <a:rPr lang="vi-VN" altLang="en-US" sz="2400" b="1" dirty="0">
                <a:solidFill>
                  <a:schemeClr val="bg1"/>
                </a:solidFill>
                <a:latin typeface="Times New Roman" panose="02020603050405020304" pitchFamily="18" charset="0"/>
              </a:rPr>
              <a:t>2p</a:t>
            </a:r>
            <a:r>
              <a:rPr lang="en-US" altLang="en-US" sz="2400" b="1" baseline="30000" dirty="0">
                <a:solidFill>
                  <a:schemeClr val="bg1"/>
                </a:solidFill>
                <a:latin typeface="Times New Roman" panose="02020603050405020304" pitchFamily="18" charset="0"/>
              </a:rPr>
              <a:t>6</a:t>
            </a:r>
            <a:r>
              <a:rPr lang="vi-VN" altLang="en-US" sz="2400" b="1" dirty="0">
                <a:solidFill>
                  <a:schemeClr val="bg1"/>
                </a:solidFill>
                <a:latin typeface="Times New Roman" panose="02020603050405020304" pitchFamily="18" charset="0"/>
              </a:rPr>
              <a:t>.</a:t>
            </a:r>
          </a:p>
          <a:p>
            <a:pPr eaLnBrk="1" hangingPunct="1"/>
            <a:r>
              <a:rPr lang="vi-VN" altLang="en-US" sz="2400" b="1" dirty="0">
                <a:solidFill>
                  <a:schemeClr val="bg1"/>
                </a:solidFill>
                <a:latin typeface="Times New Roman" panose="02020603050405020304" pitchFamily="18" charset="0"/>
              </a:rPr>
              <a:t>  Dãy nào sau đây gồm các nguyên tử và ion có cấu hình electron như trên ?</a:t>
            </a:r>
          </a:p>
          <a:p>
            <a:pPr eaLnBrk="1" hangingPunct="1"/>
            <a:r>
              <a:rPr lang="vi-VN" altLang="en-US" sz="2400" b="1" dirty="0">
                <a:solidFill>
                  <a:schemeClr val="bg1"/>
                </a:solidFill>
                <a:latin typeface="Times New Roman" panose="02020603050405020304" pitchFamily="18" charset="0"/>
              </a:rPr>
              <a:t>  </a:t>
            </a:r>
            <a:r>
              <a:rPr lang="en-US" altLang="en-US" sz="2400" b="1" dirty="0">
                <a:solidFill>
                  <a:schemeClr val="bg1"/>
                </a:solidFill>
                <a:latin typeface="Times New Roman" panose="02020603050405020304" pitchFamily="18" charset="0"/>
              </a:rPr>
              <a:t>       </a:t>
            </a:r>
            <a:r>
              <a:rPr lang="vi-VN" altLang="en-US" sz="2400" b="1" dirty="0">
                <a:solidFill>
                  <a:schemeClr val="bg1"/>
                </a:solidFill>
                <a:latin typeface="Times New Roman" panose="02020603050405020304" pitchFamily="18" charset="0"/>
              </a:rPr>
              <a:t>A. K</a:t>
            </a:r>
            <a:r>
              <a:rPr lang="en-US" altLang="en-US" sz="2400" b="1" baseline="30000" dirty="0">
                <a:solidFill>
                  <a:schemeClr val="bg1"/>
                </a:solidFill>
                <a:latin typeface="Times New Roman" panose="02020603050405020304" pitchFamily="18" charset="0"/>
              </a:rPr>
              <a:t>+</a:t>
            </a:r>
            <a:r>
              <a:rPr lang="vi-VN" altLang="en-US" sz="2400" b="1" dirty="0">
                <a:solidFill>
                  <a:schemeClr val="bg1"/>
                </a:solidFill>
                <a:latin typeface="Times New Roman" panose="02020603050405020304" pitchFamily="18" charset="0"/>
              </a:rPr>
              <a:t>, Cl, Ar.          </a:t>
            </a:r>
            <a:endParaRPr lang="en-US" altLang="en-US" sz="2400" b="1" dirty="0">
              <a:solidFill>
                <a:schemeClr val="bg1"/>
              </a:solidFill>
              <a:latin typeface="Times New Roman" panose="02020603050405020304" pitchFamily="18" charset="0"/>
            </a:endParaRPr>
          </a:p>
          <a:p>
            <a:pPr eaLnBrk="1" hangingPunct="1"/>
            <a:r>
              <a:rPr lang="en-US" altLang="en-US" sz="2400" b="1" dirty="0">
                <a:solidFill>
                  <a:schemeClr val="bg1"/>
                </a:solidFill>
                <a:latin typeface="Times New Roman" panose="02020603050405020304" pitchFamily="18" charset="0"/>
              </a:rPr>
              <a:t>         </a:t>
            </a:r>
            <a:r>
              <a:rPr lang="vi-VN" altLang="en-US" sz="2400" b="1" dirty="0">
                <a:solidFill>
                  <a:schemeClr val="bg1"/>
                </a:solidFill>
                <a:latin typeface="Times New Roman" panose="02020603050405020304" pitchFamily="18" charset="0"/>
              </a:rPr>
              <a:t>B. Li</a:t>
            </a:r>
            <a:r>
              <a:rPr lang="en-US" altLang="en-US" sz="2400" b="1" baseline="30000" dirty="0">
                <a:solidFill>
                  <a:schemeClr val="bg1"/>
                </a:solidFill>
                <a:latin typeface="Times New Roman" panose="02020603050405020304" pitchFamily="18" charset="0"/>
              </a:rPr>
              <a:t>+</a:t>
            </a:r>
            <a:r>
              <a:rPr lang="vi-VN" altLang="en-US" sz="2400" b="1" dirty="0">
                <a:solidFill>
                  <a:schemeClr val="bg1"/>
                </a:solidFill>
                <a:latin typeface="Times New Roman" panose="02020603050405020304" pitchFamily="18" charset="0"/>
              </a:rPr>
              <a:t>, Br, Ne.        </a:t>
            </a:r>
            <a:endParaRPr lang="en-US" altLang="en-US" sz="2400" b="1" dirty="0">
              <a:solidFill>
                <a:schemeClr val="bg1"/>
              </a:solidFill>
              <a:latin typeface="Times New Roman" panose="02020603050405020304" pitchFamily="18" charset="0"/>
            </a:endParaRPr>
          </a:p>
          <a:p>
            <a:pPr eaLnBrk="1" hangingPunct="1"/>
            <a:r>
              <a:rPr lang="en-US" altLang="en-US" sz="2400" b="1" dirty="0">
                <a:solidFill>
                  <a:schemeClr val="bg1"/>
                </a:solidFill>
                <a:latin typeface="Times New Roman" panose="02020603050405020304" pitchFamily="18" charset="0"/>
              </a:rPr>
              <a:t>         </a:t>
            </a:r>
            <a:r>
              <a:rPr lang="vi-VN" altLang="en-US" sz="2400" b="1" dirty="0">
                <a:solidFill>
                  <a:schemeClr val="bg1"/>
                </a:solidFill>
                <a:latin typeface="Times New Roman" panose="02020603050405020304" pitchFamily="18" charset="0"/>
              </a:rPr>
              <a:t>C. M</a:t>
            </a:r>
            <a:r>
              <a:rPr lang="it-IT" altLang="en-US" sz="2400" b="1" dirty="0">
                <a:solidFill>
                  <a:schemeClr val="bg1"/>
                </a:solidFill>
                <a:latin typeface="Times New Roman" panose="02020603050405020304" pitchFamily="18" charset="0"/>
              </a:rPr>
              <a:t>g</a:t>
            </a:r>
            <a:r>
              <a:rPr lang="it-IT" altLang="en-US" sz="2400" b="1" baseline="30000" dirty="0">
                <a:solidFill>
                  <a:schemeClr val="bg1"/>
                </a:solidFill>
                <a:latin typeface="Times New Roman" panose="02020603050405020304" pitchFamily="18" charset="0"/>
              </a:rPr>
              <a:t>2+</a:t>
            </a:r>
            <a:r>
              <a:rPr lang="vi-VN" altLang="en-US" sz="2400" b="1" dirty="0">
                <a:solidFill>
                  <a:schemeClr val="bg1"/>
                </a:solidFill>
                <a:latin typeface="Times New Roman" panose="02020603050405020304" pitchFamily="18" charset="0"/>
              </a:rPr>
              <a:t>, Cl, Ar.      </a:t>
            </a:r>
            <a:endParaRPr lang="en-US" altLang="en-US" sz="2400" b="1" dirty="0">
              <a:solidFill>
                <a:schemeClr val="bg1"/>
              </a:solidFill>
              <a:latin typeface="Times New Roman" panose="02020603050405020304" pitchFamily="18" charset="0"/>
            </a:endParaRPr>
          </a:p>
          <a:p>
            <a:pPr eaLnBrk="1" hangingPunct="1"/>
            <a:r>
              <a:rPr lang="en-US" altLang="en-US" sz="2400" b="1" dirty="0">
                <a:solidFill>
                  <a:schemeClr val="bg1"/>
                </a:solidFill>
                <a:latin typeface="Times New Roman" panose="02020603050405020304" pitchFamily="18" charset="0"/>
              </a:rPr>
              <a:t>         D</a:t>
            </a:r>
            <a:r>
              <a:rPr lang="vi-VN" altLang="en-US" sz="2400" b="1" dirty="0">
                <a:solidFill>
                  <a:schemeClr val="bg1"/>
                </a:solidFill>
                <a:latin typeface="Times New Roman" panose="02020603050405020304" pitchFamily="18" charset="0"/>
              </a:rPr>
              <a:t>. Al</a:t>
            </a:r>
            <a:r>
              <a:rPr lang="en-US" altLang="en-US" sz="2400" b="1" baseline="30000" dirty="0">
                <a:solidFill>
                  <a:schemeClr val="bg1"/>
                </a:solidFill>
                <a:latin typeface="Times New Roman" panose="02020603050405020304" pitchFamily="18" charset="0"/>
              </a:rPr>
              <a:t>3+</a:t>
            </a:r>
            <a:r>
              <a:rPr lang="vi-VN" altLang="en-US" sz="2400" b="1" dirty="0">
                <a:solidFill>
                  <a:schemeClr val="bg1"/>
                </a:solidFill>
                <a:latin typeface="Times New Roman" panose="02020603050405020304" pitchFamily="18" charset="0"/>
              </a:rPr>
              <a:t>, F</a:t>
            </a:r>
            <a:r>
              <a:rPr lang="en-US" altLang="en-US" sz="2400" b="1" baseline="30000" dirty="0">
                <a:solidFill>
                  <a:schemeClr val="bg1"/>
                </a:solidFill>
                <a:latin typeface="Times New Roman" panose="02020603050405020304" pitchFamily="18" charset="0"/>
              </a:rPr>
              <a:t>-</a:t>
            </a:r>
            <a:r>
              <a:rPr lang="vi-VN" altLang="en-US" sz="2400" b="1" dirty="0">
                <a:solidFill>
                  <a:schemeClr val="bg1"/>
                </a:solidFill>
                <a:latin typeface="Times New Roman" panose="02020603050405020304" pitchFamily="18" charset="0"/>
              </a:rPr>
              <a:t>, Ne.</a:t>
            </a:r>
            <a:endParaRPr lang="en-US" altLang="en-US" sz="2400" b="1" dirty="0">
              <a:solidFill>
                <a:schemeClr val="bg1"/>
              </a:solidFill>
              <a:latin typeface="Times New Roman" panose="02020603050405020304" pitchFamily="18" charset="0"/>
            </a:endParaRPr>
          </a:p>
        </p:txBody>
      </p:sp>
    </p:spTree>
    <p:extLst>
      <p:ext uri="{BB962C8B-B14F-4D97-AF65-F5344CB8AC3E}">
        <p14:creationId xmlns:p14="http://schemas.microsoft.com/office/powerpoint/2010/main" val="577280127"/>
      </p:ext>
    </p:extLst>
  </p:cSld>
  <p:clrMapOvr>
    <a:masterClrMapping/>
  </p:clrMapOvr>
  <p:transition spd="slow">
    <p:cove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37D2B6D-8BFE-428B-9D2D-1EE3D8489C84}"/>
              </a:ext>
            </a:extLst>
          </p:cNvPr>
          <p:cNvPicPr>
            <a:picLocks noChangeAspect="1"/>
          </p:cNvPicPr>
          <p:nvPr/>
        </p:nvPicPr>
        <p:blipFill>
          <a:blip r:embed="rId2"/>
          <a:stretch>
            <a:fillRect/>
          </a:stretch>
        </p:blipFill>
        <p:spPr>
          <a:xfrm>
            <a:off x="14495" y="-8172"/>
            <a:ext cx="12177505" cy="6866172"/>
          </a:xfrm>
          <a:prstGeom prst="rect">
            <a:avLst/>
          </a:prstGeom>
        </p:spPr>
      </p:pic>
      <p:sp>
        <p:nvSpPr>
          <p:cNvPr id="4" name="TextBox 3">
            <a:extLst>
              <a:ext uri="{FF2B5EF4-FFF2-40B4-BE49-F238E27FC236}">
                <a16:creationId xmlns:a16="http://schemas.microsoft.com/office/drawing/2014/main" id="{CAF4685F-8803-40DE-B544-937BE4F1FC36}"/>
              </a:ext>
            </a:extLst>
          </p:cNvPr>
          <p:cNvSpPr txBox="1"/>
          <p:nvPr/>
        </p:nvSpPr>
        <p:spPr>
          <a:xfrm>
            <a:off x="2728290" y="1423745"/>
            <a:ext cx="6892787" cy="2677656"/>
          </a:xfrm>
          <a:prstGeom prst="rect">
            <a:avLst/>
          </a:prstGeom>
          <a:noFill/>
        </p:spPr>
        <p:txBody>
          <a:bodyPr wrap="square">
            <a:spAutoFit/>
          </a:bodyPr>
          <a:lstStyle/>
          <a:p>
            <a:pPr eaLnBrk="1" hangingPunct="1"/>
            <a:r>
              <a:rPr lang="en-US" altLang="en-US" sz="2800" b="1" dirty="0" err="1">
                <a:solidFill>
                  <a:schemeClr val="bg1"/>
                </a:solidFill>
                <a:latin typeface="Times New Roman" panose="02020603050405020304" pitchFamily="18" charset="0"/>
              </a:rPr>
              <a:t>Câu</a:t>
            </a:r>
            <a:r>
              <a:rPr lang="en-US" altLang="en-US" sz="2800" b="1" dirty="0">
                <a:solidFill>
                  <a:schemeClr val="bg1"/>
                </a:solidFill>
                <a:latin typeface="Times New Roman" panose="02020603050405020304" pitchFamily="18" charset="0"/>
              </a:rPr>
              <a:t> 3:</a:t>
            </a:r>
            <a:r>
              <a:rPr lang="vi-VN" altLang="en-US" sz="2800" b="1" dirty="0">
                <a:solidFill>
                  <a:schemeClr val="bg1"/>
                </a:solidFill>
                <a:latin typeface="Times New Roman" panose="02020603050405020304" pitchFamily="18" charset="0"/>
              </a:rPr>
              <a:t> Cation R</a:t>
            </a:r>
            <a:r>
              <a:rPr lang="en-US" altLang="en-US" sz="2800" b="1" baseline="30000" dirty="0">
                <a:solidFill>
                  <a:schemeClr val="bg1"/>
                </a:solidFill>
                <a:latin typeface="Times New Roman" panose="02020603050405020304" pitchFamily="18" charset="0"/>
              </a:rPr>
              <a:t>+</a:t>
            </a:r>
            <a:r>
              <a:rPr lang="vi-VN" altLang="en-US" sz="2800" b="1" dirty="0">
                <a:solidFill>
                  <a:schemeClr val="bg1"/>
                </a:solidFill>
                <a:latin typeface="Times New Roman" panose="02020603050405020304" pitchFamily="18" charset="0"/>
              </a:rPr>
              <a:t> có cấu hình electron phân lớp ngoài cùng là 2p</a:t>
            </a:r>
            <a:r>
              <a:rPr lang="en-US" altLang="en-US" sz="2800" b="1" baseline="30000" dirty="0">
                <a:solidFill>
                  <a:schemeClr val="bg1"/>
                </a:solidFill>
                <a:latin typeface="Times New Roman" panose="02020603050405020304" pitchFamily="18" charset="0"/>
              </a:rPr>
              <a:t>6</a:t>
            </a:r>
            <a:r>
              <a:rPr lang="vi-VN" altLang="en-US" sz="2800" b="1" dirty="0">
                <a:solidFill>
                  <a:schemeClr val="bg1"/>
                </a:solidFill>
                <a:latin typeface="Times New Roman" panose="02020603050405020304" pitchFamily="18" charset="0"/>
              </a:rPr>
              <a:t> . Nguyên tử R là :</a:t>
            </a:r>
            <a:endParaRPr lang="pt-BR" altLang="en-US" sz="2800" b="1" dirty="0">
              <a:solidFill>
                <a:schemeClr val="bg1"/>
              </a:solidFill>
              <a:latin typeface="Times New Roman" panose="02020603050405020304" pitchFamily="18" charset="0"/>
            </a:endParaRPr>
          </a:p>
          <a:p>
            <a:pPr eaLnBrk="1" hangingPunct="1"/>
            <a:r>
              <a:rPr lang="pt-BR" altLang="en-US" sz="2800" b="1" dirty="0">
                <a:solidFill>
                  <a:schemeClr val="bg1"/>
                </a:solidFill>
                <a:latin typeface="Times New Roman" panose="02020603050405020304" pitchFamily="18" charset="0"/>
              </a:rPr>
              <a:t>       </a:t>
            </a:r>
            <a:r>
              <a:rPr lang="vi-VN" altLang="en-US" sz="2800" b="1" dirty="0">
                <a:solidFill>
                  <a:schemeClr val="bg1"/>
                </a:solidFill>
                <a:latin typeface="Times New Roman" panose="02020603050405020304" pitchFamily="18" charset="0"/>
              </a:rPr>
              <a:t>A. F		</a:t>
            </a:r>
            <a:endParaRPr lang="en-US" altLang="en-US" sz="2800" b="1" dirty="0">
              <a:solidFill>
                <a:schemeClr val="bg1"/>
              </a:solidFill>
              <a:latin typeface="Times New Roman" panose="02020603050405020304" pitchFamily="18" charset="0"/>
            </a:endParaRPr>
          </a:p>
          <a:p>
            <a:pPr eaLnBrk="1" hangingPunct="1"/>
            <a:r>
              <a:rPr lang="en-US" altLang="en-US" sz="2800" b="1" dirty="0">
                <a:solidFill>
                  <a:schemeClr val="bg1"/>
                </a:solidFill>
                <a:latin typeface="Times New Roman" panose="02020603050405020304" pitchFamily="18" charset="0"/>
              </a:rPr>
              <a:t>       </a:t>
            </a:r>
            <a:r>
              <a:rPr lang="vi-VN" altLang="en-US" sz="2800" b="1" dirty="0">
                <a:solidFill>
                  <a:schemeClr val="bg1"/>
                </a:solidFill>
                <a:latin typeface="Times New Roman" panose="02020603050405020304" pitchFamily="18" charset="0"/>
              </a:rPr>
              <a:t>B. Na		</a:t>
            </a:r>
            <a:endParaRPr lang="en-US" altLang="en-US" sz="2800" b="1" dirty="0">
              <a:solidFill>
                <a:schemeClr val="bg1"/>
              </a:solidFill>
              <a:latin typeface="Times New Roman" panose="02020603050405020304" pitchFamily="18" charset="0"/>
            </a:endParaRPr>
          </a:p>
          <a:p>
            <a:pPr eaLnBrk="1" hangingPunct="1"/>
            <a:r>
              <a:rPr lang="en-US" altLang="en-US" sz="2800" b="1" dirty="0">
                <a:solidFill>
                  <a:schemeClr val="bg1"/>
                </a:solidFill>
                <a:latin typeface="Times New Roman" panose="02020603050405020304" pitchFamily="18" charset="0"/>
              </a:rPr>
              <a:t>       </a:t>
            </a:r>
            <a:r>
              <a:rPr lang="vi-VN" altLang="en-US" sz="2800" b="1" dirty="0">
                <a:solidFill>
                  <a:schemeClr val="bg1"/>
                </a:solidFill>
                <a:latin typeface="Times New Roman" panose="02020603050405020304" pitchFamily="18" charset="0"/>
              </a:rPr>
              <a:t>C. K		</a:t>
            </a:r>
            <a:endParaRPr lang="en-US" altLang="en-US" sz="2800" b="1" dirty="0">
              <a:solidFill>
                <a:schemeClr val="bg1"/>
              </a:solidFill>
              <a:latin typeface="Times New Roman" panose="02020603050405020304" pitchFamily="18" charset="0"/>
            </a:endParaRPr>
          </a:p>
          <a:p>
            <a:pPr eaLnBrk="1" hangingPunct="1"/>
            <a:r>
              <a:rPr lang="en-US" altLang="en-US" sz="2800" b="1" dirty="0">
                <a:solidFill>
                  <a:schemeClr val="bg1"/>
                </a:solidFill>
                <a:latin typeface="Times New Roman" panose="02020603050405020304" pitchFamily="18" charset="0"/>
              </a:rPr>
              <a:t>       </a:t>
            </a:r>
            <a:r>
              <a:rPr lang="vi-VN" altLang="en-US" sz="2800" b="1" dirty="0">
                <a:solidFill>
                  <a:schemeClr val="bg1"/>
                </a:solidFill>
                <a:latin typeface="Times New Roman" panose="02020603050405020304" pitchFamily="18" charset="0"/>
              </a:rPr>
              <a:t>D. Cl</a:t>
            </a:r>
            <a:endParaRPr lang="en-US" altLang="en-US" sz="2800" b="1" dirty="0">
              <a:solidFill>
                <a:schemeClr val="bg1"/>
              </a:solidFill>
              <a:latin typeface="Times New Roman" panose="02020603050405020304" pitchFamily="18" charset="0"/>
            </a:endParaRPr>
          </a:p>
        </p:txBody>
      </p:sp>
    </p:spTree>
    <p:extLst>
      <p:ext uri="{BB962C8B-B14F-4D97-AF65-F5344CB8AC3E}">
        <p14:creationId xmlns:p14="http://schemas.microsoft.com/office/powerpoint/2010/main" val="1589950300"/>
      </p:ext>
    </p:extLst>
  </p:cSld>
  <p:clrMapOvr>
    <a:masterClrMapping/>
  </p:clrMapOvr>
  <p:transition spd="slow">
    <p:cove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397AB0B-AA55-4F76-BA3A-75DCB8ACC02B}"/>
              </a:ext>
            </a:extLst>
          </p:cNvPr>
          <p:cNvPicPr>
            <a:picLocks noChangeAspect="1"/>
          </p:cNvPicPr>
          <p:nvPr/>
        </p:nvPicPr>
        <p:blipFill>
          <a:blip r:embed="rId2"/>
          <a:stretch>
            <a:fillRect/>
          </a:stretch>
        </p:blipFill>
        <p:spPr>
          <a:xfrm>
            <a:off x="14495" y="-8172"/>
            <a:ext cx="12177505" cy="6866172"/>
          </a:xfrm>
          <a:prstGeom prst="rect">
            <a:avLst/>
          </a:prstGeom>
        </p:spPr>
      </p:pic>
      <p:sp>
        <p:nvSpPr>
          <p:cNvPr id="3" name="TextBox 2">
            <a:extLst>
              <a:ext uri="{FF2B5EF4-FFF2-40B4-BE49-F238E27FC236}">
                <a16:creationId xmlns:a16="http://schemas.microsoft.com/office/drawing/2014/main" id="{B8AEA0A9-AF17-4473-B83E-C6C6A8635DFE}"/>
              </a:ext>
            </a:extLst>
          </p:cNvPr>
          <p:cNvSpPr txBox="1"/>
          <p:nvPr/>
        </p:nvSpPr>
        <p:spPr>
          <a:xfrm>
            <a:off x="1747631" y="735497"/>
            <a:ext cx="8497956" cy="1569660"/>
          </a:xfrm>
          <a:prstGeom prst="rect">
            <a:avLst/>
          </a:prstGeom>
          <a:noFill/>
        </p:spPr>
        <p:txBody>
          <a:bodyPr wrap="square" rtlCol="0">
            <a:spAutoFit/>
          </a:bodyPr>
          <a:lstStyle/>
          <a:p>
            <a:pPr algn="l"/>
            <a:r>
              <a:rPr lang="en-US" sz="2400" b="1" dirty="0" err="1">
                <a:solidFill>
                  <a:schemeClr val="bg1"/>
                </a:solidFill>
                <a:latin typeface="Times New Roman" panose="02020603050405020304" pitchFamily="18" charset="0"/>
                <a:cs typeface="Times New Roman" panose="02020603050405020304" pitchFamily="18" charset="0"/>
              </a:rPr>
              <a:t>Câu</a:t>
            </a:r>
            <a:r>
              <a:rPr lang="en-US" sz="2400" b="1" dirty="0">
                <a:solidFill>
                  <a:schemeClr val="bg1"/>
                </a:solidFill>
                <a:latin typeface="Times New Roman" panose="02020603050405020304" pitchFamily="18" charset="0"/>
                <a:cs typeface="Times New Roman" panose="02020603050405020304" pitchFamily="18" charset="0"/>
              </a:rPr>
              <a:t> 4: </a:t>
            </a:r>
            <a:r>
              <a:rPr lang="en-US" sz="2400" b="1" dirty="0" err="1">
                <a:solidFill>
                  <a:schemeClr val="bg1"/>
                </a:solidFill>
                <a:latin typeface="Times New Roman" panose="02020603050405020304" pitchFamily="18" charset="0"/>
                <a:cs typeface="Times New Roman" panose="02020603050405020304" pitchFamily="18" charset="0"/>
              </a:rPr>
              <a:t>Hoà</a:t>
            </a:r>
            <a:r>
              <a:rPr lang="en-US" sz="2400" b="1" dirty="0">
                <a:solidFill>
                  <a:schemeClr val="bg1"/>
                </a:solidFill>
                <a:latin typeface="Times New Roman" panose="02020603050405020304" pitchFamily="18" charset="0"/>
                <a:cs typeface="Times New Roman" panose="02020603050405020304" pitchFamily="18" charset="0"/>
              </a:rPr>
              <a:t> tan </a:t>
            </a:r>
            <a:r>
              <a:rPr lang="en-US" sz="2400" b="1" dirty="0" err="1">
                <a:solidFill>
                  <a:schemeClr val="bg1"/>
                </a:solidFill>
                <a:latin typeface="Times New Roman" panose="02020603050405020304" pitchFamily="18" charset="0"/>
                <a:cs typeface="Times New Roman" panose="02020603050405020304" pitchFamily="18" charset="0"/>
              </a:rPr>
              <a:t>hoàn</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toàn</a:t>
            </a:r>
            <a:r>
              <a:rPr lang="en-US" sz="2400" b="1" dirty="0">
                <a:solidFill>
                  <a:schemeClr val="bg1"/>
                </a:solidFill>
                <a:latin typeface="Times New Roman" panose="02020603050405020304" pitchFamily="18" charset="0"/>
                <a:cs typeface="Times New Roman" panose="02020603050405020304" pitchFamily="18" charset="0"/>
              </a:rPr>
              <a:t> 15,4 gam </a:t>
            </a:r>
            <a:r>
              <a:rPr lang="en-US" sz="2400" b="1" dirty="0" err="1">
                <a:solidFill>
                  <a:schemeClr val="bg1"/>
                </a:solidFill>
                <a:latin typeface="Times New Roman" panose="02020603050405020304" pitchFamily="18" charset="0"/>
                <a:cs typeface="Times New Roman" panose="02020603050405020304" pitchFamily="18" charset="0"/>
              </a:rPr>
              <a:t>hỗn</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hợp</a:t>
            </a:r>
            <a:r>
              <a:rPr lang="en-US" sz="2400" b="1" dirty="0">
                <a:solidFill>
                  <a:schemeClr val="bg1"/>
                </a:solidFill>
                <a:latin typeface="Times New Roman" panose="02020603050405020304" pitchFamily="18" charset="0"/>
                <a:cs typeface="Times New Roman" panose="02020603050405020304" pitchFamily="18" charset="0"/>
              </a:rPr>
              <a:t> Mg </a:t>
            </a:r>
            <a:r>
              <a:rPr lang="en-US" sz="2400" b="1" dirty="0" err="1">
                <a:solidFill>
                  <a:schemeClr val="bg1"/>
                </a:solidFill>
                <a:latin typeface="Times New Roman" panose="02020603050405020304" pitchFamily="18" charset="0"/>
                <a:cs typeface="Times New Roman" panose="02020603050405020304" pitchFamily="18" charset="0"/>
              </a:rPr>
              <a:t>và</a:t>
            </a:r>
            <a:r>
              <a:rPr lang="en-US" sz="2400" b="1" dirty="0">
                <a:solidFill>
                  <a:schemeClr val="bg1"/>
                </a:solidFill>
                <a:latin typeface="Times New Roman" panose="02020603050405020304" pitchFamily="18" charset="0"/>
                <a:cs typeface="Times New Roman" panose="02020603050405020304" pitchFamily="18" charset="0"/>
              </a:rPr>
              <a:t> Zn </a:t>
            </a:r>
            <a:r>
              <a:rPr lang="en-US" sz="2400" b="1" dirty="0" err="1">
                <a:solidFill>
                  <a:schemeClr val="bg1"/>
                </a:solidFill>
                <a:latin typeface="Times New Roman" panose="02020603050405020304" pitchFamily="18" charset="0"/>
                <a:cs typeface="Times New Roman" panose="02020603050405020304" pitchFamily="18" charset="0"/>
              </a:rPr>
              <a:t>trong</a:t>
            </a:r>
            <a:r>
              <a:rPr lang="en-US" sz="2400" b="1" dirty="0">
                <a:solidFill>
                  <a:schemeClr val="bg1"/>
                </a:solidFill>
                <a:latin typeface="Times New Roman" panose="02020603050405020304" pitchFamily="18" charset="0"/>
                <a:cs typeface="Times New Roman" panose="02020603050405020304" pitchFamily="18" charset="0"/>
              </a:rPr>
              <a:t> dung </a:t>
            </a:r>
            <a:r>
              <a:rPr lang="en-US" sz="2400" b="1" dirty="0" err="1">
                <a:solidFill>
                  <a:schemeClr val="bg1"/>
                </a:solidFill>
                <a:latin typeface="Times New Roman" panose="02020603050405020304" pitchFamily="18" charset="0"/>
                <a:cs typeface="Times New Roman" panose="02020603050405020304" pitchFamily="18" charset="0"/>
              </a:rPr>
              <a:t>dịch</a:t>
            </a:r>
            <a:r>
              <a:rPr lang="en-US" sz="2400" b="1" dirty="0">
                <a:solidFill>
                  <a:schemeClr val="bg1"/>
                </a:solidFill>
                <a:latin typeface="Times New Roman" panose="02020603050405020304" pitchFamily="18" charset="0"/>
                <a:cs typeface="Times New Roman" panose="02020603050405020304" pitchFamily="18" charset="0"/>
              </a:rPr>
              <a:t> HCl </a:t>
            </a:r>
            <a:r>
              <a:rPr lang="en-US" sz="2400" b="1" dirty="0" err="1">
                <a:solidFill>
                  <a:schemeClr val="bg1"/>
                </a:solidFill>
                <a:latin typeface="Times New Roman" panose="02020603050405020304" pitchFamily="18" charset="0"/>
                <a:cs typeface="Times New Roman" panose="02020603050405020304" pitchFamily="18" charset="0"/>
              </a:rPr>
              <a:t>dư</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thấy</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có</a:t>
            </a:r>
            <a:r>
              <a:rPr lang="en-US" sz="2400" b="1" dirty="0">
                <a:solidFill>
                  <a:schemeClr val="bg1"/>
                </a:solidFill>
                <a:latin typeface="Times New Roman" panose="02020603050405020304" pitchFamily="18" charset="0"/>
                <a:cs typeface="Times New Roman" panose="02020603050405020304" pitchFamily="18" charset="0"/>
              </a:rPr>
              <a:t> 0,6 gam khí H</a:t>
            </a:r>
            <a:r>
              <a:rPr lang="en-US" sz="2400" b="1" baseline="-25000" dirty="0">
                <a:solidFill>
                  <a:schemeClr val="bg1"/>
                </a:solidFill>
                <a:latin typeface="Times New Roman" panose="02020603050405020304" pitchFamily="18" charset="0"/>
                <a:cs typeface="Times New Roman" panose="02020603050405020304" pitchFamily="18" charset="0"/>
              </a:rPr>
              <a:t>2</a:t>
            </a:r>
            <a:r>
              <a:rPr lang="en-US" sz="2400" b="1" dirty="0">
                <a:solidFill>
                  <a:schemeClr val="bg1"/>
                </a:solidFill>
                <a:latin typeface="Times New Roman" panose="02020603050405020304" pitchFamily="18" charset="0"/>
                <a:cs typeface="Times New Roman" panose="02020603050405020304" pitchFamily="18" charset="0"/>
              </a:rPr>
              <a:t> bay ra. </a:t>
            </a:r>
            <a:r>
              <a:rPr lang="en-US" sz="2400" b="1" dirty="0" err="1">
                <a:solidFill>
                  <a:schemeClr val="bg1"/>
                </a:solidFill>
                <a:latin typeface="Times New Roman" panose="02020603050405020304" pitchFamily="18" charset="0"/>
                <a:cs typeface="Times New Roman" panose="02020603050405020304" pitchFamily="18" charset="0"/>
              </a:rPr>
              <a:t>Khối</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lượng</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muối</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tạo</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thành</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trong</a:t>
            </a:r>
            <a:r>
              <a:rPr lang="en-US" sz="2400" b="1" dirty="0">
                <a:solidFill>
                  <a:schemeClr val="bg1"/>
                </a:solidFill>
                <a:latin typeface="Times New Roman" panose="02020603050405020304" pitchFamily="18" charset="0"/>
                <a:cs typeface="Times New Roman" panose="02020603050405020304" pitchFamily="18" charset="0"/>
              </a:rPr>
              <a:t> dung </a:t>
            </a:r>
            <a:r>
              <a:rPr lang="en-US" sz="2400" b="1" dirty="0" err="1">
                <a:solidFill>
                  <a:schemeClr val="bg1"/>
                </a:solidFill>
                <a:latin typeface="Times New Roman" panose="02020603050405020304" pitchFamily="18" charset="0"/>
                <a:cs typeface="Times New Roman" panose="02020603050405020304" pitchFamily="18" charset="0"/>
              </a:rPr>
              <a:t>dịch</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là</a:t>
            </a:r>
            <a:endParaRPr lang="en-US" sz="2400" b="1" dirty="0">
              <a:solidFill>
                <a:schemeClr val="bg1"/>
              </a:solidFill>
              <a:latin typeface="Times New Roman" panose="02020603050405020304" pitchFamily="18" charset="0"/>
              <a:cs typeface="Times New Roman" panose="02020603050405020304" pitchFamily="18" charset="0"/>
            </a:endParaRPr>
          </a:p>
          <a:p>
            <a:pPr algn="l"/>
            <a:r>
              <a:rPr lang="en-US" sz="2400" b="1" dirty="0">
                <a:solidFill>
                  <a:schemeClr val="bg1"/>
                </a:solidFill>
                <a:latin typeface="Times New Roman" panose="02020603050405020304" pitchFamily="18" charset="0"/>
                <a:cs typeface="Times New Roman" panose="02020603050405020304" pitchFamily="18" charset="0"/>
              </a:rPr>
              <a:t>A. 36,7g	B. 35,7g	C. 63,7g	D. 53,7g</a:t>
            </a:r>
          </a:p>
        </p:txBody>
      </p:sp>
    </p:spTree>
    <p:extLst>
      <p:ext uri="{BB962C8B-B14F-4D97-AF65-F5344CB8AC3E}">
        <p14:creationId xmlns:p14="http://schemas.microsoft.com/office/powerpoint/2010/main" val="1591325431"/>
      </p:ext>
    </p:extLst>
  </p:cSld>
  <p:clrMapOvr>
    <a:masterClrMapping/>
  </p:clrMapOvr>
  <p:transition spd="slow">
    <p:cove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86B9D91-ECA0-4C97-B1EF-F68D261691FB}"/>
              </a:ext>
            </a:extLst>
          </p:cNvPr>
          <p:cNvPicPr>
            <a:picLocks noChangeAspect="1"/>
          </p:cNvPicPr>
          <p:nvPr/>
        </p:nvPicPr>
        <p:blipFill>
          <a:blip r:embed="rId3"/>
          <a:stretch>
            <a:fillRect/>
          </a:stretch>
        </p:blipFill>
        <p:spPr>
          <a:xfrm>
            <a:off x="0" y="0"/>
            <a:ext cx="12177505" cy="6866172"/>
          </a:xfrm>
          <a:prstGeom prst="rect">
            <a:avLst/>
          </a:prstGeom>
        </p:spPr>
      </p:pic>
      <p:sp>
        <p:nvSpPr>
          <p:cNvPr id="3" name="Text Box 5">
            <a:extLst>
              <a:ext uri="{FF2B5EF4-FFF2-40B4-BE49-F238E27FC236}">
                <a16:creationId xmlns:a16="http://schemas.microsoft.com/office/drawing/2014/main" id="{3A8C4C5A-8894-459E-BFD3-B890E9E17112}"/>
              </a:ext>
            </a:extLst>
          </p:cNvPr>
          <p:cNvSpPr txBox="1">
            <a:spLocks noChangeArrowheads="1"/>
          </p:cNvSpPr>
          <p:nvPr/>
        </p:nvSpPr>
        <p:spPr bwMode="auto">
          <a:xfrm>
            <a:off x="533400" y="609600"/>
            <a:ext cx="10578548"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dirty="0" err="1">
                <a:solidFill>
                  <a:schemeClr val="bg1"/>
                </a:solidFill>
                <a:latin typeface="Times New Roman" panose="02020603050405020304" pitchFamily="18" charset="0"/>
              </a:rPr>
              <a:t>Câu</a:t>
            </a:r>
            <a:r>
              <a:rPr lang="en-US" altLang="en-US" sz="2400" b="1" dirty="0">
                <a:solidFill>
                  <a:schemeClr val="bg1"/>
                </a:solidFill>
                <a:latin typeface="Times New Roman" panose="02020603050405020304" pitchFamily="18" charset="0"/>
              </a:rPr>
              <a:t> 5: </a:t>
            </a:r>
            <a:r>
              <a:rPr lang="vi-VN" altLang="en-US" sz="2400" b="1" dirty="0">
                <a:solidFill>
                  <a:schemeClr val="bg1"/>
                </a:solidFill>
                <a:latin typeface="Times New Roman" panose="02020603050405020304" pitchFamily="18" charset="0"/>
              </a:rPr>
              <a:t>Hòa tan 1,44g một kim loại hóa trị II trong 150ml dung dịch H</a:t>
            </a:r>
            <a:r>
              <a:rPr lang="en-US" altLang="en-US" sz="2400" b="1" baseline="-25000" dirty="0">
                <a:solidFill>
                  <a:schemeClr val="bg1"/>
                </a:solidFill>
                <a:latin typeface="Times New Roman" panose="02020603050405020304" pitchFamily="18" charset="0"/>
              </a:rPr>
              <a:t>2</a:t>
            </a:r>
            <a:r>
              <a:rPr lang="vi-VN" altLang="en-US" sz="2400" b="1" dirty="0">
                <a:solidFill>
                  <a:schemeClr val="bg1"/>
                </a:solidFill>
                <a:latin typeface="Times New Roman" panose="02020603050405020304" pitchFamily="18" charset="0"/>
              </a:rPr>
              <a:t>SO</a:t>
            </a:r>
            <a:r>
              <a:rPr lang="en-US" altLang="en-US" sz="2400" b="1" baseline="-25000" dirty="0">
                <a:solidFill>
                  <a:schemeClr val="bg1"/>
                </a:solidFill>
                <a:latin typeface="Times New Roman" panose="02020603050405020304" pitchFamily="18" charset="0"/>
              </a:rPr>
              <a:t>4</a:t>
            </a:r>
            <a:r>
              <a:rPr lang="vi-VN" altLang="en-US" sz="2400" b="1" dirty="0">
                <a:solidFill>
                  <a:schemeClr val="bg1"/>
                </a:solidFill>
                <a:latin typeface="Times New Roman" panose="02020603050405020304" pitchFamily="18" charset="0"/>
              </a:rPr>
              <a:t> 0,5M. Để trung hòa lượng dư axit trong dung dịch thu được phải dùng 30ml dung dịch NaOH 1M. Kim loại đó là:</a:t>
            </a:r>
          </a:p>
          <a:p>
            <a:pPr eaLnBrk="1" hangingPunct="1"/>
            <a:r>
              <a:rPr lang="vi-VN" altLang="en-US" sz="2400" b="1" dirty="0">
                <a:solidFill>
                  <a:schemeClr val="bg1"/>
                </a:solidFill>
                <a:latin typeface="Times New Roman" panose="02020603050405020304" pitchFamily="18" charset="0"/>
              </a:rPr>
              <a:t>A. Ba		B. Ca	</a:t>
            </a:r>
            <a:r>
              <a:rPr lang="en-US" altLang="en-US" sz="2400" b="1" dirty="0">
                <a:solidFill>
                  <a:schemeClr val="bg1"/>
                </a:solidFill>
                <a:latin typeface="Times New Roman" panose="02020603050405020304" pitchFamily="18" charset="0"/>
              </a:rPr>
              <a:t>    </a:t>
            </a:r>
            <a:r>
              <a:rPr lang="vi-VN" altLang="en-US" sz="2400" b="1" dirty="0">
                <a:solidFill>
                  <a:schemeClr val="bg1"/>
                </a:solidFill>
                <a:latin typeface="Times New Roman" panose="02020603050405020304" pitchFamily="18" charset="0"/>
              </a:rPr>
              <a:t>		</a:t>
            </a:r>
            <a:r>
              <a:rPr lang="en-US" altLang="en-US" sz="2400" b="1" dirty="0">
                <a:solidFill>
                  <a:schemeClr val="bg1"/>
                </a:solidFill>
                <a:latin typeface="Times New Roman" panose="02020603050405020304" pitchFamily="18" charset="0"/>
              </a:rPr>
              <a:t>          </a:t>
            </a:r>
            <a:r>
              <a:rPr lang="vi-VN" altLang="en-US" sz="2400" b="1" dirty="0">
                <a:solidFill>
                  <a:schemeClr val="bg1"/>
                </a:solidFill>
                <a:latin typeface="Times New Roman" panose="02020603050405020304" pitchFamily="18" charset="0"/>
              </a:rPr>
              <a:t>D. Be</a:t>
            </a:r>
            <a:endParaRPr lang="en-US" altLang="en-US" sz="2400" b="1" dirty="0">
              <a:solidFill>
                <a:schemeClr val="bg1"/>
              </a:solidFill>
              <a:latin typeface="Times New Roman" panose="02020603050405020304" pitchFamily="18" charset="0"/>
            </a:endParaRPr>
          </a:p>
        </p:txBody>
      </p:sp>
      <p:sp>
        <p:nvSpPr>
          <p:cNvPr id="4" name="Text Box 8">
            <a:extLst>
              <a:ext uri="{FF2B5EF4-FFF2-40B4-BE49-F238E27FC236}">
                <a16:creationId xmlns:a16="http://schemas.microsoft.com/office/drawing/2014/main" id="{B238EE47-8D63-4DDC-ADFD-E375C3521BFF}"/>
              </a:ext>
            </a:extLst>
          </p:cNvPr>
          <p:cNvSpPr txBox="1">
            <a:spLocks noChangeArrowheads="1"/>
          </p:cNvSpPr>
          <p:nvPr/>
        </p:nvSpPr>
        <p:spPr bwMode="auto">
          <a:xfrm>
            <a:off x="4232275" y="2225643"/>
            <a:ext cx="1752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dirty="0">
                <a:solidFill>
                  <a:schemeClr val="bg1"/>
                </a:solidFill>
                <a:latin typeface="Times New Roman" panose="02020603050405020304" pitchFamily="18" charset="0"/>
              </a:rPr>
              <a:t>GIẢI </a:t>
            </a:r>
          </a:p>
        </p:txBody>
      </p:sp>
      <p:sp>
        <p:nvSpPr>
          <p:cNvPr id="5" name="Text Box 9">
            <a:extLst>
              <a:ext uri="{FF2B5EF4-FFF2-40B4-BE49-F238E27FC236}">
                <a16:creationId xmlns:a16="http://schemas.microsoft.com/office/drawing/2014/main" id="{F73430A6-A4C2-48D7-BAFD-8A6CFA63599B}"/>
              </a:ext>
            </a:extLst>
          </p:cNvPr>
          <p:cNvSpPr txBox="1">
            <a:spLocks noChangeArrowheads="1"/>
          </p:cNvSpPr>
          <p:nvPr/>
        </p:nvSpPr>
        <p:spPr bwMode="auto">
          <a:xfrm>
            <a:off x="2106268" y="2787425"/>
            <a:ext cx="4038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dirty="0">
                <a:solidFill>
                  <a:schemeClr val="bg1"/>
                </a:solidFill>
                <a:latin typeface="Times New Roman" panose="02020603050405020304" pitchFamily="18" charset="0"/>
              </a:rPr>
              <a:t>n</a:t>
            </a:r>
            <a:r>
              <a:rPr lang="pt-BR" altLang="en-US" sz="2000" baseline="-25000" dirty="0">
                <a:solidFill>
                  <a:schemeClr val="bg1"/>
                </a:solidFill>
                <a:latin typeface="Times New Roman" panose="02020603050405020304" pitchFamily="18" charset="0"/>
              </a:rPr>
              <a:t>NaOH</a:t>
            </a:r>
            <a:r>
              <a:rPr lang="pt-BR" altLang="en-US" sz="2000" dirty="0">
                <a:solidFill>
                  <a:schemeClr val="bg1"/>
                </a:solidFill>
                <a:latin typeface="Times New Roman" panose="02020603050405020304" pitchFamily="18" charset="0"/>
              </a:rPr>
              <a:t> = 1.0,03 = 0,03 mol;  </a:t>
            </a:r>
          </a:p>
        </p:txBody>
      </p:sp>
      <p:sp>
        <p:nvSpPr>
          <p:cNvPr id="6" name="Text Box 13">
            <a:extLst>
              <a:ext uri="{FF2B5EF4-FFF2-40B4-BE49-F238E27FC236}">
                <a16:creationId xmlns:a16="http://schemas.microsoft.com/office/drawing/2014/main" id="{B225CCE8-4257-4C17-B92F-9313C4108C0D}"/>
              </a:ext>
            </a:extLst>
          </p:cNvPr>
          <p:cNvSpPr txBox="1">
            <a:spLocks noChangeArrowheads="1"/>
          </p:cNvSpPr>
          <p:nvPr/>
        </p:nvSpPr>
        <p:spPr bwMode="auto">
          <a:xfrm>
            <a:off x="1875183" y="3338544"/>
            <a:ext cx="56388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pt-BR" altLang="en-US" sz="2000" b="1" dirty="0">
                <a:solidFill>
                  <a:schemeClr val="bg1"/>
                </a:solidFill>
                <a:latin typeface="Times New Roman" panose="02020603050405020304" pitchFamily="18" charset="0"/>
              </a:rPr>
              <a:t>M  + H</a:t>
            </a:r>
            <a:r>
              <a:rPr lang="pt-BR" altLang="en-US" sz="2000" b="1" baseline="-25000" dirty="0">
                <a:solidFill>
                  <a:schemeClr val="bg1"/>
                </a:solidFill>
                <a:latin typeface="Times New Roman" panose="02020603050405020304" pitchFamily="18" charset="0"/>
              </a:rPr>
              <a:t>2</a:t>
            </a:r>
            <a:r>
              <a:rPr lang="pt-BR" altLang="en-US" sz="2000" b="1" dirty="0">
                <a:solidFill>
                  <a:schemeClr val="bg1"/>
                </a:solidFill>
                <a:latin typeface="Times New Roman" panose="02020603050405020304" pitchFamily="18" charset="0"/>
              </a:rPr>
              <a:t>SO</a:t>
            </a:r>
            <a:r>
              <a:rPr lang="pt-BR" altLang="en-US" sz="2000" b="1" baseline="-25000" dirty="0">
                <a:solidFill>
                  <a:schemeClr val="bg1"/>
                </a:solidFill>
                <a:latin typeface="Times New Roman" panose="02020603050405020304" pitchFamily="18" charset="0"/>
              </a:rPr>
              <a:t>4</a:t>
            </a:r>
            <a:r>
              <a:rPr lang="pt-BR" altLang="en-US" sz="2000" b="1" dirty="0">
                <a:solidFill>
                  <a:schemeClr val="bg1"/>
                </a:solidFill>
                <a:latin typeface="Times New Roman" panose="02020603050405020304" pitchFamily="18" charset="0"/>
              </a:rPr>
              <a:t> </a:t>
            </a:r>
            <a:r>
              <a:rPr lang="nl-NL" altLang="en-US" sz="2000" b="1" dirty="0">
                <a:solidFill>
                  <a:schemeClr val="bg1"/>
                </a:solidFill>
                <a:latin typeface="Times New Roman" panose="02020603050405020304" pitchFamily="18" charset="0"/>
                <a:sym typeface="Symbol" panose="05050102010706020507" pitchFamily="18" charset="2"/>
              </a:rPr>
              <a:t></a:t>
            </a:r>
            <a:r>
              <a:rPr lang="pt-BR" altLang="en-US" sz="2000" b="1" dirty="0">
                <a:solidFill>
                  <a:schemeClr val="bg1"/>
                </a:solidFill>
                <a:latin typeface="Times New Roman" panose="02020603050405020304" pitchFamily="18" charset="0"/>
              </a:rPr>
              <a:t> MSO</a:t>
            </a:r>
            <a:r>
              <a:rPr lang="pt-BR" altLang="en-US" sz="2000" b="1" baseline="-25000" dirty="0">
                <a:solidFill>
                  <a:schemeClr val="bg1"/>
                </a:solidFill>
                <a:latin typeface="Times New Roman" panose="02020603050405020304" pitchFamily="18" charset="0"/>
              </a:rPr>
              <a:t>4</a:t>
            </a:r>
            <a:r>
              <a:rPr lang="pt-BR" altLang="en-US" sz="2000" b="1" dirty="0">
                <a:solidFill>
                  <a:schemeClr val="bg1"/>
                </a:solidFill>
                <a:latin typeface="Times New Roman" panose="02020603050405020304" pitchFamily="18" charset="0"/>
              </a:rPr>
              <a:t> + H</a:t>
            </a:r>
            <a:r>
              <a:rPr lang="pt-BR" altLang="en-US" sz="2000" b="1" baseline="-25000" dirty="0">
                <a:solidFill>
                  <a:schemeClr val="bg1"/>
                </a:solidFill>
                <a:latin typeface="Times New Roman" panose="02020603050405020304" pitchFamily="18" charset="0"/>
              </a:rPr>
              <a:t>2</a:t>
            </a:r>
            <a:r>
              <a:rPr lang="pt-BR" altLang="en-US" sz="2000" b="1" dirty="0">
                <a:solidFill>
                  <a:schemeClr val="bg1"/>
                </a:solidFill>
                <a:latin typeface="Times New Roman" panose="02020603050405020304" pitchFamily="18" charset="0"/>
                <a:cs typeface="Times New Roman" panose="02020603050405020304" pitchFamily="18" charset="0"/>
              </a:rPr>
              <a:t>↑</a:t>
            </a:r>
            <a:r>
              <a:rPr lang="pt-BR" altLang="en-US" sz="2000" b="1" dirty="0">
                <a:solidFill>
                  <a:schemeClr val="bg1"/>
                </a:solidFill>
                <a:latin typeface="Times New Roman" panose="02020603050405020304" pitchFamily="18" charset="0"/>
              </a:rPr>
              <a:t> 	    (1)</a:t>
            </a:r>
          </a:p>
        </p:txBody>
      </p:sp>
      <p:sp>
        <p:nvSpPr>
          <p:cNvPr id="7" name="Text Box 14">
            <a:extLst>
              <a:ext uri="{FF2B5EF4-FFF2-40B4-BE49-F238E27FC236}">
                <a16:creationId xmlns:a16="http://schemas.microsoft.com/office/drawing/2014/main" id="{FF7EED40-164E-4556-BAA2-7BACEB79D61D}"/>
              </a:ext>
            </a:extLst>
          </p:cNvPr>
          <p:cNvSpPr txBox="1">
            <a:spLocks noChangeArrowheads="1"/>
          </p:cNvSpPr>
          <p:nvPr/>
        </p:nvSpPr>
        <p:spPr bwMode="auto">
          <a:xfrm>
            <a:off x="1494183" y="3819219"/>
            <a:ext cx="64008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pt-BR" altLang="en-US" sz="2000" b="1" dirty="0">
                <a:solidFill>
                  <a:schemeClr val="bg1"/>
                </a:solidFill>
                <a:latin typeface="Times New Roman" panose="02020603050405020304" pitchFamily="18" charset="0"/>
              </a:rPr>
              <a:t>H</a:t>
            </a:r>
            <a:r>
              <a:rPr lang="pt-BR" altLang="en-US" sz="2000" b="1" baseline="-25000" dirty="0">
                <a:solidFill>
                  <a:schemeClr val="bg1"/>
                </a:solidFill>
                <a:latin typeface="Times New Roman" panose="02020603050405020304" pitchFamily="18" charset="0"/>
              </a:rPr>
              <a:t>2</a:t>
            </a:r>
            <a:r>
              <a:rPr lang="pt-BR" altLang="en-US" sz="2000" b="1" dirty="0">
                <a:solidFill>
                  <a:schemeClr val="bg1"/>
                </a:solidFill>
                <a:latin typeface="Times New Roman" panose="02020603050405020304" pitchFamily="18" charset="0"/>
              </a:rPr>
              <a:t>SO</a:t>
            </a:r>
            <a:r>
              <a:rPr lang="pt-BR" altLang="en-US" sz="2000" b="1" baseline="-25000" dirty="0">
                <a:solidFill>
                  <a:schemeClr val="bg1"/>
                </a:solidFill>
                <a:latin typeface="Times New Roman" panose="02020603050405020304" pitchFamily="18" charset="0"/>
              </a:rPr>
              <a:t>4</a:t>
            </a:r>
            <a:r>
              <a:rPr lang="pt-BR" altLang="en-US" sz="2000" b="1" dirty="0">
                <a:solidFill>
                  <a:schemeClr val="bg1"/>
                </a:solidFill>
                <a:latin typeface="Times New Roman" panose="02020603050405020304" pitchFamily="18" charset="0"/>
              </a:rPr>
              <a:t>  +  2NaOH </a:t>
            </a:r>
            <a:r>
              <a:rPr lang="nl-NL" altLang="en-US" sz="2000" b="1" dirty="0">
                <a:solidFill>
                  <a:schemeClr val="bg1"/>
                </a:solidFill>
                <a:latin typeface="Times New Roman" panose="02020603050405020304" pitchFamily="18" charset="0"/>
                <a:sym typeface="Symbol" panose="05050102010706020507" pitchFamily="18" charset="2"/>
              </a:rPr>
              <a:t></a:t>
            </a:r>
            <a:r>
              <a:rPr lang="pt-BR" altLang="en-US" sz="2000" b="1" dirty="0">
                <a:solidFill>
                  <a:schemeClr val="bg1"/>
                </a:solidFill>
                <a:latin typeface="Times New Roman" panose="02020603050405020304" pitchFamily="18" charset="0"/>
              </a:rPr>
              <a:t> Na</a:t>
            </a:r>
            <a:r>
              <a:rPr lang="pt-BR" altLang="en-US" sz="2000" b="1" baseline="-25000" dirty="0">
                <a:solidFill>
                  <a:schemeClr val="bg1"/>
                </a:solidFill>
                <a:latin typeface="Times New Roman" panose="02020603050405020304" pitchFamily="18" charset="0"/>
              </a:rPr>
              <a:t>2</a:t>
            </a:r>
            <a:r>
              <a:rPr lang="pt-BR" altLang="en-US" sz="2000" b="1" dirty="0">
                <a:solidFill>
                  <a:schemeClr val="bg1"/>
                </a:solidFill>
                <a:latin typeface="Times New Roman" panose="02020603050405020304" pitchFamily="18" charset="0"/>
              </a:rPr>
              <a:t>SO</a:t>
            </a:r>
            <a:r>
              <a:rPr lang="pt-BR" altLang="en-US" sz="2000" b="1" baseline="-25000" dirty="0">
                <a:solidFill>
                  <a:schemeClr val="bg1"/>
                </a:solidFill>
                <a:latin typeface="Times New Roman" panose="02020603050405020304" pitchFamily="18" charset="0"/>
              </a:rPr>
              <a:t>4</a:t>
            </a:r>
            <a:r>
              <a:rPr lang="pt-BR" altLang="en-US" sz="2000" b="1" dirty="0">
                <a:solidFill>
                  <a:schemeClr val="bg1"/>
                </a:solidFill>
                <a:latin typeface="Times New Roman" panose="02020603050405020304" pitchFamily="18" charset="0"/>
              </a:rPr>
              <a:t> + 2H</a:t>
            </a:r>
            <a:r>
              <a:rPr lang="pt-BR" altLang="en-US" sz="2000" b="1" baseline="-25000" dirty="0">
                <a:solidFill>
                  <a:schemeClr val="bg1"/>
                </a:solidFill>
                <a:latin typeface="Times New Roman" panose="02020603050405020304" pitchFamily="18" charset="0"/>
              </a:rPr>
              <a:t>2</a:t>
            </a:r>
            <a:r>
              <a:rPr lang="pt-BR" altLang="en-US" sz="2000" b="1" dirty="0">
                <a:solidFill>
                  <a:schemeClr val="bg1"/>
                </a:solidFill>
                <a:latin typeface="Times New Roman" panose="02020603050405020304" pitchFamily="18" charset="0"/>
              </a:rPr>
              <a:t>O   (2)</a:t>
            </a:r>
          </a:p>
        </p:txBody>
      </p:sp>
      <p:sp>
        <p:nvSpPr>
          <p:cNvPr id="8" name="Text Box 15">
            <a:extLst>
              <a:ext uri="{FF2B5EF4-FFF2-40B4-BE49-F238E27FC236}">
                <a16:creationId xmlns:a16="http://schemas.microsoft.com/office/drawing/2014/main" id="{2E2ED12D-68EC-4536-A701-2DD4B04FB21F}"/>
              </a:ext>
            </a:extLst>
          </p:cNvPr>
          <p:cNvSpPr txBox="1">
            <a:spLocks noChangeArrowheads="1"/>
          </p:cNvSpPr>
          <p:nvPr/>
        </p:nvSpPr>
        <p:spPr bwMode="auto">
          <a:xfrm>
            <a:off x="1544585" y="4342061"/>
            <a:ext cx="5334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pt-BR" altLang="en-US" sz="2000" dirty="0">
                <a:solidFill>
                  <a:schemeClr val="bg1"/>
                </a:solidFill>
                <a:latin typeface="Times New Roman" panose="02020603050405020304" pitchFamily="18" charset="0"/>
              </a:rPr>
              <a:t>0,015        0,03 (mol)</a:t>
            </a:r>
          </a:p>
        </p:txBody>
      </p:sp>
      <p:graphicFrame>
        <p:nvGraphicFramePr>
          <p:cNvPr id="9" name="Object 24">
            <a:extLst>
              <a:ext uri="{FF2B5EF4-FFF2-40B4-BE49-F238E27FC236}">
                <a16:creationId xmlns:a16="http://schemas.microsoft.com/office/drawing/2014/main" id="{6C4A2025-6E85-4756-A5A4-B2C2CADE55A5}"/>
              </a:ext>
            </a:extLst>
          </p:cNvPr>
          <p:cNvGraphicFramePr>
            <a:graphicFrameLocks noChangeAspect="1"/>
          </p:cNvGraphicFramePr>
          <p:nvPr>
            <p:extLst>
              <p:ext uri="{D42A27DB-BD31-4B8C-83A1-F6EECF244321}">
                <p14:modId xmlns:p14="http://schemas.microsoft.com/office/powerpoint/2010/main" val="3930135139"/>
              </p:ext>
            </p:extLst>
          </p:nvPr>
        </p:nvGraphicFramePr>
        <p:xfrm>
          <a:off x="5329238" y="2689905"/>
          <a:ext cx="4467225" cy="544513"/>
        </p:xfrm>
        <a:graphic>
          <a:graphicData uri="http://schemas.openxmlformats.org/presentationml/2006/ole">
            <mc:AlternateContent xmlns:mc="http://schemas.openxmlformats.org/markup-compatibility/2006">
              <mc:Choice xmlns:v="urn:schemas-microsoft-com:vml" Requires="v">
                <p:oleObj spid="_x0000_s1077" name="Equation" r:id="rId4" imgW="1981080" imgH="241200" progId="Equation.DSMT4">
                  <p:embed/>
                </p:oleObj>
              </mc:Choice>
              <mc:Fallback>
                <p:oleObj name="Equation" r:id="rId4" imgW="1981080" imgH="241200" progId="Equation.DSMT4">
                  <p:embed/>
                  <p:pic>
                    <p:nvPicPr>
                      <p:cNvPr id="23576" name="Object 24">
                        <a:extLst>
                          <a:ext uri="{FF2B5EF4-FFF2-40B4-BE49-F238E27FC236}">
                            <a16:creationId xmlns:a16="http://schemas.microsoft.com/office/drawing/2014/main" id="{363CF4E0-5AE1-421D-9CBD-D863A3543F59}"/>
                          </a:ext>
                        </a:extLst>
                      </p:cNvPr>
                      <p:cNvPicPr>
                        <a:picLocks noChangeAspect="1" noChangeArrowheads="1"/>
                      </p:cNvPicPr>
                      <p:nvPr/>
                    </p:nvPicPr>
                    <p:blipFill>
                      <a:blip r:embed="rId5"/>
                      <a:srcRect/>
                      <a:stretch>
                        <a:fillRect/>
                      </a:stretch>
                    </p:blipFill>
                    <p:spPr bwMode="auto">
                      <a:xfrm>
                        <a:off x="5329238" y="2689905"/>
                        <a:ext cx="4467225" cy="544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 name="Object 27">
            <a:extLst>
              <a:ext uri="{FF2B5EF4-FFF2-40B4-BE49-F238E27FC236}">
                <a16:creationId xmlns:a16="http://schemas.microsoft.com/office/drawing/2014/main" id="{81A94B13-5888-4B20-926B-E2C2D724F632}"/>
              </a:ext>
            </a:extLst>
          </p:cNvPr>
          <p:cNvGraphicFramePr>
            <a:graphicFrameLocks noChangeAspect="1"/>
          </p:cNvGraphicFramePr>
          <p:nvPr>
            <p:extLst>
              <p:ext uri="{D42A27DB-BD31-4B8C-83A1-F6EECF244321}">
                <p14:modId xmlns:p14="http://schemas.microsoft.com/office/powerpoint/2010/main" val="1407140657"/>
              </p:ext>
            </p:extLst>
          </p:nvPr>
        </p:nvGraphicFramePr>
        <p:xfrm>
          <a:off x="1249570" y="4827494"/>
          <a:ext cx="4778375" cy="506412"/>
        </p:xfrm>
        <a:graphic>
          <a:graphicData uri="http://schemas.openxmlformats.org/presentationml/2006/ole">
            <mc:AlternateContent xmlns:mc="http://schemas.openxmlformats.org/markup-compatibility/2006">
              <mc:Choice xmlns:v="urn:schemas-microsoft-com:vml" Requires="v">
                <p:oleObj spid="_x0000_s1078" name="Equation" r:id="rId6" imgW="2273040" imgH="241200" progId="Equation.DSMT4">
                  <p:embed/>
                </p:oleObj>
              </mc:Choice>
              <mc:Fallback>
                <p:oleObj name="Equation" r:id="rId6" imgW="2273040" imgH="241200" progId="Equation.DSMT4">
                  <p:embed/>
                  <p:pic>
                    <p:nvPicPr>
                      <p:cNvPr id="23579" name="Object 27">
                        <a:extLst>
                          <a:ext uri="{FF2B5EF4-FFF2-40B4-BE49-F238E27FC236}">
                            <a16:creationId xmlns:a16="http://schemas.microsoft.com/office/drawing/2014/main" id="{46982468-76AD-429B-9206-B0BFC8098A1F}"/>
                          </a:ext>
                        </a:extLst>
                      </p:cNvPr>
                      <p:cNvPicPr>
                        <a:picLocks noChangeAspect="1" noChangeArrowheads="1"/>
                      </p:cNvPicPr>
                      <p:nvPr/>
                    </p:nvPicPr>
                    <p:blipFill>
                      <a:blip r:embed="rId7"/>
                      <a:srcRect/>
                      <a:stretch>
                        <a:fillRect/>
                      </a:stretch>
                    </p:blipFill>
                    <p:spPr bwMode="auto">
                      <a:xfrm>
                        <a:off x="1249570" y="4827494"/>
                        <a:ext cx="4778375" cy="506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 name="Object 28">
            <a:extLst>
              <a:ext uri="{FF2B5EF4-FFF2-40B4-BE49-F238E27FC236}">
                <a16:creationId xmlns:a16="http://schemas.microsoft.com/office/drawing/2014/main" id="{15C03DE8-8395-4452-8608-BB63B2B9F920}"/>
              </a:ext>
            </a:extLst>
          </p:cNvPr>
          <p:cNvGraphicFramePr>
            <a:graphicFrameLocks noChangeAspect="1"/>
          </p:cNvGraphicFramePr>
          <p:nvPr>
            <p:extLst>
              <p:ext uri="{D42A27DB-BD31-4B8C-83A1-F6EECF244321}">
                <p14:modId xmlns:p14="http://schemas.microsoft.com/office/powerpoint/2010/main" val="4102688691"/>
              </p:ext>
            </p:extLst>
          </p:nvPr>
        </p:nvGraphicFramePr>
        <p:xfrm>
          <a:off x="2565849" y="5370465"/>
          <a:ext cx="3119438" cy="498475"/>
        </p:xfrm>
        <a:graphic>
          <a:graphicData uri="http://schemas.openxmlformats.org/presentationml/2006/ole">
            <mc:AlternateContent xmlns:mc="http://schemas.openxmlformats.org/markup-compatibility/2006">
              <mc:Choice xmlns:v="urn:schemas-microsoft-com:vml" Requires="v">
                <p:oleObj spid="_x0000_s1079" name="Equation" r:id="rId8" imgW="1511280" imgH="241200" progId="Equation.DSMT4">
                  <p:embed/>
                </p:oleObj>
              </mc:Choice>
              <mc:Fallback>
                <p:oleObj name="Equation" r:id="rId8" imgW="1511280" imgH="241200" progId="Equation.DSMT4">
                  <p:embed/>
                  <p:pic>
                    <p:nvPicPr>
                      <p:cNvPr id="23580" name="Object 28">
                        <a:extLst>
                          <a:ext uri="{FF2B5EF4-FFF2-40B4-BE49-F238E27FC236}">
                            <a16:creationId xmlns:a16="http://schemas.microsoft.com/office/drawing/2014/main" id="{21DE77C4-E8C0-46F4-9893-9BB86EADCA08}"/>
                          </a:ext>
                        </a:extLst>
                      </p:cNvPr>
                      <p:cNvPicPr>
                        <a:picLocks noChangeAspect="1" noChangeArrowheads="1"/>
                      </p:cNvPicPr>
                      <p:nvPr/>
                    </p:nvPicPr>
                    <p:blipFill>
                      <a:blip r:embed="rId9"/>
                      <a:srcRect/>
                      <a:stretch>
                        <a:fillRect/>
                      </a:stretch>
                    </p:blipFill>
                    <p:spPr bwMode="auto">
                      <a:xfrm>
                        <a:off x="2565849" y="5370465"/>
                        <a:ext cx="3119438" cy="498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2" name="Text Box 29">
            <a:extLst>
              <a:ext uri="{FF2B5EF4-FFF2-40B4-BE49-F238E27FC236}">
                <a16:creationId xmlns:a16="http://schemas.microsoft.com/office/drawing/2014/main" id="{8E72471D-65DC-4A3C-B916-7405539B2C45}"/>
              </a:ext>
            </a:extLst>
          </p:cNvPr>
          <p:cNvSpPr txBox="1">
            <a:spLocks noChangeArrowheads="1"/>
          </p:cNvSpPr>
          <p:nvPr/>
        </p:nvSpPr>
        <p:spPr bwMode="auto">
          <a:xfrm>
            <a:off x="1259939" y="5370465"/>
            <a:ext cx="1752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000" b="1" dirty="0">
                <a:solidFill>
                  <a:schemeClr val="bg1"/>
                </a:solidFill>
                <a:latin typeface="Times New Roman" panose="02020603050405020304" pitchFamily="18" charset="0"/>
              </a:rPr>
              <a:t>Theo (1) : </a:t>
            </a:r>
          </a:p>
        </p:txBody>
      </p:sp>
      <p:sp>
        <p:nvSpPr>
          <p:cNvPr id="13" name="Text Box 30">
            <a:extLst>
              <a:ext uri="{FF2B5EF4-FFF2-40B4-BE49-F238E27FC236}">
                <a16:creationId xmlns:a16="http://schemas.microsoft.com/office/drawing/2014/main" id="{61A57C87-C763-46C7-AC1F-1B5094478DD9}"/>
              </a:ext>
            </a:extLst>
          </p:cNvPr>
          <p:cNvSpPr txBox="1">
            <a:spLocks noChangeArrowheads="1"/>
          </p:cNvSpPr>
          <p:nvPr/>
        </p:nvSpPr>
        <p:spPr bwMode="auto">
          <a:xfrm>
            <a:off x="1066073" y="5849989"/>
            <a:ext cx="7620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nl-NL" altLang="en-US" sz="2000" dirty="0">
                <a:solidFill>
                  <a:schemeClr val="bg1"/>
                </a:solidFill>
                <a:latin typeface="Times New Roman" panose="02020603050405020304" pitchFamily="18" charset="0"/>
                <a:sym typeface="Symbol" panose="05050102010706020507" pitchFamily="18" charset="2"/>
              </a:rPr>
              <a:t></a:t>
            </a:r>
            <a:r>
              <a:rPr lang="pt-BR" altLang="en-US" sz="2000" dirty="0">
                <a:solidFill>
                  <a:schemeClr val="bg1"/>
                </a:solidFill>
                <a:latin typeface="Times New Roman" panose="02020603050405020304" pitchFamily="18" charset="0"/>
              </a:rPr>
              <a:t> M</a:t>
            </a:r>
            <a:r>
              <a:rPr lang="pt-BR" altLang="en-US" sz="2000" baseline="-25000" dirty="0">
                <a:solidFill>
                  <a:schemeClr val="bg1"/>
                </a:solidFill>
                <a:latin typeface="Times New Roman" panose="02020603050405020304" pitchFamily="18" charset="0"/>
              </a:rPr>
              <a:t>M</a:t>
            </a:r>
            <a:r>
              <a:rPr lang="pt-BR" altLang="en-US" sz="2000" dirty="0">
                <a:solidFill>
                  <a:schemeClr val="bg1"/>
                </a:solidFill>
                <a:latin typeface="Times New Roman" panose="02020603050405020304" pitchFamily="18" charset="0"/>
              </a:rPr>
              <a:t> = 1,44 : 0,06 = 24 </a:t>
            </a:r>
            <a:r>
              <a:rPr lang="nl-NL" altLang="en-US" sz="2000" dirty="0">
                <a:solidFill>
                  <a:schemeClr val="bg1"/>
                </a:solidFill>
                <a:latin typeface="Times New Roman" panose="02020603050405020304" pitchFamily="18" charset="0"/>
                <a:sym typeface="Symbol" panose="05050102010706020507" pitchFamily="18" charset="2"/>
              </a:rPr>
              <a:t></a:t>
            </a:r>
            <a:r>
              <a:rPr lang="pt-BR" altLang="en-US" sz="2000" dirty="0">
                <a:solidFill>
                  <a:schemeClr val="bg1"/>
                </a:solidFill>
                <a:latin typeface="Times New Roman" panose="02020603050405020304" pitchFamily="18" charset="0"/>
              </a:rPr>
              <a:t> </a:t>
            </a:r>
            <a:r>
              <a:rPr lang="pt-BR" altLang="en-US" sz="2000" b="1" dirty="0">
                <a:solidFill>
                  <a:schemeClr val="bg1"/>
                </a:solidFill>
                <a:latin typeface="Times New Roman" panose="02020603050405020304" pitchFamily="18" charset="0"/>
              </a:rPr>
              <a:t>Vậy M là</a:t>
            </a:r>
            <a:r>
              <a:rPr lang="pt-BR" altLang="en-US" sz="1600" b="1" dirty="0">
                <a:solidFill>
                  <a:schemeClr val="bg1"/>
                </a:solidFill>
              </a:rPr>
              <a:t> </a:t>
            </a:r>
            <a:r>
              <a:rPr lang="pt-BR" altLang="en-US" sz="2000" b="1" dirty="0">
                <a:solidFill>
                  <a:schemeClr val="bg1"/>
                </a:solidFill>
                <a:latin typeface="Times New Roman" panose="02020603050405020304" pitchFamily="18" charset="0"/>
              </a:rPr>
              <a:t>Mg (Đáp án C)</a:t>
            </a:r>
            <a:endParaRPr lang="en-US" altLang="en-US" sz="2000" b="1" dirty="0">
              <a:solidFill>
                <a:schemeClr val="bg1"/>
              </a:solidFill>
              <a:latin typeface="Times New Roman" panose="02020603050405020304" pitchFamily="18" charset="0"/>
            </a:endParaRPr>
          </a:p>
        </p:txBody>
      </p:sp>
    </p:spTree>
    <p:extLst>
      <p:ext uri="{BB962C8B-B14F-4D97-AF65-F5344CB8AC3E}">
        <p14:creationId xmlns:p14="http://schemas.microsoft.com/office/powerpoint/2010/main" val="35881695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heckerboard(across)">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heckerboard(across)">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checkerboard(across)">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checkerboard(across)">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checkerboard(across)">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checkerboard(across)">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checkerboard(across)">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checkerboard(across)">
                                      <p:cBhvr>
                                        <p:cTn id="47" dur="500"/>
                                        <p:tgtEl>
                                          <p:spTgt spid="11"/>
                                        </p:tgtEl>
                                      </p:cBhvr>
                                    </p:animEffect>
                                  </p:childTnLst>
                                </p:cTn>
                              </p:par>
                              <p:par>
                                <p:cTn id="48" presetID="5" presetClass="entr" presetSubtype="10"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checkerboard(across)">
                                      <p:cBhvr>
                                        <p:cTn id="50" dur="500"/>
                                        <p:tgtEl>
                                          <p:spTgt spid="12"/>
                                        </p:tgtEl>
                                      </p:cBhvr>
                                    </p:animEffect>
                                  </p:childTnLst>
                                </p:cTn>
                              </p:par>
                            </p:childTnLst>
                          </p:cTn>
                        </p:par>
                      </p:childTnLst>
                    </p:cTn>
                  </p:par>
                  <p:par>
                    <p:cTn id="51" fill="hold">
                      <p:stCondLst>
                        <p:cond delay="indefinite"/>
                      </p:stCondLst>
                      <p:childTnLst>
                        <p:par>
                          <p:cTn id="52" fill="hold">
                            <p:stCondLst>
                              <p:cond delay="0"/>
                            </p:stCondLst>
                            <p:childTnLst>
                              <p:par>
                                <p:cTn id="53" presetID="5" presetClass="entr" presetSubtype="10"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checkerboard(across)">
                                      <p:cBhvr>
                                        <p:cTn id="5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12" grpId="0"/>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66E9FEB-B868-46F9-959A-1F05C5891D66}"/>
              </a:ext>
            </a:extLst>
          </p:cNvPr>
          <p:cNvPicPr>
            <a:picLocks noChangeAspect="1"/>
          </p:cNvPicPr>
          <p:nvPr/>
        </p:nvPicPr>
        <p:blipFill>
          <a:blip r:embed="rId2"/>
          <a:stretch>
            <a:fillRect/>
          </a:stretch>
        </p:blipFill>
        <p:spPr>
          <a:xfrm>
            <a:off x="0" y="-44624"/>
            <a:ext cx="12285367" cy="6894848"/>
          </a:xfrm>
          <a:prstGeom prst="rect">
            <a:avLst/>
          </a:prstGeom>
        </p:spPr>
      </p:pic>
      <p:sp>
        <p:nvSpPr>
          <p:cNvPr id="3" name="TextBox 2">
            <a:extLst>
              <a:ext uri="{FF2B5EF4-FFF2-40B4-BE49-F238E27FC236}">
                <a16:creationId xmlns:a16="http://schemas.microsoft.com/office/drawing/2014/main" id="{E9F027CD-34F5-4189-9237-68724A2048ED}"/>
              </a:ext>
            </a:extLst>
          </p:cNvPr>
          <p:cNvSpPr txBox="1"/>
          <p:nvPr/>
        </p:nvSpPr>
        <p:spPr>
          <a:xfrm>
            <a:off x="1050879" y="819113"/>
            <a:ext cx="10208524" cy="2123658"/>
          </a:xfrm>
          <a:prstGeom prst="rect">
            <a:avLst/>
          </a:prstGeom>
          <a:noFill/>
        </p:spPr>
        <p:txBody>
          <a:bodyPr wrap="square" rtlCol="0">
            <a:spAutoFit/>
          </a:bodyPr>
          <a:lstStyle/>
          <a:p>
            <a:pPr algn="ctr"/>
            <a:r>
              <a:rPr lang="en-US" sz="4400" b="1" dirty="0" smtClean="0">
                <a:solidFill>
                  <a:srgbClr val="FF0000"/>
                </a:solidFill>
                <a:latin typeface="Arial" panose="020B0604020202020204" pitchFamily="34" charset="0"/>
                <a:cs typeface="Arial" panose="020B0604020202020204" pitchFamily="34" charset="0"/>
              </a:rPr>
              <a:t>BÀI 17. </a:t>
            </a:r>
            <a:r>
              <a:rPr lang="en-US" sz="4400" b="1" dirty="0" smtClean="0">
                <a:solidFill>
                  <a:schemeClr val="bg1"/>
                </a:solidFill>
                <a:latin typeface="Arial" panose="020B0604020202020204" pitchFamily="34" charset="0"/>
                <a:cs typeface="Arial" panose="020B0604020202020204" pitchFamily="34" charset="0"/>
              </a:rPr>
              <a:t>VỊ TRÍ CỦA KIM LOẠI TRONG BẢNG TUẦN HOÀN</a:t>
            </a:r>
          </a:p>
          <a:p>
            <a:pPr algn="ctr"/>
            <a:r>
              <a:rPr lang="en-US" sz="4400" b="1" dirty="0" smtClean="0">
                <a:solidFill>
                  <a:schemeClr val="bg1"/>
                </a:solidFill>
                <a:latin typeface="Arial" panose="020B0604020202020204" pitchFamily="34" charset="0"/>
                <a:cs typeface="Arial" panose="020B0604020202020204" pitchFamily="34" charset="0"/>
              </a:rPr>
              <a:t> VÀ CẤU TẠO CỦA KIM LOẠI</a:t>
            </a:r>
            <a:endParaRPr lang="en-US" sz="4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35202123"/>
      </p:ext>
    </p:extLst>
  </p:cSld>
  <p:clrMapOvr>
    <a:masterClrMapping/>
  </p:clrMapOvr>
  <p:transition spd="slow">
    <p:cove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CA7EFC8-58CC-466A-A7BF-1D3FD19FC5A5}"/>
              </a:ext>
            </a:extLst>
          </p:cNvPr>
          <p:cNvPicPr>
            <a:picLocks noChangeAspect="1"/>
          </p:cNvPicPr>
          <p:nvPr/>
        </p:nvPicPr>
        <p:blipFill>
          <a:blip r:embed="rId2"/>
          <a:stretch>
            <a:fillRect/>
          </a:stretch>
        </p:blipFill>
        <p:spPr>
          <a:xfrm>
            <a:off x="0" y="16968"/>
            <a:ext cx="12192000" cy="6691478"/>
          </a:xfrm>
          <a:prstGeom prst="rect">
            <a:avLst/>
          </a:prstGeom>
        </p:spPr>
      </p:pic>
    </p:spTree>
    <p:extLst>
      <p:ext uri="{BB962C8B-B14F-4D97-AF65-F5344CB8AC3E}">
        <p14:creationId xmlns:p14="http://schemas.microsoft.com/office/powerpoint/2010/main" val="1329417504"/>
      </p:ext>
    </p:extLst>
  </p:cSld>
  <p:clrMapOvr>
    <a:masterClrMapping/>
  </p:clrMapOvr>
  <p:transition spd="slow">
    <p:cove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8067E80-A1B7-4F5C-84A4-CABB4F6E5F90}"/>
              </a:ext>
            </a:extLst>
          </p:cNvPr>
          <p:cNvPicPr>
            <a:picLocks noChangeAspect="1"/>
          </p:cNvPicPr>
          <p:nvPr/>
        </p:nvPicPr>
        <p:blipFill>
          <a:blip r:embed="rId2"/>
          <a:stretch>
            <a:fillRect/>
          </a:stretch>
        </p:blipFill>
        <p:spPr>
          <a:xfrm>
            <a:off x="-1" y="20216"/>
            <a:ext cx="12228153" cy="6837784"/>
          </a:xfrm>
          <a:prstGeom prst="rect">
            <a:avLst/>
          </a:prstGeom>
        </p:spPr>
      </p:pic>
      <p:pic>
        <p:nvPicPr>
          <p:cNvPr id="3" name="Picture 3">
            <a:extLst>
              <a:ext uri="{FF2B5EF4-FFF2-40B4-BE49-F238E27FC236}">
                <a16:creationId xmlns:a16="http://schemas.microsoft.com/office/drawing/2014/main" id="{667AC23D-C931-4AE1-BAB1-B4536BA8D3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5035" y="182217"/>
            <a:ext cx="9144000" cy="57912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C0FCB35-1B7E-4238-B7F9-92E8346ED9E9}"/>
              </a:ext>
            </a:extLst>
          </p:cNvPr>
          <p:cNvSpPr txBox="1"/>
          <p:nvPr/>
        </p:nvSpPr>
        <p:spPr>
          <a:xfrm>
            <a:off x="2504661" y="6135418"/>
            <a:ext cx="6420679" cy="461665"/>
          </a:xfrm>
          <a:prstGeom prst="rect">
            <a:avLst/>
          </a:prstGeom>
          <a:noFill/>
        </p:spPr>
        <p:txBody>
          <a:bodyPr wrap="square" rtlCol="0">
            <a:spAutoFit/>
          </a:bodyPr>
          <a:lstStyle/>
          <a:p>
            <a:r>
              <a:rPr lang="en-US" sz="2400" b="1" dirty="0" err="1">
                <a:solidFill>
                  <a:srgbClr val="FFFF00"/>
                </a:solidFill>
              </a:rPr>
              <a:t>Dựa</a:t>
            </a:r>
            <a:r>
              <a:rPr lang="en-US" sz="2400" b="1" dirty="0">
                <a:solidFill>
                  <a:srgbClr val="FFFF00"/>
                </a:solidFill>
              </a:rPr>
              <a:t> </a:t>
            </a:r>
            <a:r>
              <a:rPr lang="en-US" sz="2400" b="1" dirty="0" err="1">
                <a:solidFill>
                  <a:srgbClr val="FFFF00"/>
                </a:solidFill>
              </a:rPr>
              <a:t>vào</a:t>
            </a:r>
            <a:r>
              <a:rPr lang="en-US" sz="2400" b="1" dirty="0">
                <a:solidFill>
                  <a:srgbClr val="FFFF00"/>
                </a:solidFill>
              </a:rPr>
              <a:t> BTH, </a:t>
            </a:r>
            <a:r>
              <a:rPr lang="en-US" sz="2400" b="1" dirty="0" err="1">
                <a:solidFill>
                  <a:srgbClr val="FFFF00"/>
                </a:solidFill>
              </a:rPr>
              <a:t>hãy</a:t>
            </a:r>
            <a:r>
              <a:rPr lang="en-US" sz="2400" b="1" dirty="0">
                <a:solidFill>
                  <a:srgbClr val="FFFF00"/>
                </a:solidFill>
              </a:rPr>
              <a:t> </a:t>
            </a:r>
            <a:r>
              <a:rPr lang="en-US" sz="2400" b="1" dirty="0" err="1">
                <a:solidFill>
                  <a:srgbClr val="FFFF00"/>
                </a:solidFill>
              </a:rPr>
              <a:t>cho</a:t>
            </a:r>
            <a:r>
              <a:rPr lang="en-US" sz="2400" b="1" dirty="0">
                <a:solidFill>
                  <a:srgbClr val="FFFF00"/>
                </a:solidFill>
              </a:rPr>
              <a:t> </a:t>
            </a:r>
            <a:r>
              <a:rPr lang="en-US" sz="2400" b="1" dirty="0" err="1">
                <a:solidFill>
                  <a:srgbClr val="FFFF00"/>
                </a:solidFill>
              </a:rPr>
              <a:t>biết</a:t>
            </a:r>
            <a:r>
              <a:rPr lang="en-US" sz="2400" b="1" dirty="0">
                <a:solidFill>
                  <a:srgbClr val="FFFF00"/>
                </a:solidFill>
              </a:rPr>
              <a:t> </a:t>
            </a:r>
            <a:r>
              <a:rPr lang="en-US" sz="2400" b="1" dirty="0" err="1">
                <a:solidFill>
                  <a:srgbClr val="FFFF00"/>
                </a:solidFill>
              </a:rPr>
              <a:t>vị</a:t>
            </a:r>
            <a:r>
              <a:rPr lang="en-US" sz="2400" b="1" dirty="0">
                <a:solidFill>
                  <a:srgbClr val="FFFF00"/>
                </a:solidFill>
              </a:rPr>
              <a:t> </a:t>
            </a:r>
            <a:r>
              <a:rPr lang="en-US" sz="2400" b="1" dirty="0" err="1">
                <a:solidFill>
                  <a:srgbClr val="FFFF00"/>
                </a:solidFill>
              </a:rPr>
              <a:t>trí</a:t>
            </a:r>
            <a:r>
              <a:rPr lang="en-US" sz="2400" b="1" dirty="0">
                <a:solidFill>
                  <a:srgbClr val="FFFF00"/>
                </a:solidFill>
              </a:rPr>
              <a:t> </a:t>
            </a:r>
            <a:r>
              <a:rPr lang="en-US" sz="2400" b="1" dirty="0" err="1">
                <a:solidFill>
                  <a:srgbClr val="FFFF00"/>
                </a:solidFill>
              </a:rPr>
              <a:t>của</a:t>
            </a:r>
            <a:r>
              <a:rPr lang="en-US" sz="2400" b="1" dirty="0">
                <a:solidFill>
                  <a:srgbClr val="FFFF00"/>
                </a:solidFill>
              </a:rPr>
              <a:t> </a:t>
            </a:r>
            <a:r>
              <a:rPr lang="en-US" sz="2400" b="1" dirty="0" err="1">
                <a:solidFill>
                  <a:srgbClr val="FFFF00"/>
                </a:solidFill>
              </a:rPr>
              <a:t>kim</a:t>
            </a:r>
            <a:r>
              <a:rPr lang="en-US" sz="2400" b="1" dirty="0">
                <a:solidFill>
                  <a:srgbClr val="FFFF00"/>
                </a:solidFill>
              </a:rPr>
              <a:t> </a:t>
            </a:r>
            <a:r>
              <a:rPr lang="en-US" sz="2400" b="1" dirty="0" err="1">
                <a:solidFill>
                  <a:srgbClr val="FFFF00"/>
                </a:solidFill>
              </a:rPr>
              <a:t>loại</a:t>
            </a:r>
            <a:endParaRPr lang="en-US" sz="2400" b="1" dirty="0">
              <a:solidFill>
                <a:srgbClr val="FFFF00"/>
              </a:solidFill>
            </a:endParaRPr>
          </a:p>
        </p:txBody>
      </p:sp>
    </p:spTree>
    <p:extLst>
      <p:ext uri="{BB962C8B-B14F-4D97-AF65-F5344CB8AC3E}">
        <p14:creationId xmlns:p14="http://schemas.microsoft.com/office/powerpoint/2010/main" val="642739177"/>
      </p:ext>
    </p:extLst>
  </p:cSld>
  <p:clrMapOvr>
    <a:masterClrMapping/>
  </p:clrMapOvr>
  <p:transition spd="slow">
    <p:cove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66E9FEB-B868-46F9-959A-1F05C5891D66}"/>
              </a:ext>
            </a:extLst>
          </p:cNvPr>
          <p:cNvPicPr>
            <a:picLocks noChangeAspect="1"/>
          </p:cNvPicPr>
          <p:nvPr/>
        </p:nvPicPr>
        <p:blipFill>
          <a:blip r:embed="rId2"/>
          <a:stretch>
            <a:fillRect/>
          </a:stretch>
        </p:blipFill>
        <p:spPr>
          <a:xfrm>
            <a:off x="79512" y="0"/>
            <a:ext cx="12205855" cy="6850224"/>
          </a:xfrm>
          <a:prstGeom prst="rect">
            <a:avLst/>
          </a:prstGeom>
        </p:spPr>
      </p:pic>
      <p:sp>
        <p:nvSpPr>
          <p:cNvPr id="3" name="TextBox 2">
            <a:extLst>
              <a:ext uri="{FF2B5EF4-FFF2-40B4-BE49-F238E27FC236}">
                <a16:creationId xmlns:a16="http://schemas.microsoft.com/office/drawing/2014/main" id="{E9F027CD-34F5-4189-9237-68724A2048ED}"/>
              </a:ext>
            </a:extLst>
          </p:cNvPr>
          <p:cNvSpPr txBox="1"/>
          <p:nvPr/>
        </p:nvSpPr>
        <p:spPr>
          <a:xfrm>
            <a:off x="964396" y="819113"/>
            <a:ext cx="10356575" cy="584775"/>
          </a:xfrm>
          <a:prstGeom prst="rect">
            <a:avLst/>
          </a:prstGeom>
          <a:noFill/>
        </p:spPr>
        <p:txBody>
          <a:bodyPr wrap="square" rtlCol="0">
            <a:spAutoFit/>
          </a:bodyPr>
          <a:lstStyle/>
          <a:p>
            <a:r>
              <a:rPr lang="en-US" sz="3200" b="1" dirty="0">
                <a:solidFill>
                  <a:srgbClr val="FFFF00"/>
                </a:solidFill>
                <a:latin typeface="Times New Roman" panose="02020603050405020304" pitchFamily="18" charset="0"/>
                <a:cs typeface="Times New Roman" panose="02020603050405020304" pitchFamily="18" charset="0"/>
              </a:rPr>
              <a:t>I. VỊ TRÍ CỦA KIM LOẠI TRONG BẢNG TUẦN HOÀN</a:t>
            </a:r>
          </a:p>
        </p:txBody>
      </p:sp>
      <p:sp>
        <p:nvSpPr>
          <p:cNvPr id="5" name="Text Box 8">
            <a:extLst>
              <a:ext uri="{FF2B5EF4-FFF2-40B4-BE49-F238E27FC236}">
                <a16:creationId xmlns:a16="http://schemas.microsoft.com/office/drawing/2014/main" id="{56AAD196-C31E-4FE1-BCB4-52467BBDE05F}"/>
              </a:ext>
            </a:extLst>
          </p:cNvPr>
          <p:cNvSpPr txBox="1">
            <a:spLocks noChangeArrowheads="1"/>
          </p:cNvSpPr>
          <p:nvPr/>
        </p:nvSpPr>
        <p:spPr bwMode="auto">
          <a:xfrm>
            <a:off x="2142184" y="1530384"/>
            <a:ext cx="76200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nl-NL" altLang="en-US" sz="2800" b="1" dirty="0">
                <a:solidFill>
                  <a:schemeClr val="bg1"/>
                </a:solidFill>
                <a:latin typeface="Times New Roman" panose="02020603050405020304" pitchFamily="18" charset="0"/>
              </a:rPr>
              <a:t>- Nhóm IA (trừ H) và IIA. </a:t>
            </a:r>
            <a:endParaRPr lang="en-US" altLang="en-US" sz="2800" dirty="0">
              <a:solidFill>
                <a:schemeClr val="bg1"/>
              </a:solidFill>
              <a:latin typeface="Times New Roman" panose="02020603050405020304" pitchFamily="18" charset="0"/>
            </a:endParaRPr>
          </a:p>
        </p:txBody>
      </p:sp>
      <p:sp>
        <p:nvSpPr>
          <p:cNvPr id="6" name="Text Box 9">
            <a:extLst>
              <a:ext uri="{FF2B5EF4-FFF2-40B4-BE49-F238E27FC236}">
                <a16:creationId xmlns:a16="http://schemas.microsoft.com/office/drawing/2014/main" id="{81338B06-0B05-4F86-92CB-8AF53DCE090C}"/>
              </a:ext>
            </a:extLst>
          </p:cNvPr>
          <p:cNvSpPr txBox="1">
            <a:spLocks noChangeArrowheads="1"/>
          </p:cNvSpPr>
          <p:nvPr/>
        </p:nvSpPr>
        <p:spPr bwMode="auto">
          <a:xfrm>
            <a:off x="2142184" y="3497296"/>
            <a:ext cx="8229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nl-NL" altLang="en-US" sz="2800" b="1" dirty="0">
                <a:solidFill>
                  <a:schemeClr val="bg1"/>
                </a:solidFill>
                <a:latin typeface="Times New Roman" panose="02020603050405020304" pitchFamily="18" charset="0"/>
              </a:rPr>
              <a:t>- Các nhóm B (từ IB đến VIIIB). </a:t>
            </a:r>
            <a:endParaRPr lang="en-US" altLang="en-US" sz="2800" b="1" dirty="0">
              <a:solidFill>
                <a:schemeClr val="bg1"/>
              </a:solidFill>
              <a:latin typeface="Times New Roman" panose="02020603050405020304" pitchFamily="18" charset="0"/>
            </a:endParaRPr>
          </a:p>
        </p:txBody>
      </p:sp>
      <p:sp>
        <p:nvSpPr>
          <p:cNvPr id="7" name="Text Box 11">
            <a:extLst>
              <a:ext uri="{FF2B5EF4-FFF2-40B4-BE49-F238E27FC236}">
                <a16:creationId xmlns:a16="http://schemas.microsoft.com/office/drawing/2014/main" id="{F4550CBD-4FC6-4EAC-9B30-550DFED006EA}"/>
              </a:ext>
            </a:extLst>
          </p:cNvPr>
          <p:cNvSpPr txBox="1">
            <a:spLocks noChangeArrowheads="1"/>
          </p:cNvSpPr>
          <p:nvPr/>
        </p:nvSpPr>
        <p:spPr bwMode="auto">
          <a:xfrm>
            <a:off x="2142184" y="4487896"/>
            <a:ext cx="8229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nl-NL" altLang="en-US" sz="2800" b="1" dirty="0">
                <a:solidFill>
                  <a:schemeClr val="bg1"/>
                </a:solidFill>
                <a:latin typeface="Times New Roman" panose="02020603050405020304" pitchFamily="18" charset="0"/>
              </a:rPr>
              <a:t>- Họ lantan và actini</a:t>
            </a:r>
            <a:endParaRPr lang="en-US" altLang="en-US" sz="2800" b="1" dirty="0">
              <a:solidFill>
                <a:schemeClr val="bg1"/>
              </a:solidFill>
              <a:latin typeface="Times New Roman" panose="02020603050405020304" pitchFamily="18" charset="0"/>
            </a:endParaRPr>
          </a:p>
        </p:txBody>
      </p:sp>
      <p:sp>
        <p:nvSpPr>
          <p:cNvPr id="8" name="Text Box 13">
            <a:extLst>
              <a:ext uri="{FF2B5EF4-FFF2-40B4-BE49-F238E27FC236}">
                <a16:creationId xmlns:a16="http://schemas.microsoft.com/office/drawing/2014/main" id="{746FD7F2-1F5E-4A36-BDCB-8D8E1F0E157D}"/>
              </a:ext>
            </a:extLst>
          </p:cNvPr>
          <p:cNvSpPr txBox="1">
            <a:spLocks noChangeArrowheads="1"/>
          </p:cNvSpPr>
          <p:nvPr/>
        </p:nvSpPr>
        <p:spPr bwMode="auto">
          <a:xfrm>
            <a:off x="2142184" y="2201896"/>
            <a:ext cx="80010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nl-NL" altLang="en-US" sz="2800" b="1" dirty="0">
                <a:solidFill>
                  <a:schemeClr val="bg1"/>
                </a:solidFill>
                <a:latin typeface="Times New Roman" panose="02020603050405020304" pitchFamily="18" charset="0"/>
              </a:rPr>
              <a:t>- Nhóm IIIA (trừ B), một phần của các  nhóm IVA, VA, VIA. </a:t>
            </a:r>
            <a:endParaRPr lang="en-US" altLang="en-US" sz="2800" b="1" dirty="0">
              <a:solidFill>
                <a:schemeClr val="bg1"/>
              </a:solidFill>
              <a:latin typeface="Times New Roman" panose="02020603050405020304" pitchFamily="18" charset="0"/>
            </a:endParaRPr>
          </a:p>
        </p:txBody>
      </p:sp>
    </p:spTree>
    <p:extLst>
      <p:ext uri="{BB962C8B-B14F-4D97-AF65-F5344CB8AC3E}">
        <p14:creationId xmlns:p14="http://schemas.microsoft.com/office/powerpoint/2010/main" val="9242025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checkerboard(across)">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CE4F1E2-8FFB-41EF-9F27-EFF245BC6767}"/>
              </a:ext>
            </a:extLst>
          </p:cNvPr>
          <p:cNvSpPr txBox="1"/>
          <p:nvPr/>
        </p:nvSpPr>
        <p:spPr>
          <a:xfrm>
            <a:off x="3048828" y="3244334"/>
            <a:ext cx="6097656" cy="369332"/>
          </a:xfrm>
          <a:prstGeom prst="rect">
            <a:avLst/>
          </a:prstGeom>
          <a:noFill/>
        </p:spPr>
        <p:txBody>
          <a:bodyPr wrap="square">
            <a:spAutoFit/>
          </a:bodyPr>
          <a:lstStyle/>
          <a:p>
            <a:endParaRPr lang="en-US" dirty="0"/>
          </a:p>
        </p:txBody>
      </p:sp>
      <p:pic>
        <p:nvPicPr>
          <p:cNvPr id="6" name="Picture 5">
            <a:extLst>
              <a:ext uri="{FF2B5EF4-FFF2-40B4-BE49-F238E27FC236}">
                <a16:creationId xmlns:a16="http://schemas.microsoft.com/office/drawing/2014/main" id="{B0C8A3E5-BBB7-4BF1-8990-3C2412AEFA31}"/>
              </a:ext>
            </a:extLst>
          </p:cNvPr>
          <p:cNvPicPr>
            <a:picLocks noChangeAspect="1"/>
          </p:cNvPicPr>
          <p:nvPr/>
        </p:nvPicPr>
        <p:blipFill>
          <a:blip r:embed="rId2"/>
          <a:stretch>
            <a:fillRect/>
          </a:stretch>
        </p:blipFill>
        <p:spPr>
          <a:xfrm>
            <a:off x="14495" y="-8172"/>
            <a:ext cx="12177505" cy="6866172"/>
          </a:xfrm>
          <a:prstGeom prst="rect">
            <a:avLst/>
          </a:prstGeom>
        </p:spPr>
      </p:pic>
      <p:sp>
        <p:nvSpPr>
          <p:cNvPr id="7" name="TextBox 6">
            <a:extLst>
              <a:ext uri="{FF2B5EF4-FFF2-40B4-BE49-F238E27FC236}">
                <a16:creationId xmlns:a16="http://schemas.microsoft.com/office/drawing/2014/main" id="{879CD270-EB8C-4A17-876F-0C5612FFCC37}"/>
              </a:ext>
            </a:extLst>
          </p:cNvPr>
          <p:cNvSpPr txBox="1"/>
          <p:nvPr/>
        </p:nvSpPr>
        <p:spPr>
          <a:xfrm>
            <a:off x="2136913" y="197499"/>
            <a:ext cx="8229600" cy="646331"/>
          </a:xfrm>
          <a:prstGeom prst="rect">
            <a:avLst/>
          </a:prstGeom>
          <a:noFill/>
        </p:spPr>
        <p:txBody>
          <a:bodyPr wrap="square" rtlCol="0">
            <a:spAutoFit/>
          </a:bodyPr>
          <a:lstStyle/>
          <a:p>
            <a:pPr algn="l"/>
            <a:r>
              <a:rPr lang="en-US" sz="3600" b="1" dirty="0">
                <a:solidFill>
                  <a:srgbClr val="FFFF00"/>
                </a:solidFill>
                <a:latin typeface="Times New Roman" panose="02020603050405020304" pitchFamily="18" charset="0"/>
                <a:cs typeface="Times New Roman" panose="02020603050405020304" pitchFamily="18" charset="0"/>
              </a:rPr>
              <a:t>II. CẤU TẠO CỦA KIM LOẠI</a:t>
            </a:r>
          </a:p>
        </p:txBody>
      </p:sp>
      <p:sp>
        <p:nvSpPr>
          <p:cNvPr id="8" name="TextBox 7">
            <a:extLst>
              <a:ext uri="{FF2B5EF4-FFF2-40B4-BE49-F238E27FC236}">
                <a16:creationId xmlns:a16="http://schemas.microsoft.com/office/drawing/2014/main" id="{EE6EA92B-8ABF-40C1-A77A-9FE5CFC97B40}"/>
              </a:ext>
            </a:extLst>
          </p:cNvPr>
          <p:cNvSpPr txBox="1"/>
          <p:nvPr/>
        </p:nvSpPr>
        <p:spPr>
          <a:xfrm>
            <a:off x="2759765" y="822479"/>
            <a:ext cx="4691270" cy="646331"/>
          </a:xfrm>
          <a:prstGeom prst="rect">
            <a:avLst/>
          </a:prstGeom>
          <a:noFill/>
        </p:spPr>
        <p:txBody>
          <a:bodyPr wrap="square" rtlCol="0">
            <a:spAutoFit/>
          </a:bodyPr>
          <a:lstStyle/>
          <a:p>
            <a:pPr algn="l"/>
            <a:r>
              <a:rPr lang="en-US" sz="3600" b="1" dirty="0">
                <a:solidFill>
                  <a:srgbClr val="FFFF00"/>
                </a:solidFill>
                <a:latin typeface="Times New Roman" panose="02020603050405020304" pitchFamily="18" charset="0"/>
                <a:cs typeface="Times New Roman" panose="02020603050405020304" pitchFamily="18" charset="0"/>
              </a:rPr>
              <a:t>1. </a:t>
            </a:r>
            <a:r>
              <a:rPr lang="en-US" sz="3600" b="1" dirty="0" err="1">
                <a:solidFill>
                  <a:srgbClr val="FFFF00"/>
                </a:solidFill>
                <a:latin typeface="Times New Roman" panose="02020603050405020304" pitchFamily="18" charset="0"/>
                <a:cs typeface="Times New Roman" panose="02020603050405020304" pitchFamily="18" charset="0"/>
              </a:rPr>
              <a:t>Cấu</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tạo</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nguyên</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tử</a:t>
            </a:r>
            <a:endParaRPr lang="en-US" sz="3600" b="1" dirty="0">
              <a:solidFill>
                <a:srgbClr val="FFFF00"/>
              </a:solidFill>
              <a:latin typeface="Times New Roman" panose="02020603050405020304" pitchFamily="18" charset="0"/>
              <a:cs typeface="Times New Roman" panose="02020603050405020304" pitchFamily="18" charset="0"/>
            </a:endParaRPr>
          </a:p>
        </p:txBody>
      </p:sp>
      <p:sp>
        <p:nvSpPr>
          <p:cNvPr id="9" name="Text Box 5">
            <a:extLst>
              <a:ext uri="{FF2B5EF4-FFF2-40B4-BE49-F238E27FC236}">
                <a16:creationId xmlns:a16="http://schemas.microsoft.com/office/drawing/2014/main" id="{00E9A7DB-4B3A-4B8C-A762-61705BB2E489}"/>
              </a:ext>
            </a:extLst>
          </p:cNvPr>
          <p:cNvSpPr txBox="1">
            <a:spLocks noChangeArrowheads="1"/>
          </p:cNvSpPr>
          <p:nvPr/>
        </p:nvSpPr>
        <p:spPr bwMode="auto">
          <a:xfrm>
            <a:off x="1464366" y="2529471"/>
            <a:ext cx="4002156" cy="2868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nl-NL" altLang="en-US" sz="2800" b="1" dirty="0">
                <a:solidFill>
                  <a:srgbClr val="FFFF00"/>
                </a:solidFill>
                <a:latin typeface="Times New Roman" panose="02020603050405020304" pitchFamily="18" charset="0"/>
              </a:rPr>
              <a:t>Na → [Ne]3s</a:t>
            </a:r>
            <a:r>
              <a:rPr lang="nl-NL" altLang="en-US" sz="2800" b="1" baseline="30000" dirty="0">
                <a:solidFill>
                  <a:srgbClr val="FFFF00"/>
                </a:solidFill>
                <a:latin typeface="Times New Roman" panose="02020603050405020304" pitchFamily="18" charset="0"/>
              </a:rPr>
              <a:t>1</a:t>
            </a:r>
            <a:r>
              <a:rPr lang="nl-NL" altLang="en-US" sz="2800" b="1" dirty="0">
                <a:solidFill>
                  <a:srgbClr val="FFFF00"/>
                </a:solidFill>
                <a:latin typeface="Times New Roman" panose="02020603050405020304" pitchFamily="18" charset="0"/>
              </a:rPr>
              <a:t> </a:t>
            </a:r>
          </a:p>
          <a:p>
            <a:r>
              <a:rPr lang="nl-NL" altLang="en-US" sz="2800" b="1" dirty="0">
                <a:solidFill>
                  <a:srgbClr val="FFFF00"/>
                </a:solidFill>
                <a:latin typeface="Times New Roman" panose="02020603050405020304" pitchFamily="18" charset="0"/>
              </a:rPr>
              <a:t>                          </a:t>
            </a:r>
          </a:p>
          <a:p>
            <a:r>
              <a:rPr lang="nl-NL" altLang="en-US" sz="2800" b="1" dirty="0">
                <a:solidFill>
                  <a:srgbClr val="FFFF00"/>
                </a:solidFill>
                <a:latin typeface="Times New Roman" panose="02020603050405020304" pitchFamily="18" charset="0"/>
              </a:rPr>
              <a:t>Mg → [Ne]3s</a:t>
            </a:r>
            <a:r>
              <a:rPr lang="nl-NL" altLang="en-US" sz="2800" b="1" baseline="30000" dirty="0">
                <a:solidFill>
                  <a:srgbClr val="FFFF00"/>
                </a:solidFill>
                <a:latin typeface="Times New Roman" panose="02020603050405020304" pitchFamily="18" charset="0"/>
              </a:rPr>
              <a:t>2 </a:t>
            </a:r>
            <a:r>
              <a:rPr lang="nl-NL" altLang="en-US" sz="2800" b="1" dirty="0">
                <a:solidFill>
                  <a:srgbClr val="FFFF00"/>
                </a:solidFill>
                <a:latin typeface="Times New Roman" panose="02020603050405020304" pitchFamily="18" charset="0"/>
              </a:rPr>
              <a:t> </a:t>
            </a:r>
          </a:p>
          <a:p>
            <a:r>
              <a:rPr lang="nl-NL" altLang="en-US" sz="2800" b="1" dirty="0">
                <a:solidFill>
                  <a:srgbClr val="FFFF00"/>
                </a:solidFill>
                <a:latin typeface="Times New Roman" panose="02020603050405020304" pitchFamily="18" charset="0"/>
              </a:rPr>
              <a:t>          </a:t>
            </a:r>
          </a:p>
          <a:p>
            <a:r>
              <a:rPr lang="nl-NL" altLang="en-US" sz="2800" b="1" dirty="0">
                <a:solidFill>
                  <a:srgbClr val="FFFF00"/>
                </a:solidFill>
                <a:latin typeface="Times New Roman" panose="02020603050405020304" pitchFamily="18" charset="0"/>
              </a:rPr>
              <a:t>Al → [Ne]3s</a:t>
            </a:r>
            <a:r>
              <a:rPr lang="nl-NL" altLang="en-US" sz="2800" b="1" baseline="30000" dirty="0">
                <a:solidFill>
                  <a:srgbClr val="FFFF00"/>
                </a:solidFill>
                <a:latin typeface="Times New Roman" panose="02020603050405020304" pitchFamily="18" charset="0"/>
              </a:rPr>
              <a:t>2</a:t>
            </a:r>
            <a:r>
              <a:rPr lang="nl-NL" altLang="en-US" sz="2800" b="1" dirty="0">
                <a:solidFill>
                  <a:srgbClr val="FFFF00"/>
                </a:solidFill>
                <a:latin typeface="Times New Roman" panose="02020603050405020304" pitchFamily="18" charset="0"/>
              </a:rPr>
              <a:t>3p</a:t>
            </a:r>
            <a:r>
              <a:rPr lang="nl-NL" altLang="en-US" sz="2800" b="1" baseline="30000" dirty="0">
                <a:solidFill>
                  <a:srgbClr val="FFFF00"/>
                </a:solidFill>
                <a:latin typeface="Times New Roman" panose="02020603050405020304" pitchFamily="18" charset="0"/>
              </a:rPr>
              <a:t>1</a:t>
            </a:r>
            <a:endParaRPr lang="en-US" altLang="en-US" sz="2800" b="1" baseline="30000" dirty="0">
              <a:solidFill>
                <a:srgbClr val="FFFF00"/>
              </a:solidFill>
              <a:latin typeface="Times New Roman" panose="02020603050405020304" pitchFamily="18" charset="0"/>
            </a:endParaRPr>
          </a:p>
          <a:p>
            <a:pPr>
              <a:spcBef>
                <a:spcPct val="50000"/>
              </a:spcBef>
            </a:pPr>
            <a:endParaRPr lang="en-US" altLang="en-US" sz="2800" dirty="0">
              <a:solidFill>
                <a:srgbClr val="FF3300"/>
              </a:solidFill>
              <a:latin typeface="Times New Roman" panose="02020603050405020304" pitchFamily="18" charset="0"/>
            </a:endParaRPr>
          </a:p>
        </p:txBody>
      </p:sp>
      <p:sp>
        <p:nvSpPr>
          <p:cNvPr id="10" name="Text Box 6">
            <a:extLst>
              <a:ext uri="{FF2B5EF4-FFF2-40B4-BE49-F238E27FC236}">
                <a16:creationId xmlns:a16="http://schemas.microsoft.com/office/drawing/2014/main" id="{7BEEB6CF-D37C-4A6C-A0F2-0949AC3D41F8}"/>
              </a:ext>
            </a:extLst>
          </p:cNvPr>
          <p:cNvSpPr txBox="1">
            <a:spLocks noChangeArrowheads="1"/>
          </p:cNvSpPr>
          <p:nvPr/>
        </p:nvSpPr>
        <p:spPr bwMode="auto">
          <a:xfrm>
            <a:off x="178903" y="1522087"/>
            <a:ext cx="11748054"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1600" dirty="0">
                <a:solidFill>
                  <a:schemeClr val="bg1"/>
                </a:solidFill>
              </a:rPr>
              <a:t>-</a:t>
            </a:r>
            <a:r>
              <a:rPr lang="en-US" altLang="en-US" sz="2800" dirty="0" err="1">
                <a:solidFill>
                  <a:schemeClr val="bg1"/>
                </a:solidFill>
                <a:latin typeface="Times New Roman" panose="02020603050405020304" pitchFamily="18" charset="0"/>
              </a:rPr>
              <a:t>Viết</a:t>
            </a:r>
            <a:r>
              <a:rPr lang="en-US" altLang="en-US" sz="2800" dirty="0">
                <a:solidFill>
                  <a:schemeClr val="bg1"/>
                </a:solidFill>
                <a:latin typeface="Times New Roman" panose="02020603050405020304" pitchFamily="18" charset="0"/>
              </a:rPr>
              <a:t> </a:t>
            </a:r>
            <a:r>
              <a:rPr lang="en-US" altLang="en-US" sz="2800" dirty="0" err="1">
                <a:solidFill>
                  <a:schemeClr val="bg1"/>
                </a:solidFill>
                <a:latin typeface="Times New Roman" panose="02020603050405020304" pitchFamily="18" charset="0"/>
              </a:rPr>
              <a:t>cấu</a:t>
            </a:r>
            <a:r>
              <a:rPr lang="en-US" altLang="en-US" sz="2800" dirty="0">
                <a:solidFill>
                  <a:schemeClr val="bg1"/>
                </a:solidFill>
                <a:latin typeface="Times New Roman" panose="02020603050405020304" pitchFamily="18" charset="0"/>
              </a:rPr>
              <a:t> </a:t>
            </a:r>
            <a:r>
              <a:rPr lang="en-US" altLang="en-US" sz="2800" dirty="0" err="1">
                <a:solidFill>
                  <a:schemeClr val="bg1"/>
                </a:solidFill>
                <a:latin typeface="Times New Roman" panose="02020603050405020304" pitchFamily="18" charset="0"/>
              </a:rPr>
              <a:t>hình</a:t>
            </a:r>
            <a:r>
              <a:rPr lang="en-US" altLang="en-US" sz="2800" dirty="0">
                <a:solidFill>
                  <a:schemeClr val="bg1"/>
                </a:solidFill>
                <a:latin typeface="Times New Roman" panose="02020603050405020304" pitchFamily="18" charset="0"/>
              </a:rPr>
              <a:t> electron </a:t>
            </a:r>
            <a:r>
              <a:rPr lang="en-US" altLang="en-US" sz="2800" dirty="0" err="1">
                <a:solidFill>
                  <a:schemeClr val="bg1"/>
                </a:solidFill>
                <a:latin typeface="Times New Roman" panose="02020603050405020304" pitchFamily="18" charset="0"/>
              </a:rPr>
              <a:t>nguyên</a:t>
            </a:r>
            <a:r>
              <a:rPr lang="en-US" altLang="en-US" sz="2800" dirty="0">
                <a:solidFill>
                  <a:schemeClr val="bg1"/>
                </a:solidFill>
                <a:latin typeface="Times New Roman" panose="02020603050405020304" pitchFamily="18" charset="0"/>
              </a:rPr>
              <a:t> </a:t>
            </a:r>
            <a:r>
              <a:rPr lang="en-US" altLang="en-US" sz="2800" dirty="0" err="1">
                <a:solidFill>
                  <a:schemeClr val="bg1"/>
                </a:solidFill>
                <a:latin typeface="Times New Roman" panose="02020603050405020304" pitchFamily="18" charset="0"/>
              </a:rPr>
              <a:t>tử</a:t>
            </a:r>
            <a:r>
              <a:rPr lang="en-US" altLang="en-US" sz="2800" dirty="0">
                <a:solidFill>
                  <a:schemeClr val="bg1"/>
                </a:solidFill>
                <a:latin typeface="Times New Roman" panose="02020603050405020304" pitchFamily="18" charset="0"/>
              </a:rPr>
              <a:t> </a:t>
            </a:r>
            <a:r>
              <a:rPr lang="en-US" altLang="en-US" sz="2800" dirty="0" err="1">
                <a:solidFill>
                  <a:schemeClr val="bg1"/>
                </a:solidFill>
                <a:latin typeface="Times New Roman" panose="02020603050405020304" pitchFamily="18" charset="0"/>
              </a:rPr>
              <a:t>của</a:t>
            </a:r>
            <a:r>
              <a:rPr lang="en-US" altLang="en-US" sz="2800" dirty="0">
                <a:solidFill>
                  <a:schemeClr val="bg1"/>
                </a:solidFill>
                <a:latin typeface="Times New Roman" panose="02020603050405020304" pitchFamily="18" charset="0"/>
              </a:rPr>
              <a:t> </a:t>
            </a:r>
            <a:r>
              <a:rPr lang="en-US" altLang="en-US" sz="2800" dirty="0" err="1">
                <a:solidFill>
                  <a:schemeClr val="bg1"/>
                </a:solidFill>
                <a:latin typeface="Times New Roman" panose="02020603050405020304" pitchFamily="18" charset="0"/>
              </a:rPr>
              <a:t>các</a:t>
            </a:r>
            <a:r>
              <a:rPr lang="en-US" altLang="en-US" sz="2800" dirty="0">
                <a:solidFill>
                  <a:schemeClr val="bg1"/>
                </a:solidFill>
                <a:latin typeface="Times New Roman" panose="02020603050405020304" pitchFamily="18" charset="0"/>
              </a:rPr>
              <a:t> </a:t>
            </a:r>
            <a:r>
              <a:rPr lang="en-US" altLang="en-US" sz="2800" dirty="0" err="1">
                <a:solidFill>
                  <a:schemeClr val="bg1"/>
                </a:solidFill>
                <a:latin typeface="Times New Roman" panose="02020603050405020304" pitchFamily="18" charset="0"/>
              </a:rPr>
              <a:t>nguyên</a:t>
            </a:r>
            <a:r>
              <a:rPr lang="en-US" altLang="en-US" sz="2800" dirty="0">
                <a:solidFill>
                  <a:schemeClr val="bg1"/>
                </a:solidFill>
                <a:latin typeface="Times New Roman" panose="02020603050405020304" pitchFamily="18" charset="0"/>
              </a:rPr>
              <a:t> </a:t>
            </a:r>
            <a:r>
              <a:rPr lang="en-US" altLang="en-US" sz="2800" dirty="0" err="1">
                <a:solidFill>
                  <a:schemeClr val="bg1"/>
                </a:solidFill>
                <a:latin typeface="Times New Roman" panose="02020603050405020304" pitchFamily="18" charset="0"/>
              </a:rPr>
              <a:t>tố</a:t>
            </a:r>
            <a:r>
              <a:rPr lang="en-US" altLang="en-US" sz="2800" dirty="0">
                <a:solidFill>
                  <a:schemeClr val="bg1"/>
                </a:solidFill>
                <a:latin typeface="Times New Roman" panose="02020603050405020304" pitchFamily="18" charset="0"/>
              </a:rPr>
              <a:t> </a:t>
            </a:r>
            <a:r>
              <a:rPr lang="en-US" altLang="en-US" sz="2800" dirty="0" err="1">
                <a:solidFill>
                  <a:schemeClr val="bg1"/>
                </a:solidFill>
                <a:latin typeface="Times New Roman" panose="02020603050405020304" pitchFamily="18" charset="0"/>
              </a:rPr>
              <a:t>kim</a:t>
            </a:r>
            <a:r>
              <a:rPr lang="en-US" altLang="en-US" sz="2800" dirty="0">
                <a:solidFill>
                  <a:schemeClr val="bg1"/>
                </a:solidFill>
                <a:latin typeface="Times New Roman" panose="02020603050405020304" pitchFamily="18" charset="0"/>
              </a:rPr>
              <a:t> </a:t>
            </a:r>
            <a:r>
              <a:rPr lang="en-US" altLang="en-US" sz="2800" dirty="0" err="1">
                <a:solidFill>
                  <a:schemeClr val="bg1"/>
                </a:solidFill>
                <a:latin typeface="Times New Roman" panose="02020603050405020304" pitchFamily="18" charset="0"/>
              </a:rPr>
              <a:t>loại</a:t>
            </a:r>
            <a:r>
              <a:rPr lang="en-US" altLang="en-US" sz="2800" dirty="0">
                <a:solidFill>
                  <a:schemeClr val="bg1"/>
                </a:solidFill>
                <a:latin typeface="Times New Roman" panose="02020603050405020304" pitchFamily="18" charset="0"/>
              </a:rPr>
              <a:t>: </a:t>
            </a:r>
            <a:r>
              <a:rPr lang="en-US" altLang="en-US" sz="2800" baseline="-25000" dirty="0">
                <a:solidFill>
                  <a:srgbClr val="FFFF00"/>
                </a:solidFill>
                <a:latin typeface="Times New Roman" panose="02020603050405020304" pitchFamily="18" charset="0"/>
              </a:rPr>
              <a:t>11</a:t>
            </a:r>
            <a:r>
              <a:rPr lang="en-US" altLang="en-US" sz="2800" dirty="0">
                <a:solidFill>
                  <a:srgbClr val="FFFF00"/>
                </a:solidFill>
                <a:latin typeface="Times New Roman" panose="02020603050405020304" pitchFamily="18" charset="0"/>
              </a:rPr>
              <a:t>Na, </a:t>
            </a:r>
            <a:r>
              <a:rPr lang="en-US" altLang="en-US" sz="2800" baseline="-25000" dirty="0">
                <a:solidFill>
                  <a:srgbClr val="FFFF00"/>
                </a:solidFill>
                <a:latin typeface="Times New Roman" panose="02020603050405020304" pitchFamily="18" charset="0"/>
              </a:rPr>
              <a:t>12</a:t>
            </a:r>
            <a:r>
              <a:rPr lang="en-US" altLang="en-US" sz="2800" dirty="0">
                <a:solidFill>
                  <a:srgbClr val="FFFF00"/>
                </a:solidFill>
                <a:latin typeface="Times New Roman" panose="02020603050405020304" pitchFamily="18" charset="0"/>
              </a:rPr>
              <a:t>Mg, </a:t>
            </a:r>
            <a:r>
              <a:rPr lang="en-US" altLang="en-US" sz="2800" baseline="-25000" dirty="0">
                <a:solidFill>
                  <a:srgbClr val="FFFF00"/>
                </a:solidFill>
                <a:latin typeface="Times New Roman" panose="02020603050405020304" pitchFamily="18" charset="0"/>
              </a:rPr>
              <a:t>13</a:t>
            </a:r>
            <a:r>
              <a:rPr lang="en-US" altLang="en-US" sz="2800" dirty="0">
                <a:solidFill>
                  <a:srgbClr val="FFFF00"/>
                </a:solidFill>
                <a:latin typeface="Times New Roman" panose="02020603050405020304" pitchFamily="18" charset="0"/>
              </a:rPr>
              <a:t>Al. </a:t>
            </a:r>
          </a:p>
          <a:p>
            <a:r>
              <a:rPr lang="en-US" altLang="en-US" sz="2800" dirty="0">
                <a:solidFill>
                  <a:schemeClr val="bg1"/>
                </a:solidFill>
                <a:latin typeface="Times New Roman" panose="02020603050405020304" pitchFamily="18" charset="0"/>
              </a:rPr>
              <a:t>- </a:t>
            </a:r>
            <a:r>
              <a:rPr lang="en-US" altLang="en-US" sz="2800" dirty="0" err="1">
                <a:solidFill>
                  <a:schemeClr val="bg1"/>
                </a:solidFill>
                <a:latin typeface="Times New Roman" panose="02020603050405020304" pitchFamily="18" charset="0"/>
              </a:rPr>
              <a:t>Nhận</a:t>
            </a:r>
            <a:r>
              <a:rPr lang="en-US" altLang="en-US" sz="2800" dirty="0">
                <a:solidFill>
                  <a:schemeClr val="bg1"/>
                </a:solidFill>
                <a:latin typeface="Times New Roman" panose="02020603050405020304" pitchFamily="18" charset="0"/>
              </a:rPr>
              <a:t> </a:t>
            </a:r>
            <a:r>
              <a:rPr lang="en-US" altLang="en-US" sz="2800" dirty="0" err="1">
                <a:solidFill>
                  <a:schemeClr val="bg1"/>
                </a:solidFill>
                <a:latin typeface="Times New Roman" panose="02020603050405020304" pitchFamily="18" charset="0"/>
              </a:rPr>
              <a:t>xét</a:t>
            </a:r>
            <a:r>
              <a:rPr lang="en-US" altLang="en-US" sz="2800" dirty="0">
                <a:solidFill>
                  <a:schemeClr val="bg1"/>
                </a:solidFill>
                <a:latin typeface="Times New Roman" panose="02020603050405020304" pitchFamily="18" charset="0"/>
              </a:rPr>
              <a:t> </a:t>
            </a:r>
            <a:r>
              <a:rPr lang="en-US" altLang="en-US" sz="2800" dirty="0" err="1">
                <a:solidFill>
                  <a:schemeClr val="bg1"/>
                </a:solidFill>
                <a:latin typeface="Times New Roman" panose="02020603050405020304" pitchFamily="18" charset="0"/>
              </a:rPr>
              <a:t>số</a:t>
            </a:r>
            <a:r>
              <a:rPr lang="en-US" altLang="en-US" sz="2800" dirty="0">
                <a:solidFill>
                  <a:schemeClr val="bg1"/>
                </a:solidFill>
                <a:latin typeface="Times New Roman" panose="02020603050405020304" pitchFamily="18" charset="0"/>
              </a:rPr>
              <a:t> e </a:t>
            </a:r>
            <a:r>
              <a:rPr lang="en-US" altLang="en-US" sz="2800" dirty="0" err="1">
                <a:solidFill>
                  <a:schemeClr val="bg1"/>
                </a:solidFill>
                <a:latin typeface="Times New Roman" panose="02020603050405020304" pitchFamily="18" charset="0"/>
              </a:rPr>
              <a:t>lớp</a:t>
            </a:r>
            <a:r>
              <a:rPr lang="en-US" altLang="en-US" sz="2800" dirty="0">
                <a:solidFill>
                  <a:schemeClr val="bg1"/>
                </a:solidFill>
                <a:latin typeface="Times New Roman" panose="02020603050405020304" pitchFamily="18" charset="0"/>
              </a:rPr>
              <a:t> </a:t>
            </a:r>
            <a:r>
              <a:rPr lang="en-US" altLang="en-US" sz="2800" dirty="0" err="1">
                <a:solidFill>
                  <a:schemeClr val="bg1"/>
                </a:solidFill>
                <a:latin typeface="Times New Roman" panose="02020603050405020304" pitchFamily="18" charset="0"/>
              </a:rPr>
              <a:t>ngoài</a:t>
            </a:r>
            <a:r>
              <a:rPr lang="en-US" altLang="en-US" sz="2800" dirty="0">
                <a:solidFill>
                  <a:schemeClr val="bg1"/>
                </a:solidFill>
                <a:latin typeface="Times New Roman" panose="02020603050405020304" pitchFamily="18" charset="0"/>
              </a:rPr>
              <a:t> </a:t>
            </a:r>
            <a:r>
              <a:rPr lang="en-US" altLang="en-US" sz="2800" dirty="0" err="1">
                <a:solidFill>
                  <a:schemeClr val="bg1"/>
                </a:solidFill>
                <a:latin typeface="Times New Roman" panose="02020603050405020304" pitchFamily="18" charset="0"/>
              </a:rPr>
              <a:t>cùng</a:t>
            </a:r>
            <a:r>
              <a:rPr lang="en-US" altLang="en-US" sz="2800" dirty="0">
                <a:solidFill>
                  <a:schemeClr val="bg1"/>
                </a:solidFill>
                <a:latin typeface="Times New Roman" panose="02020603050405020304" pitchFamily="18" charset="0"/>
              </a:rPr>
              <a:t> </a:t>
            </a:r>
            <a:r>
              <a:rPr lang="en-US" altLang="en-US" sz="2800" dirty="0" err="1">
                <a:solidFill>
                  <a:schemeClr val="bg1"/>
                </a:solidFill>
                <a:latin typeface="Times New Roman" panose="02020603050405020304" pitchFamily="18" charset="0"/>
              </a:rPr>
              <a:t>của</a:t>
            </a:r>
            <a:r>
              <a:rPr lang="en-US" altLang="en-US" sz="2800" dirty="0">
                <a:solidFill>
                  <a:schemeClr val="bg1"/>
                </a:solidFill>
                <a:latin typeface="Times New Roman" panose="02020603050405020304" pitchFamily="18" charset="0"/>
              </a:rPr>
              <a:t> chúng</a:t>
            </a:r>
          </a:p>
        </p:txBody>
      </p:sp>
    </p:spTree>
    <p:extLst>
      <p:ext uri="{BB962C8B-B14F-4D97-AF65-F5344CB8AC3E}">
        <p14:creationId xmlns:p14="http://schemas.microsoft.com/office/powerpoint/2010/main" val="312597673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diamond(in)">
                                      <p:cBhvr>
                                        <p:cTn id="7" dur="2000"/>
                                        <p:tgtEl>
                                          <p:spTgt spid="10">
                                            <p:txEl>
                                              <p:pRg st="0" end="0"/>
                                            </p:txEl>
                                          </p:spTgt>
                                        </p:tgtEl>
                                      </p:cBhvr>
                                    </p:animEffect>
                                  </p:childTnLst>
                                </p:cTn>
                              </p:par>
                              <p:par>
                                <p:cTn id="8" presetID="8" presetClass="entr" presetSubtype="16" fill="hold" nodeType="withEffect">
                                  <p:stCondLst>
                                    <p:cond delay="0"/>
                                  </p:stCondLst>
                                  <p:childTnLst>
                                    <p:set>
                                      <p:cBhvr>
                                        <p:cTn id="9" dur="1" fill="hold">
                                          <p:stCondLst>
                                            <p:cond delay="0"/>
                                          </p:stCondLst>
                                        </p:cTn>
                                        <p:tgtEl>
                                          <p:spTgt spid="10">
                                            <p:txEl>
                                              <p:pRg st="1" end="1"/>
                                            </p:txEl>
                                          </p:spTgt>
                                        </p:tgtEl>
                                        <p:attrNameLst>
                                          <p:attrName>style.visibility</p:attrName>
                                        </p:attrNameLst>
                                      </p:cBhvr>
                                      <p:to>
                                        <p:strVal val="visible"/>
                                      </p:to>
                                    </p:set>
                                    <p:animEffect transition="in" filter="diamond(in)">
                                      <p:cBhvr>
                                        <p:cTn id="10" dur="2000"/>
                                        <p:tgtEl>
                                          <p:spTgt spid="10">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anim calcmode="lin" valueType="num">
                                      <p:cBhvr additive="base">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9">
                                            <p:txEl>
                                              <p:pRg st="0" end="0"/>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9">
                                            <p:txEl>
                                              <p:pRg st="1" end="1"/>
                                            </p:txEl>
                                          </p:spTgt>
                                        </p:tgtEl>
                                        <p:attrNameLst>
                                          <p:attrName>style.visibility</p:attrName>
                                        </p:attrNameLst>
                                      </p:cBhvr>
                                      <p:to>
                                        <p:strVal val="visible"/>
                                      </p:to>
                                    </p:set>
                                    <p:anim calcmode="lin" valueType="num">
                                      <p:cBhvr additive="base">
                                        <p:cTn id="19"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1" end="1"/>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9">
                                            <p:txEl>
                                              <p:pRg st="2" end="2"/>
                                            </p:txEl>
                                          </p:spTgt>
                                        </p:tgtEl>
                                        <p:attrNameLst>
                                          <p:attrName>style.visibility</p:attrName>
                                        </p:attrNameLst>
                                      </p:cBhvr>
                                      <p:to>
                                        <p:strVal val="visible"/>
                                      </p:to>
                                    </p:set>
                                    <p:anim calcmode="lin" valueType="num">
                                      <p:cBhvr additive="base">
                                        <p:cTn id="23"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9">
                                            <p:txEl>
                                              <p:pRg st="2" end="2"/>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9">
                                            <p:txEl>
                                              <p:pRg st="3" end="3"/>
                                            </p:txEl>
                                          </p:spTgt>
                                        </p:tgtEl>
                                        <p:attrNameLst>
                                          <p:attrName>style.visibility</p:attrName>
                                        </p:attrNameLst>
                                      </p:cBhvr>
                                      <p:to>
                                        <p:strVal val="visible"/>
                                      </p:to>
                                    </p:set>
                                    <p:anim calcmode="lin" valueType="num">
                                      <p:cBhvr additive="base">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9">
                                            <p:txEl>
                                              <p:pRg st="3" end="3"/>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xEl>
                                              <p:pRg st="4" end="4"/>
                                            </p:txEl>
                                          </p:spTgt>
                                        </p:tgtEl>
                                        <p:attrNameLst>
                                          <p:attrName>style.visibility</p:attrName>
                                        </p:attrNameLst>
                                      </p:cBhvr>
                                      <p:to>
                                        <p:strVal val="visible"/>
                                      </p:to>
                                    </p:set>
                                    <p:anim calcmode="lin" valueType="num">
                                      <p:cBhvr additive="base">
                                        <p:cTn id="31"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E342168-DF05-4FC6-9990-031A0EC308E5}"/>
              </a:ext>
            </a:extLst>
          </p:cNvPr>
          <p:cNvPicPr>
            <a:picLocks noChangeAspect="1"/>
          </p:cNvPicPr>
          <p:nvPr/>
        </p:nvPicPr>
        <p:blipFill>
          <a:blip r:embed="rId2"/>
          <a:stretch>
            <a:fillRect/>
          </a:stretch>
        </p:blipFill>
        <p:spPr>
          <a:xfrm>
            <a:off x="14495" y="-8172"/>
            <a:ext cx="12177505" cy="6866172"/>
          </a:xfrm>
          <a:prstGeom prst="rect">
            <a:avLst/>
          </a:prstGeom>
        </p:spPr>
      </p:pic>
      <p:sp>
        <p:nvSpPr>
          <p:cNvPr id="3" name="TextBox 2">
            <a:extLst>
              <a:ext uri="{FF2B5EF4-FFF2-40B4-BE49-F238E27FC236}">
                <a16:creationId xmlns:a16="http://schemas.microsoft.com/office/drawing/2014/main" id="{7E3D0F14-96B0-4578-98FB-5DDFF25D7476}"/>
              </a:ext>
            </a:extLst>
          </p:cNvPr>
          <p:cNvSpPr txBox="1"/>
          <p:nvPr/>
        </p:nvSpPr>
        <p:spPr>
          <a:xfrm>
            <a:off x="2136913" y="197499"/>
            <a:ext cx="8229600" cy="646331"/>
          </a:xfrm>
          <a:prstGeom prst="rect">
            <a:avLst/>
          </a:prstGeom>
          <a:noFill/>
        </p:spPr>
        <p:txBody>
          <a:bodyPr wrap="square" rtlCol="0">
            <a:spAutoFit/>
          </a:bodyPr>
          <a:lstStyle/>
          <a:p>
            <a:pPr algn="l"/>
            <a:r>
              <a:rPr lang="en-US" sz="3600" b="1" dirty="0">
                <a:solidFill>
                  <a:srgbClr val="FFFF00"/>
                </a:solidFill>
                <a:latin typeface="Times New Roman" panose="02020603050405020304" pitchFamily="18" charset="0"/>
                <a:cs typeface="Times New Roman" panose="02020603050405020304" pitchFamily="18" charset="0"/>
              </a:rPr>
              <a:t>II. CẤU TẠO CỦA KIM LOẠI</a:t>
            </a:r>
          </a:p>
        </p:txBody>
      </p:sp>
      <p:sp>
        <p:nvSpPr>
          <p:cNvPr id="4" name="TextBox 3">
            <a:extLst>
              <a:ext uri="{FF2B5EF4-FFF2-40B4-BE49-F238E27FC236}">
                <a16:creationId xmlns:a16="http://schemas.microsoft.com/office/drawing/2014/main" id="{31AA334A-AB2C-41D7-A40A-BC99450AA1E9}"/>
              </a:ext>
            </a:extLst>
          </p:cNvPr>
          <p:cNvSpPr txBox="1"/>
          <p:nvPr/>
        </p:nvSpPr>
        <p:spPr>
          <a:xfrm>
            <a:off x="2749826" y="754068"/>
            <a:ext cx="4691270" cy="646331"/>
          </a:xfrm>
          <a:prstGeom prst="rect">
            <a:avLst/>
          </a:prstGeom>
          <a:noFill/>
        </p:spPr>
        <p:txBody>
          <a:bodyPr wrap="square" rtlCol="0">
            <a:spAutoFit/>
          </a:bodyPr>
          <a:lstStyle/>
          <a:p>
            <a:pPr algn="l"/>
            <a:r>
              <a:rPr lang="en-US" sz="3600" b="1" dirty="0">
                <a:solidFill>
                  <a:srgbClr val="FFFF00"/>
                </a:solidFill>
                <a:latin typeface="Times New Roman" panose="02020603050405020304" pitchFamily="18" charset="0"/>
                <a:cs typeface="Times New Roman" panose="02020603050405020304" pitchFamily="18" charset="0"/>
              </a:rPr>
              <a:t>1. </a:t>
            </a:r>
            <a:r>
              <a:rPr lang="en-US" sz="3600" b="1" dirty="0" err="1">
                <a:solidFill>
                  <a:srgbClr val="FFFF00"/>
                </a:solidFill>
                <a:latin typeface="Times New Roman" panose="02020603050405020304" pitchFamily="18" charset="0"/>
                <a:cs typeface="Times New Roman" panose="02020603050405020304" pitchFamily="18" charset="0"/>
              </a:rPr>
              <a:t>Cấu</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tạo</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nguyên</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tử</a:t>
            </a:r>
            <a:endParaRPr lang="en-US" sz="3600" b="1" dirty="0">
              <a:solidFill>
                <a:srgbClr val="FFFF00"/>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1AED4237-5ED5-444A-9C36-FD0EF0FF8DCE}"/>
              </a:ext>
            </a:extLst>
          </p:cNvPr>
          <p:cNvSpPr txBox="1"/>
          <p:nvPr/>
        </p:nvSpPr>
        <p:spPr>
          <a:xfrm>
            <a:off x="1305647" y="1458870"/>
            <a:ext cx="8959506" cy="954107"/>
          </a:xfrm>
          <a:prstGeom prst="rect">
            <a:avLst/>
          </a:prstGeom>
          <a:noFill/>
        </p:spPr>
        <p:txBody>
          <a:bodyPr wrap="square" rtlCol="0">
            <a:spAutoFit/>
          </a:bodyPr>
          <a:lstStyle/>
          <a:p>
            <a:pPr algn="l"/>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Nguyên</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tử</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của</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hầu</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hết</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các</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nguyên</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tố</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kim</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loại</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đều</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có</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ít</a:t>
            </a:r>
            <a:r>
              <a:rPr lang="en-US" sz="2800" b="1" dirty="0">
                <a:solidFill>
                  <a:schemeClr val="bg1"/>
                </a:solidFill>
                <a:latin typeface="Times New Roman" panose="02020603050405020304" pitchFamily="18" charset="0"/>
                <a:cs typeface="Times New Roman" panose="02020603050405020304" pitchFamily="18" charset="0"/>
              </a:rPr>
              <a:t> electron ở </a:t>
            </a:r>
            <a:r>
              <a:rPr lang="en-US" sz="2800" b="1" dirty="0" err="1">
                <a:solidFill>
                  <a:schemeClr val="bg1"/>
                </a:solidFill>
                <a:latin typeface="Times New Roman" panose="02020603050405020304" pitchFamily="18" charset="0"/>
                <a:cs typeface="Times New Roman" panose="02020603050405020304" pitchFamily="18" charset="0"/>
              </a:rPr>
              <a:t>lớp</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ngoài</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cùng</a:t>
            </a:r>
            <a:r>
              <a:rPr lang="en-US" sz="2800" b="1" dirty="0">
                <a:solidFill>
                  <a:schemeClr val="bg1"/>
                </a:solidFill>
                <a:latin typeface="Times New Roman" panose="02020603050405020304" pitchFamily="18" charset="0"/>
                <a:cs typeface="Times New Roman" panose="02020603050405020304" pitchFamily="18" charset="0"/>
              </a:rPr>
              <a:t> ( 1, 2 </a:t>
            </a:r>
            <a:r>
              <a:rPr lang="en-US" sz="2800" b="1" dirty="0" err="1">
                <a:solidFill>
                  <a:schemeClr val="bg1"/>
                </a:solidFill>
                <a:latin typeface="Times New Roman" panose="02020603050405020304" pitchFamily="18" charset="0"/>
                <a:cs typeface="Times New Roman" panose="02020603050405020304" pitchFamily="18" charset="0"/>
              </a:rPr>
              <a:t>hoặc</a:t>
            </a:r>
            <a:r>
              <a:rPr lang="en-US" sz="2800" b="1" dirty="0">
                <a:solidFill>
                  <a:schemeClr val="bg1"/>
                </a:solidFill>
                <a:latin typeface="Times New Roman" panose="02020603050405020304" pitchFamily="18" charset="0"/>
                <a:cs typeface="Times New Roman" panose="02020603050405020304" pitchFamily="18" charset="0"/>
              </a:rPr>
              <a:t> 3 e)</a:t>
            </a:r>
          </a:p>
        </p:txBody>
      </p:sp>
    </p:spTree>
    <p:extLst>
      <p:ext uri="{BB962C8B-B14F-4D97-AF65-F5344CB8AC3E}">
        <p14:creationId xmlns:p14="http://schemas.microsoft.com/office/powerpoint/2010/main" val="308941472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DA09943-1BF1-48D0-AAFE-30432DF62256}"/>
              </a:ext>
            </a:extLst>
          </p:cNvPr>
          <p:cNvPicPr>
            <a:picLocks noChangeAspect="1"/>
          </p:cNvPicPr>
          <p:nvPr/>
        </p:nvPicPr>
        <p:blipFill>
          <a:blip r:embed="rId2"/>
          <a:stretch>
            <a:fillRect/>
          </a:stretch>
        </p:blipFill>
        <p:spPr>
          <a:xfrm>
            <a:off x="14495" y="-8172"/>
            <a:ext cx="12177505" cy="6866172"/>
          </a:xfrm>
          <a:prstGeom prst="rect">
            <a:avLst/>
          </a:prstGeom>
        </p:spPr>
      </p:pic>
      <p:pic>
        <p:nvPicPr>
          <p:cNvPr id="3" name="Picture 2">
            <a:extLst>
              <a:ext uri="{FF2B5EF4-FFF2-40B4-BE49-F238E27FC236}">
                <a16:creationId xmlns:a16="http://schemas.microsoft.com/office/drawing/2014/main" id="{6E84E166-A0FF-45EA-B529-8A09EBBD26B1}"/>
              </a:ext>
            </a:extLst>
          </p:cNvPr>
          <p:cNvPicPr>
            <a:picLocks noChangeAspect="1"/>
          </p:cNvPicPr>
          <p:nvPr/>
        </p:nvPicPr>
        <p:blipFill>
          <a:blip r:embed="rId3"/>
          <a:stretch>
            <a:fillRect/>
          </a:stretch>
        </p:blipFill>
        <p:spPr>
          <a:xfrm>
            <a:off x="861390" y="1582527"/>
            <a:ext cx="7581900" cy="4238625"/>
          </a:xfrm>
          <a:prstGeom prst="rect">
            <a:avLst/>
          </a:prstGeom>
        </p:spPr>
      </p:pic>
      <p:sp>
        <p:nvSpPr>
          <p:cNvPr id="4" name="TextBox 3">
            <a:extLst>
              <a:ext uri="{FF2B5EF4-FFF2-40B4-BE49-F238E27FC236}">
                <a16:creationId xmlns:a16="http://schemas.microsoft.com/office/drawing/2014/main" id="{CA18B762-7788-453F-83BF-459F56F81C13}"/>
              </a:ext>
            </a:extLst>
          </p:cNvPr>
          <p:cNvSpPr txBox="1"/>
          <p:nvPr/>
        </p:nvSpPr>
        <p:spPr>
          <a:xfrm>
            <a:off x="2136913" y="197499"/>
            <a:ext cx="8229600" cy="646331"/>
          </a:xfrm>
          <a:prstGeom prst="rect">
            <a:avLst/>
          </a:prstGeom>
          <a:noFill/>
        </p:spPr>
        <p:txBody>
          <a:bodyPr wrap="square" rtlCol="0">
            <a:spAutoFit/>
          </a:bodyPr>
          <a:lstStyle/>
          <a:p>
            <a:pPr algn="l"/>
            <a:r>
              <a:rPr lang="en-US" sz="3600" b="1" dirty="0">
                <a:solidFill>
                  <a:srgbClr val="FFFF00"/>
                </a:solidFill>
                <a:latin typeface="Times New Roman" panose="02020603050405020304" pitchFamily="18" charset="0"/>
                <a:cs typeface="Times New Roman" panose="02020603050405020304" pitchFamily="18" charset="0"/>
              </a:rPr>
              <a:t>II. CẤU TẠO CỦA KIM LOẠI</a:t>
            </a:r>
          </a:p>
        </p:txBody>
      </p:sp>
      <p:sp>
        <p:nvSpPr>
          <p:cNvPr id="5" name="TextBox 4">
            <a:extLst>
              <a:ext uri="{FF2B5EF4-FFF2-40B4-BE49-F238E27FC236}">
                <a16:creationId xmlns:a16="http://schemas.microsoft.com/office/drawing/2014/main" id="{22EB26AC-5003-442A-8C52-88D6C47C3DD5}"/>
              </a:ext>
            </a:extLst>
          </p:cNvPr>
          <p:cNvSpPr txBox="1"/>
          <p:nvPr/>
        </p:nvSpPr>
        <p:spPr>
          <a:xfrm>
            <a:off x="2749826" y="754068"/>
            <a:ext cx="4691270" cy="646331"/>
          </a:xfrm>
          <a:prstGeom prst="rect">
            <a:avLst/>
          </a:prstGeom>
          <a:noFill/>
        </p:spPr>
        <p:txBody>
          <a:bodyPr wrap="square" rtlCol="0">
            <a:spAutoFit/>
          </a:bodyPr>
          <a:lstStyle/>
          <a:p>
            <a:pPr algn="l"/>
            <a:r>
              <a:rPr lang="en-US" sz="3600" b="1" dirty="0">
                <a:solidFill>
                  <a:srgbClr val="FFFF00"/>
                </a:solidFill>
                <a:latin typeface="Times New Roman" panose="02020603050405020304" pitchFamily="18" charset="0"/>
                <a:cs typeface="Times New Roman" panose="02020603050405020304" pitchFamily="18" charset="0"/>
              </a:rPr>
              <a:t>1. </a:t>
            </a:r>
            <a:r>
              <a:rPr lang="en-US" sz="3600" b="1" dirty="0" err="1">
                <a:solidFill>
                  <a:srgbClr val="FFFF00"/>
                </a:solidFill>
                <a:latin typeface="Times New Roman" panose="02020603050405020304" pitchFamily="18" charset="0"/>
                <a:cs typeface="Times New Roman" panose="02020603050405020304" pitchFamily="18" charset="0"/>
              </a:rPr>
              <a:t>Cấu</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tạo</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nguyên</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tử</a:t>
            </a:r>
            <a:endParaRPr lang="en-US" sz="3600" b="1" dirty="0">
              <a:solidFill>
                <a:srgbClr val="FFFF00"/>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856F46DB-D214-4799-BB39-68443322868C}"/>
              </a:ext>
            </a:extLst>
          </p:cNvPr>
          <p:cNvSpPr txBox="1"/>
          <p:nvPr/>
        </p:nvSpPr>
        <p:spPr>
          <a:xfrm>
            <a:off x="8801101" y="1930396"/>
            <a:ext cx="2529509" cy="2677656"/>
          </a:xfrm>
          <a:prstGeom prst="rect">
            <a:avLst/>
          </a:prstGeom>
          <a:noFill/>
        </p:spPr>
        <p:txBody>
          <a:bodyPr wrap="square">
            <a:spAutoFit/>
          </a:bodyPr>
          <a:lstStyle/>
          <a:p>
            <a:pPr eaLnBrk="0" hangingPunct="0">
              <a:spcBef>
                <a:spcPct val="50000"/>
              </a:spcBef>
            </a:pPr>
            <a:r>
              <a:rPr lang="en-US" altLang="en-US" sz="2400" b="1" dirty="0" err="1">
                <a:solidFill>
                  <a:schemeClr val="bg1"/>
                </a:solidFill>
                <a:latin typeface="Times New Roman" panose="02020603050405020304" pitchFamily="18" charset="0"/>
              </a:rPr>
              <a:t>Hãy</a:t>
            </a:r>
            <a:r>
              <a:rPr lang="en-US" altLang="en-US" sz="2400" b="1" dirty="0">
                <a:solidFill>
                  <a:schemeClr val="bg1"/>
                </a:solidFill>
                <a:latin typeface="Times New Roman" panose="02020603050405020304" pitchFamily="18" charset="0"/>
              </a:rPr>
              <a:t> so </a:t>
            </a:r>
            <a:r>
              <a:rPr lang="en-US" altLang="en-US" sz="2400" b="1" dirty="0" err="1">
                <a:solidFill>
                  <a:schemeClr val="bg1"/>
                </a:solidFill>
                <a:latin typeface="Times New Roman" panose="02020603050405020304" pitchFamily="18" charset="0"/>
              </a:rPr>
              <a:t>sánh</a:t>
            </a:r>
            <a:r>
              <a:rPr lang="en-US" altLang="en-US" sz="2400" b="1" dirty="0">
                <a:solidFill>
                  <a:schemeClr val="bg1"/>
                </a:solidFill>
                <a:latin typeface="Times New Roman" panose="02020603050405020304" pitchFamily="18" charset="0"/>
              </a:rPr>
              <a:t> </a:t>
            </a:r>
            <a:r>
              <a:rPr lang="en-US" altLang="en-US" sz="2400" b="1" dirty="0" err="1">
                <a:solidFill>
                  <a:schemeClr val="bg1"/>
                </a:solidFill>
                <a:latin typeface="Times New Roman" panose="02020603050405020304" pitchFamily="18" charset="0"/>
              </a:rPr>
              <a:t>điện</a:t>
            </a:r>
            <a:r>
              <a:rPr lang="en-US" altLang="en-US" sz="2400" b="1" dirty="0">
                <a:solidFill>
                  <a:schemeClr val="bg1"/>
                </a:solidFill>
                <a:latin typeface="Times New Roman" panose="02020603050405020304" pitchFamily="18" charset="0"/>
              </a:rPr>
              <a:t> </a:t>
            </a:r>
            <a:r>
              <a:rPr lang="en-US" altLang="en-US" sz="2400" b="1" dirty="0" err="1">
                <a:solidFill>
                  <a:schemeClr val="bg1"/>
                </a:solidFill>
                <a:latin typeface="Times New Roman" panose="02020603050405020304" pitchFamily="18" charset="0"/>
              </a:rPr>
              <a:t>tích</a:t>
            </a:r>
            <a:r>
              <a:rPr lang="en-US" altLang="en-US" sz="2400" b="1" dirty="0">
                <a:solidFill>
                  <a:schemeClr val="bg1"/>
                </a:solidFill>
                <a:latin typeface="Times New Roman" panose="02020603050405020304" pitchFamily="18" charset="0"/>
              </a:rPr>
              <a:t> </a:t>
            </a:r>
            <a:r>
              <a:rPr lang="en-US" altLang="en-US" sz="2400" b="1" dirty="0" err="1">
                <a:solidFill>
                  <a:schemeClr val="bg1"/>
                </a:solidFill>
                <a:latin typeface="Times New Roman" panose="02020603050405020304" pitchFamily="18" charset="0"/>
              </a:rPr>
              <a:t>hạt</a:t>
            </a:r>
            <a:r>
              <a:rPr lang="en-US" altLang="en-US" sz="2400" b="1" dirty="0">
                <a:solidFill>
                  <a:schemeClr val="bg1"/>
                </a:solidFill>
                <a:latin typeface="Times New Roman" panose="02020603050405020304" pitchFamily="18" charset="0"/>
              </a:rPr>
              <a:t> </a:t>
            </a:r>
            <a:r>
              <a:rPr lang="en-US" altLang="en-US" sz="2400" b="1" dirty="0" err="1">
                <a:solidFill>
                  <a:schemeClr val="bg1"/>
                </a:solidFill>
                <a:latin typeface="Times New Roman" panose="02020603050405020304" pitchFamily="18" charset="0"/>
              </a:rPr>
              <a:t>nhân</a:t>
            </a:r>
            <a:r>
              <a:rPr lang="en-US" altLang="en-US" sz="2400" b="1" dirty="0">
                <a:solidFill>
                  <a:schemeClr val="bg1"/>
                </a:solidFill>
                <a:latin typeface="Times New Roman" panose="02020603050405020304" pitchFamily="18" charset="0"/>
              </a:rPr>
              <a:t> </a:t>
            </a:r>
            <a:r>
              <a:rPr lang="en-US" altLang="en-US" sz="2400" b="1" dirty="0" err="1">
                <a:solidFill>
                  <a:schemeClr val="bg1"/>
                </a:solidFill>
                <a:latin typeface="Times New Roman" panose="02020603050405020304" pitchFamily="18" charset="0"/>
              </a:rPr>
              <a:t>và</a:t>
            </a:r>
            <a:r>
              <a:rPr lang="en-US" altLang="en-US" sz="2400" b="1" dirty="0">
                <a:solidFill>
                  <a:schemeClr val="bg1"/>
                </a:solidFill>
                <a:latin typeface="Times New Roman" panose="02020603050405020304" pitchFamily="18" charset="0"/>
              </a:rPr>
              <a:t> </a:t>
            </a:r>
            <a:r>
              <a:rPr lang="en-US" altLang="en-US" sz="2400" b="1" dirty="0" err="1">
                <a:solidFill>
                  <a:schemeClr val="bg1"/>
                </a:solidFill>
                <a:latin typeface="Times New Roman" panose="02020603050405020304" pitchFamily="18" charset="0"/>
              </a:rPr>
              <a:t>bán</a:t>
            </a:r>
            <a:r>
              <a:rPr lang="en-US" altLang="en-US" sz="2400" b="1" dirty="0">
                <a:solidFill>
                  <a:schemeClr val="bg1"/>
                </a:solidFill>
                <a:latin typeface="Times New Roman" panose="02020603050405020304" pitchFamily="18" charset="0"/>
              </a:rPr>
              <a:t> </a:t>
            </a:r>
            <a:r>
              <a:rPr lang="en-US" altLang="en-US" sz="2400" b="1" dirty="0" err="1">
                <a:solidFill>
                  <a:schemeClr val="bg1"/>
                </a:solidFill>
                <a:latin typeface="Times New Roman" panose="02020603050405020304" pitchFamily="18" charset="0"/>
              </a:rPr>
              <a:t>kính</a:t>
            </a:r>
            <a:r>
              <a:rPr lang="en-US" altLang="en-US" sz="2400" b="1" dirty="0">
                <a:solidFill>
                  <a:schemeClr val="bg1"/>
                </a:solidFill>
                <a:latin typeface="Times New Roman" panose="02020603050405020304" pitchFamily="18" charset="0"/>
              </a:rPr>
              <a:t> </a:t>
            </a:r>
            <a:r>
              <a:rPr lang="en-US" altLang="en-US" sz="2400" b="1" dirty="0" err="1">
                <a:solidFill>
                  <a:schemeClr val="bg1"/>
                </a:solidFill>
                <a:latin typeface="Times New Roman" panose="02020603050405020304" pitchFamily="18" charset="0"/>
              </a:rPr>
              <a:t>nguyên</a:t>
            </a:r>
            <a:r>
              <a:rPr lang="en-US" altLang="en-US" sz="2400" b="1" dirty="0">
                <a:solidFill>
                  <a:schemeClr val="bg1"/>
                </a:solidFill>
                <a:latin typeface="Times New Roman" panose="02020603050405020304" pitchFamily="18" charset="0"/>
              </a:rPr>
              <a:t> </a:t>
            </a:r>
            <a:r>
              <a:rPr lang="en-US" altLang="en-US" sz="2400" b="1" dirty="0" err="1">
                <a:solidFill>
                  <a:schemeClr val="bg1"/>
                </a:solidFill>
                <a:latin typeface="Times New Roman" panose="02020603050405020304" pitchFamily="18" charset="0"/>
              </a:rPr>
              <a:t>tử</a:t>
            </a:r>
            <a:r>
              <a:rPr lang="en-US" altLang="en-US" sz="2400" b="1" dirty="0">
                <a:solidFill>
                  <a:schemeClr val="bg1"/>
                </a:solidFill>
                <a:latin typeface="Times New Roman" panose="02020603050405020304" pitchFamily="18" charset="0"/>
              </a:rPr>
              <a:t> </a:t>
            </a:r>
            <a:r>
              <a:rPr lang="en-US" altLang="en-US" sz="2400" b="1" dirty="0" err="1">
                <a:solidFill>
                  <a:schemeClr val="bg1"/>
                </a:solidFill>
                <a:latin typeface="Times New Roman" panose="02020603050405020304" pitchFamily="18" charset="0"/>
              </a:rPr>
              <a:t>của</a:t>
            </a:r>
            <a:r>
              <a:rPr lang="en-US" altLang="en-US" sz="2400" b="1" dirty="0">
                <a:solidFill>
                  <a:schemeClr val="bg1"/>
                </a:solidFill>
                <a:latin typeface="Times New Roman" panose="02020603050405020304" pitchFamily="18" charset="0"/>
              </a:rPr>
              <a:t> </a:t>
            </a:r>
            <a:r>
              <a:rPr lang="en-US" altLang="en-US" sz="2400" b="1" dirty="0" err="1">
                <a:solidFill>
                  <a:schemeClr val="bg1"/>
                </a:solidFill>
                <a:latin typeface="Times New Roman" panose="02020603050405020304" pitchFamily="18" charset="0"/>
              </a:rPr>
              <a:t>các</a:t>
            </a:r>
            <a:r>
              <a:rPr lang="en-US" altLang="en-US" sz="2400" b="1" dirty="0">
                <a:solidFill>
                  <a:schemeClr val="bg1"/>
                </a:solidFill>
                <a:latin typeface="Times New Roman" panose="02020603050405020304" pitchFamily="18" charset="0"/>
              </a:rPr>
              <a:t> </a:t>
            </a:r>
            <a:r>
              <a:rPr lang="en-US" altLang="en-US" sz="2400" b="1" dirty="0" err="1">
                <a:solidFill>
                  <a:schemeClr val="bg1"/>
                </a:solidFill>
                <a:latin typeface="Times New Roman" panose="02020603050405020304" pitchFamily="18" charset="0"/>
              </a:rPr>
              <a:t>nguyên</a:t>
            </a:r>
            <a:r>
              <a:rPr lang="en-US" altLang="en-US" sz="2400" b="1" dirty="0">
                <a:solidFill>
                  <a:schemeClr val="bg1"/>
                </a:solidFill>
                <a:latin typeface="Times New Roman" panose="02020603050405020304" pitchFamily="18" charset="0"/>
              </a:rPr>
              <a:t> </a:t>
            </a:r>
            <a:r>
              <a:rPr lang="en-US" altLang="en-US" sz="2400" b="1" dirty="0" err="1">
                <a:solidFill>
                  <a:schemeClr val="bg1"/>
                </a:solidFill>
                <a:latin typeface="Times New Roman" panose="02020603050405020304" pitchFamily="18" charset="0"/>
              </a:rPr>
              <a:t>tố</a:t>
            </a:r>
            <a:r>
              <a:rPr lang="en-US" altLang="en-US" sz="2400" b="1" dirty="0">
                <a:solidFill>
                  <a:schemeClr val="bg1"/>
                </a:solidFill>
                <a:latin typeface="Times New Roman" panose="02020603050405020304" pitchFamily="18" charset="0"/>
              </a:rPr>
              <a:t> </a:t>
            </a:r>
            <a:r>
              <a:rPr lang="en-US" altLang="en-US" sz="2400" b="1" dirty="0" err="1">
                <a:solidFill>
                  <a:schemeClr val="bg1"/>
                </a:solidFill>
                <a:latin typeface="Times New Roman" panose="02020603050405020304" pitchFamily="18" charset="0"/>
              </a:rPr>
              <a:t>kim</a:t>
            </a:r>
            <a:r>
              <a:rPr lang="en-US" altLang="en-US" sz="2400" b="1" dirty="0">
                <a:solidFill>
                  <a:schemeClr val="bg1"/>
                </a:solidFill>
                <a:latin typeface="Times New Roman" panose="02020603050405020304" pitchFamily="18" charset="0"/>
              </a:rPr>
              <a:t> </a:t>
            </a:r>
            <a:r>
              <a:rPr lang="en-US" altLang="en-US" sz="2400" b="1" dirty="0" err="1">
                <a:solidFill>
                  <a:schemeClr val="bg1"/>
                </a:solidFill>
                <a:latin typeface="Times New Roman" panose="02020603050405020304" pitchFamily="18" charset="0"/>
              </a:rPr>
              <a:t>loại</a:t>
            </a:r>
            <a:r>
              <a:rPr lang="en-US" altLang="en-US" sz="2400" b="1" dirty="0">
                <a:solidFill>
                  <a:schemeClr val="bg1"/>
                </a:solidFill>
                <a:latin typeface="Times New Roman" panose="02020603050405020304" pitchFamily="18" charset="0"/>
              </a:rPr>
              <a:t> so </a:t>
            </a:r>
            <a:r>
              <a:rPr lang="en-US" altLang="en-US" sz="2400" b="1" dirty="0" err="1">
                <a:solidFill>
                  <a:schemeClr val="bg1"/>
                </a:solidFill>
                <a:latin typeface="Times New Roman" panose="02020603050405020304" pitchFamily="18" charset="0"/>
              </a:rPr>
              <a:t>với</a:t>
            </a:r>
            <a:r>
              <a:rPr lang="en-US" altLang="en-US" sz="2400" b="1" dirty="0">
                <a:solidFill>
                  <a:schemeClr val="bg1"/>
                </a:solidFill>
                <a:latin typeface="Times New Roman" panose="02020603050405020304" pitchFamily="18" charset="0"/>
              </a:rPr>
              <a:t> phi </a:t>
            </a:r>
            <a:r>
              <a:rPr lang="en-US" altLang="en-US" sz="2400" b="1" dirty="0" err="1">
                <a:solidFill>
                  <a:schemeClr val="bg1"/>
                </a:solidFill>
                <a:latin typeface="Times New Roman" panose="02020603050405020304" pitchFamily="18" charset="0"/>
              </a:rPr>
              <a:t>kim</a:t>
            </a:r>
            <a:r>
              <a:rPr lang="en-US" altLang="en-US" sz="2400" b="1" dirty="0">
                <a:solidFill>
                  <a:schemeClr val="bg1"/>
                </a:solidFill>
                <a:latin typeface="Times New Roman" panose="02020603050405020304" pitchFamily="18" charset="0"/>
              </a:rPr>
              <a:t> </a:t>
            </a:r>
            <a:r>
              <a:rPr lang="en-US" altLang="en-US" sz="2400" b="1" dirty="0" err="1">
                <a:solidFill>
                  <a:schemeClr val="bg1"/>
                </a:solidFill>
                <a:latin typeface="Times New Roman" panose="02020603050405020304" pitchFamily="18" charset="0"/>
              </a:rPr>
              <a:t>trong</a:t>
            </a:r>
            <a:r>
              <a:rPr lang="en-US" altLang="en-US" sz="2400" b="1" dirty="0">
                <a:solidFill>
                  <a:schemeClr val="bg1"/>
                </a:solidFill>
                <a:latin typeface="Times New Roman" panose="02020603050405020304" pitchFamily="18" charset="0"/>
              </a:rPr>
              <a:t> </a:t>
            </a:r>
            <a:r>
              <a:rPr lang="en-US" altLang="en-US" sz="2400" b="1" dirty="0" err="1">
                <a:solidFill>
                  <a:schemeClr val="bg1"/>
                </a:solidFill>
                <a:latin typeface="Times New Roman" panose="02020603050405020304" pitchFamily="18" charset="0"/>
              </a:rPr>
              <a:t>cùng</a:t>
            </a:r>
            <a:r>
              <a:rPr lang="en-US" altLang="en-US" sz="2400" b="1" dirty="0">
                <a:solidFill>
                  <a:schemeClr val="bg1"/>
                </a:solidFill>
                <a:latin typeface="Times New Roman" panose="02020603050405020304" pitchFamily="18" charset="0"/>
              </a:rPr>
              <a:t> chu </a:t>
            </a:r>
            <a:r>
              <a:rPr lang="en-US" altLang="en-US" sz="2400" b="1" dirty="0" err="1">
                <a:solidFill>
                  <a:schemeClr val="bg1"/>
                </a:solidFill>
                <a:latin typeface="Times New Roman" panose="02020603050405020304" pitchFamily="18" charset="0"/>
              </a:rPr>
              <a:t>kì</a:t>
            </a:r>
            <a:r>
              <a:rPr lang="en-US" altLang="en-US" sz="2400" b="1" dirty="0">
                <a:solidFill>
                  <a:schemeClr val="bg1"/>
                </a:solidFill>
                <a:latin typeface="Times New Roman" panose="02020603050405020304" pitchFamily="18" charset="0"/>
              </a:rPr>
              <a:t>?</a:t>
            </a:r>
          </a:p>
        </p:txBody>
      </p:sp>
    </p:spTree>
    <p:extLst>
      <p:ext uri="{BB962C8B-B14F-4D97-AF65-F5344CB8AC3E}">
        <p14:creationId xmlns:p14="http://schemas.microsoft.com/office/powerpoint/2010/main" val="96938077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E754A02-DACD-4FC0-8C43-78BBF3872A53}"/>
              </a:ext>
            </a:extLst>
          </p:cNvPr>
          <p:cNvPicPr>
            <a:picLocks noChangeAspect="1"/>
          </p:cNvPicPr>
          <p:nvPr/>
        </p:nvPicPr>
        <p:blipFill>
          <a:blip r:embed="rId2"/>
          <a:stretch>
            <a:fillRect/>
          </a:stretch>
        </p:blipFill>
        <p:spPr>
          <a:xfrm>
            <a:off x="14495" y="-8172"/>
            <a:ext cx="12177505" cy="6866172"/>
          </a:xfrm>
          <a:prstGeom prst="rect">
            <a:avLst/>
          </a:prstGeom>
        </p:spPr>
      </p:pic>
      <p:sp>
        <p:nvSpPr>
          <p:cNvPr id="4" name="TextBox 3">
            <a:extLst>
              <a:ext uri="{FF2B5EF4-FFF2-40B4-BE49-F238E27FC236}">
                <a16:creationId xmlns:a16="http://schemas.microsoft.com/office/drawing/2014/main" id="{A8C0CFEB-2DC1-4189-BB97-1F1536702FFA}"/>
              </a:ext>
            </a:extLst>
          </p:cNvPr>
          <p:cNvSpPr txBox="1"/>
          <p:nvPr/>
        </p:nvSpPr>
        <p:spPr>
          <a:xfrm>
            <a:off x="1341783" y="1756748"/>
            <a:ext cx="8746434" cy="1815882"/>
          </a:xfrm>
          <a:prstGeom prst="rect">
            <a:avLst/>
          </a:prstGeom>
          <a:noFill/>
        </p:spPr>
        <p:txBody>
          <a:bodyPr wrap="square">
            <a:spAutoFit/>
          </a:bodyPr>
          <a:lstStyle/>
          <a:p>
            <a:pPr eaLnBrk="1" hangingPunct="1">
              <a:spcBef>
                <a:spcPct val="50000"/>
              </a:spcBef>
            </a:pPr>
            <a:r>
              <a:rPr lang="nl-NL" altLang="en-US" sz="2800" b="1" dirty="0">
                <a:solidFill>
                  <a:schemeClr val="bg1"/>
                </a:solidFill>
                <a:latin typeface="Times New Roman" panose="02020603050405020304" pitchFamily="18" charset="0"/>
              </a:rPr>
              <a:t> - Trong cùng một chu kì, nguyên tử của nguyên tố kim loại có bán kính nguyên tử lớn hơn và điện tích hạt nhân nhỏ hơn so với các nguyên tử của nguyên tố phi kim.</a:t>
            </a:r>
            <a:endParaRPr lang="en-US" altLang="en-US" sz="2800" b="1" dirty="0">
              <a:solidFill>
                <a:schemeClr val="bg1"/>
              </a:solidFill>
              <a:latin typeface="Times New Roman" panose="02020603050405020304" pitchFamily="18" charset="0"/>
            </a:endParaRPr>
          </a:p>
        </p:txBody>
      </p:sp>
      <p:sp>
        <p:nvSpPr>
          <p:cNvPr id="5" name="TextBox 4">
            <a:extLst>
              <a:ext uri="{FF2B5EF4-FFF2-40B4-BE49-F238E27FC236}">
                <a16:creationId xmlns:a16="http://schemas.microsoft.com/office/drawing/2014/main" id="{2C3EC8F0-7558-4B6A-B7D1-FEC35ECA5987}"/>
              </a:ext>
            </a:extLst>
          </p:cNvPr>
          <p:cNvSpPr txBox="1"/>
          <p:nvPr/>
        </p:nvSpPr>
        <p:spPr>
          <a:xfrm>
            <a:off x="2136913" y="197499"/>
            <a:ext cx="8229600" cy="646331"/>
          </a:xfrm>
          <a:prstGeom prst="rect">
            <a:avLst/>
          </a:prstGeom>
          <a:noFill/>
        </p:spPr>
        <p:txBody>
          <a:bodyPr wrap="square" rtlCol="0">
            <a:spAutoFit/>
          </a:bodyPr>
          <a:lstStyle/>
          <a:p>
            <a:pPr algn="l"/>
            <a:r>
              <a:rPr lang="en-US" sz="3600" b="1" dirty="0">
                <a:solidFill>
                  <a:srgbClr val="FFFF00"/>
                </a:solidFill>
                <a:latin typeface="Times New Roman" panose="02020603050405020304" pitchFamily="18" charset="0"/>
                <a:cs typeface="Times New Roman" panose="02020603050405020304" pitchFamily="18" charset="0"/>
              </a:rPr>
              <a:t>II. CẤU TẠO CỦA KIM LOẠI</a:t>
            </a:r>
          </a:p>
        </p:txBody>
      </p:sp>
      <p:sp>
        <p:nvSpPr>
          <p:cNvPr id="6" name="TextBox 5">
            <a:extLst>
              <a:ext uri="{FF2B5EF4-FFF2-40B4-BE49-F238E27FC236}">
                <a16:creationId xmlns:a16="http://schemas.microsoft.com/office/drawing/2014/main" id="{74230039-6A8D-4653-9E7C-B82DE36DBABB}"/>
              </a:ext>
            </a:extLst>
          </p:cNvPr>
          <p:cNvSpPr txBox="1"/>
          <p:nvPr/>
        </p:nvSpPr>
        <p:spPr>
          <a:xfrm>
            <a:off x="2749826" y="754068"/>
            <a:ext cx="4691270" cy="646331"/>
          </a:xfrm>
          <a:prstGeom prst="rect">
            <a:avLst/>
          </a:prstGeom>
          <a:noFill/>
        </p:spPr>
        <p:txBody>
          <a:bodyPr wrap="square" rtlCol="0">
            <a:spAutoFit/>
          </a:bodyPr>
          <a:lstStyle/>
          <a:p>
            <a:pPr algn="l"/>
            <a:r>
              <a:rPr lang="en-US" sz="3600" b="1" dirty="0">
                <a:solidFill>
                  <a:srgbClr val="FFFF00"/>
                </a:solidFill>
                <a:latin typeface="Times New Roman" panose="02020603050405020304" pitchFamily="18" charset="0"/>
                <a:cs typeface="Times New Roman" panose="02020603050405020304" pitchFamily="18" charset="0"/>
              </a:rPr>
              <a:t>1. </a:t>
            </a:r>
            <a:r>
              <a:rPr lang="en-US" sz="3600" b="1" dirty="0" err="1">
                <a:solidFill>
                  <a:srgbClr val="FFFF00"/>
                </a:solidFill>
                <a:latin typeface="Times New Roman" panose="02020603050405020304" pitchFamily="18" charset="0"/>
                <a:cs typeface="Times New Roman" panose="02020603050405020304" pitchFamily="18" charset="0"/>
              </a:rPr>
              <a:t>Cấu</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tạo</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nguyên</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tử</a:t>
            </a:r>
            <a:endParaRPr lang="en-US" sz="3600" b="1" dirty="0">
              <a:solidFill>
                <a:srgbClr val="FFFF00"/>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3DDDDFF6-6631-4D4C-B954-AD4DFE3B58B3}"/>
              </a:ext>
            </a:extLst>
          </p:cNvPr>
          <p:cNvSpPr txBox="1"/>
          <p:nvPr/>
        </p:nvSpPr>
        <p:spPr>
          <a:xfrm>
            <a:off x="1649896" y="4005447"/>
            <a:ext cx="8478078" cy="646331"/>
          </a:xfrm>
          <a:prstGeom prst="rect">
            <a:avLst/>
          </a:prstGeom>
          <a:noFill/>
        </p:spPr>
        <p:txBody>
          <a:bodyPr wrap="square" rtlCol="0">
            <a:spAutoFit/>
          </a:bodyPr>
          <a:lstStyle/>
          <a:p>
            <a:pPr algn="l"/>
            <a:r>
              <a:rPr lang="en-US" sz="3600" b="1" dirty="0">
                <a:solidFill>
                  <a:srgbClr val="FFFF00"/>
                </a:solidFill>
                <a:latin typeface="Times New Roman" panose="02020603050405020304" pitchFamily="18" charset="0"/>
                <a:cs typeface="Times New Roman" panose="02020603050405020304" pitchFamily="18" charset="0"/>
              </a:rPr>
              <a:t>2. </a:t>
            </a:r>
            <a:r>
              <a:rPr lang="en-US" sz="3600" b="1" dirty="0" err="1">
                <a:solidFill>
                  <a:srgbClr val="FFFF00"/>
                </a:solidFill>
                <a:latin typeface="Times New Roman" panose="02020603050405020304" pitchFamily="18" charset="0"/>
                <a:cs typeface="Times New Roman" panose="02020603050405020304" pitchFamily="18" charset="0"/>
              </a:rPr>
              <a:t>Cấu</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tạo</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tinh</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thể</a:t>
            </a:r>
            <a:r>
              <a:rPr lang="en-US" sz="3600" b="1" dirty="0">
                <a:solidFill>
                  <a:srgbClr val="FFFF00"/>
                </a:solidFill>
                <a:latin typeface="Times New Roman" panose="02020603050405020304" pitchFamily="18" charset="0"/>
                <a:cs typeface="Times New Roman" panose="02020603050405020304" pitchFamily="18" charset="0"/>
              </a:rPr>
              <a:t> (HS </a:t>
            </a:r>
            <a:r>
              <a:rPr lang="en-US" sz="3600" b="1" dirty="0" err="1">
                <a:solidFill>
                  <a:srgbClr val="FFFF00"/>
                </a:solidFill>
                <a:latin typeface="Times New Roman" panose="02020603050405020304" pitchFamily="18" charset="0"/>
                <a:cs typeface="Times New Roman" panose="02020603050405020304" pitchFamily="18" charset="0"/>
              </a:rPr>
              <a:t>tự</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đọc</a:t>
            </a:r>
            <a:r>
              <a:rPr lang="en-US" sz="3600" b="1" dirty="0">
                <a:solidFill>
                  <a:srgbClr val="FFFF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35428652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b="1" dirty="0" smtClean="0">
            <a:solidFill>
              <a:srgbClr val="FFFF00"/>
            </a:solidFill>
            <a:latin typeface="Times New Roman" panose="02020603050405020304" pitchFamily="18" charset="0"/>
            <a:cs typeface="Times New Roman" panose="02020603050405020304" pitchFamily="18"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974</TotalTime>
  <Words>639</Words>
  <Application>Microsoft Office PowerPoint</Application>
  <PresentationFormat>Widescreen</PresentationFormat>
  <Paragraphs>58</Paragraphs>
  <Slides>17</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24" baseType="lpstr">
      <vt:lpstr>Arial</vt:lpstr>
      <vt:lpstr>Calibri</vt:lpstr>
      <vt:lpstr>Calibri Light</vt:lpstr>
      <vt:lpstr>Symbol</vt:lpstr>
      <vt:lpstr>Times New Roman</vt: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Lánh</dc:creator>
  <cp:lastModifiedBy>Admin</cp:lastModifiedBy>
  <cp:revision>29</cp:revision>
  <dcterms:created xsi:type="dcterms:W3CDTF">2021-12-22T14:02:42Z</dcterms:created>
  <dcterms:modified xsi:type="dcterms:W3CDTF">2022-11-24T07:42:32Z</dcterms:modified>
</cp:coreProperties>
</file>