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73" r:id="rId3"/>
    <p:sldMasterId id="2147483691" r:id="rId4"/>
    <p:sldMasterId id="2147483711" r:id="rId5"/>
    <p:sldMasterId id="2147483729" r:id="rId6"/>
  </p:sldMasterIdLst>
  <p:notesMasterIdLst>
    <p:notesMasterId r:id="rId44"/>
  </p:notesMasterIdLst>
  <p:sldIdLst>
    <p:sldId id="307" r:id="rId7"/>
    <p:sldId id="288" r:id="rId8"/>
    <p:sldId id="289" r:id="rId9"/>
    <p:sldId id="292" r:id="rId10"/>
    <p:sldId id="291" r:id="rId11"/>
    <p:sldId id="293" r:id="rId12"/>
    <p:sldId id="262" r:id="rId13"/>
    <p:sldId id="294" r:id="rId14"/>
    <p:sldId id="295" r:id="rId15"/>
    <p:sldId id="296" r:id="rId16"/>
    <p:sldId id="267" r:id="rId17"/>
    <p:sldId id="297" r:id="rId18"/>
    <p:sldId id="298" r:id="rId19"/>
    <p:sldId id="299" r:id="rId20"/>
    <p:sldId id="300" r:id="rId21"/>
    <p:sldId id="301" r:id="rId22"/>
    <p:sldId id="302" r:id="rId23"/>
    <p:sldId id="305" r:id="rId24"/>
    <p:sldId id="306" r:id="rId25"/>
    <p:sldId id="321" r:id="rId26"/>
    <p:sldId id="303" r:id="rId27"/>
    <p:sldId id="308" r:id="rId28"/>
    <p:sldId id="309" r:id="rId29"/>
    <p:sldId id="310" r:id="rId30"/>
    <p:sldId id="31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286" r:id="rId39"/>
    <p:sldId id="317" r:id="rId40"/>
    <p:sldId id="318" r:id="rId41"/>
    <p:sldId id="319" r:id="rId42"/>
    <p:sldId id="32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2F"/>
    <a:srgbClr val="CCFF33"/>
    <a:srgbClr val="418378"/>
    <a:srgbClr val="440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AF21E-651F-4282-B138-5ADDE4F4DADA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0BE58-D3A3-4C2E-A33C-C656F7AA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47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C319C3-9F55-41B1-9C19-721ABF8D26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055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2C8C70-3156-4F84-BBA9-8DA046E66F90}" type="slidenum">
              <a:rPr lang="en-US" altLang="en-US">
                <a:solidFill>
                  <a:srgbClr val="000000"/>
                </a:solidFill>
              </a:rPr>
              <a:pPr/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24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7D5E84-BD7B-4BD2-A42A-73A174201391}" type="slidenum">
              <a:rPr lang="en-US" altLang="en-US">
                <a:solidFill>
                  <a:srgbClr val="000000"/>
                </a:solidFill>
              </a:rPr>
              <a:pPr/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9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B80E31-FCA7-4B82-91D2-1CD6288686CD}" type="slidenum">
              <a:rPr lang="en-US" altLang="en-US">
                <a:solidFill>
                  <a:srgbClr val="000000"/>
                </a:solidFill>
              </a:rPr>
              <a:pPr/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94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AF1F1F-C333-4082-8EF9-9F4F235FF37B}" type="slidenum">
              <a:rPr lang="en-US" altLang="en-US">
                <a:solidFill>
                  <a:srgbClr val="000000"/>
                </a:solidFill>
              </a:rPr>
              <a:pPr/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9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F028C-ED8A-46AF-82A1-83F1B61E5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A0D5C7-48CA-4EAE-80C3-FCCAFC5A9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5794BD-3CF2-46B9-B05B-96400DEC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ABA0D-22AA-4363-BE7E-EAFC739D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5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44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98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62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91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7719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19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63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67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33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42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210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11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427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93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598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601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11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601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2E37CCD-1915-4F7C-8846-4F7D9CFB7D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156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76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193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572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34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060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7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260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949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94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70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5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37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77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39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58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342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85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45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40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432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4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01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2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703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861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80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854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429AD-5240-4F24-9124-1DDCD151D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214F8-2FA9-4134-B5CE-130FFABE7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86BB6-64DC-4A61-BCE0-A2DE2C699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C45E8-2396-4031-B5FA-59D5DF69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0F0B7-F5DE-4282-B2F0-2DB3ADDCF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8912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F4C8-6761-4257-A2BE-14A6895A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8C199-21DE-427D-A7F8-F25524A7C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CDEA6-AF56-4957-86F3-8E990F850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EA15F-02CD-4450-BFA1-DAE240C74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31602-DC62-4367-B2DC-C5F7C0CA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8698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1BF55-70EF-424E-BC0B-C210C5AB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E9996-2C31-4EAC-9A88-D685B655C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99255-A58A-4CC5-9918-FCD5989F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DF442-25FF-4DDB-BF00-69D2651D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B17D9-6ED9-4959-94D5-3CCF97CB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2FBE-FBD7-4B4A-8019-F6D5F05E6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7F675-6478-46D2-B80D-E49409AAF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2684B-6498-4F28-A30F-3584D00B8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03C3E-533D-4407-A662-616780E1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22913-45C6-48ED-BA40-87BAD447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E21F9-2FF3-4DCF-AE18-FBE1785E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345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A9F36-333D-487C-86E1-AF2A9EB42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455E0-8B03-47FB-AA3D-F6292A071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BADB4-7B7B-49AB-BDDC-55D9611EF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94E43D-55D5-41F0-8AC7-6543162C1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B6983B-BE28-4F32-BCB5-8758C4188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7546B-B1C9-469F-91D1-69F3D10DD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432129-B87E-42A3-84E2-C14E389D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7D051-055F-45F1-90E5-68FF3066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42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24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3F48-EB7F-48DD-A6D9-3E8C58507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584909-E1E4-43A2-B413-045706B44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5E674-95BC-4B6C-AEF8-9DE8D63A0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90A22-175F-43E7-A7F8-4EA4AD96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6575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40038A-1372-4C63-B864-21D34D658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DCC410-FA79-4E99-83C4-B63D68557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78C37-27CF-415A-9402-47A3810F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755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9F00E-BC06-4E9F-A135-B692E91C6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A52-4F76-4DA4-80E7-A75FC7944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BAED1-CEC6-45A4-9127-7FE5063EA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8F22F-E103-47B7-8094-C8BBDC1A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D9C45-9D77-4B27-909B-58511E161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A5A02-4BCE-4C0E-9B10-097BFA0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5656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7824C-66C9-4042-9B8F-96CA8FAD0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87E1F-0A38-449C-92DA-5B9788372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5667D2-DECC-4B77-89C9-6B9955394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5BE18-255D-4A0D-A4C7-EC0C51A39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DE4D8-ED67-46A3-86BD-A2D8CB52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91979-1B01-46D0-BBB1-222A389F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717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29AD4-78CD-471A-9F47-8A82C54B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EDBA4-8969-4D4F-B922-DEDF5A0E3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57885-4008-48F0-B3ED-67AEBC75B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0E37E-884F-4A00-B089-4EBF1264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DE397-173E-46F4-A59D-17BCC95C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691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E31A97-0F09-4509-AAB8-AB9933477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ADF04-AF67-4FED-8E74-440447029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B3D06-6CFF-47C4-B838-D577A5B4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19716-5BCE-4EEA-8F1A-70BA6DBF7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B67C9-2A8A-4915-A505-2B556D94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271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680918"/>
      </p:ext>
    </p:extLst>
  </p:cSld>
  <p:clrMapOvr>
    <a:masterClrMapping/>
  </p:clrMapOvr>
  <p:transition spd="med"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1482-F1EE-4AE4-A934-94535DA0820B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1" y="274638"/>
            <a:ext cx="10972800" cy="11430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70744-50F6-4077-8B2D-D7B89C7D956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1" y="1600199"/>
            <a:ext cx="5384800" cy="218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21CA3-CE4D-4E70-B072-2A7E64C8A7C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199"/>
            <a:ext cx="5384800" cy="218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587C70-BA6A-493A-8C3C-2B9B9EFE54B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1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12B93A-7694-4B1C-B672-896363EBE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EC4D9A-2ED7-423E-8C64-56E21F31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6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89A0C-F2E6-42AB-8128-8AFD0F43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6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D3C2E1-533B-4972-A285-8CA1CAE7D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6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332B34-9543-4CF9-9113-FBB3C107A9F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5485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EF58BC2-E06C-4A05-BC02-3951D48EE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F57015-2E1F-4A37-A8EF-3914CBCE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008EED-7030-4B88-A09B-C6A07D6B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ADCCF-5379-4D39-84C9-F8C3BE07F4D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271680"/>
      </p:ext>
    </p:extLst>
  </p:cSld>
  <p:clrMapOvr>
    <a:masterClrMapping/>
  </p:clrMapOvr>
  <p:transition spd="med">
    <p:circl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4A01A0-8D99-4155-9CBE-5C2C71932AF2}"/>
              </a:ext>
            </a:extLst>
          </p:cNvPr>
          <p:cNvSpPr/>
          <p:nvPr/>
        </p:nvSpPr>
        <p:spPr>
          <a:xfrm>
            <a:off x="271199" y="255419"/>
            <a:ext cx="11649602" cy="1112109"/>
          </a:xfrm>
          <a:custGeom>
            <a:avLst/>
            <a:gdLst>
              <a:gd name="connsiteX0" fmla="*/ 0 w 11649602"/>
              <a:gd name="connsiteY0" fmla="*/ 777573 h 1112109"/>
              <a:gd name="connsiteX1" fmla="*/ 1298732 w 11649602"/>
              <a:gd name="connsiteY1" fmla="*/ 777573 h 1112109"/>
              <a:gd name="connsiteX2" fmla="*/ 1280333 w 11649602"/>
              <a:gd name="connsiteY2" fmla="*/ 808273 h 1112109"/>
              <a:gd name="connsiteX3" fmla="*/ 649366 w 11649602"/>
              <a:gd name="connsiteY3" fmla="*/ 1112109 h 1112109"/>
              <a:gd name="connsiteX4" fmla="*/ 18398 w 11649602"/>
              <a:gd name="connsiteY4" fmla="*/ 808273 h 1112109"/>
              <a:gd name="connsiteX5" fmla="*/ 1298732 w 11649602"/>
              <a:gd name="connsiteY5" fmla="*/ 0 h 1112109"/>
              <a:gd name="connsiteX6" fmla="*/ 11649602 w 11649602"/>
              <a:gd name="connsiteY6" fmla="*/ 0 h 1112109"/>
              <a:gd name="connsiteX7" fmla="*/ 11649602 w 11649602"/>
              <a:gd name="connsiteY7" fmla="*/ 777573 h 1112109"/>
              <a:gd name="connsiteX8" fmla="*/ 1298732 w 11649602"/>
              <a:gd name="connsiteY8" fmla="*/ 777573 h 111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49602" h="1112109">
                <a:moveTo>
                  <a:pt x="0" y="777573"/>
                </a:moveTo>
                <a:lnTo>
                  <a:pt x="1298732" y="777573"/>
                </a:lnTo>
                <a:lnTo>
                  <a:pt x="1280333" y="808273"/>
                </a:lnTo>
                <a:cubicBezTo>
                  <a:pt x="1143589" y="991586"/>
                  <a:pt x="912018" y="1112109"/>
                  <a:pt x="649366" y="1112109"/>
                </a:cubicBezTo>
                <a:cubicBezTo>
                  <a:pt x="386713" y="1112109"/>
                  <a:pt x="155142" y="991586"/>
                  <a:pt x="18398" y="808273"/>
                </a:cubicBezTo>
                <a:close/>
                <a:moveTo>
                  <a:pt x="1298732" y="0"/>
                </a:moveTo>
                <a:lnTo>
                  <a:pt x="11649602" y="0"/>
                </a:lnTo>
                <a:lnTo>
                  <a:pt x="11649602" y="777573"/>
                </a:lnTo>
                <a:lnTo>
                  <a:pt x="1298732" y="777573"/>
                </a:lnTo>
                <a:close/>
              </a:path>
            </a:pathLst>
          </a:custGeom>
          <a:solidFill>
            <a:srgbClr val="00206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:a16="http://schemas.microsoft.com/office/drawing/2014/main" id="{17D39550-CD0E-46DB-846E-D0E1B5DF96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9" y="143906"/>
            <a:ext cx="1298732" cy="9367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ADD952-6665-4793-A9CE-3769EC019169}"/>
              </a:ext>
            </a:extLst>
          </p:cNvPr>
          <p:cNvSpPr/>
          <p:nvPr/>
        </p:nvSpPr>
        <p:spPr>
          <a:xfrm>
            <a:off x="271199" y="6646126"/>
            <a:ext cx="11649602" cy="111512"/>
          </a:xfrm>
          <a:prstGeom prst="rect">
            <a:avLst/>
          </a:prstGeom>
          <a:solidFill>
            <a:srgbClr val="002060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02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83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66F3C837-299D-4C30-8401-47DBE2E54B8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84175" y="146050"/>
            <a:ext cx="11385550" cy="903288"/>
            <a:chOff x="335261" y="41546"/>
            <a:chExt cx="11386568" cy="1118501"/>
          </a:xfrm>
        </p:grpSpPr>
        <p:sp>
          <p:nvSpPr>
            <p:cNvPr id="6" name="Rectangle: Rounded Corners 7">
              <a:extLst>
                <a:ext uri="{FF2B5EF4-FFF2-40B4-BE49-F238E27FC236}">
                  <a16:creationId xmlns:a16="http://schemas.microsoft.com/office/drawing/2014/main" id="{2C3E29A0-AF61-4A39-BD96-0BBFABC6313A}"/>
                </a:ext>
              </a:extLst>
            </p:cNvPr>
            <p:cNvSpPr/>
            <p:nvPr/>
          </p:nvSpPr>
          <p:spPr>
            <a:xfrm>
              <a:off x="470171" y="136187"/>
              <a:ext cx="11251658" cy="87549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D36A5813-AEA3-416F-B9BD-029040376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61" y="41546"/>
              <a:ext cx="1008433" cy="1118501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F04A76-ACC9-4457-8E6D-B95DB5012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330" y="266728"/>
            <a:ext cx="10280862" cy="707578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0BA6A-AA11-4C80-A4B0-5A964CD8D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4AEF194-E6CC-4539-89EF-EAF699F8C0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2330" y="1049338"/>
            <a:ext cx="10378136" cy="656374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rgbClr val="C0000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121F42F-A9DE-4A36-BC76-43D2E95D05B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B9E60-498C-4327-8B41-9E3F5FF5708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57AE555-7A42-41F1-B68C-C9A10A0732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DDCACB2-151E-45D8-87BC-CF81C36CA6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1860F-F786-4D30-90BE-066E7FC21E2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6220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9B0034C2-FB2F-47C0-982A-BD5FC836C03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84175" y="146050"/>
            <a:ext cx="11385550" cy="903288"/>
            <a:chOff x="335261" y="41546"/>
            <a:chExt cx="11386568" cy="1118501"/>
          </a:xfrm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CD84DE15-2D96-47AA-A533-419EBCBADF80}"/>
                </a:ext>
              </a:extLst>
            </p:cNvPr>
            <p:cNvSpPr/>
            <p:nvPr/>
          </p:nvSpPr>
          <p:spPr>
            <a:xfrm>
              <a:off x="470171" y="136187"/>
              <a:ext cx="11251658" cy="87549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6AA0B84E-94FC-4C9C-B11E-7A7B19801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61" y="41546"/>
              <a:ext cx="1008433" cy="1118501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</p:pic>
      </p:grpSp>
      <p:sp>
        <p:nvSpPr>
          <p:cNvPr id="7" name="TextBox 9">
            <a:extLst>
              <a:ext uri="{FF2B5EF4-FFF2-40B4-BE49-F238E27FC236}">
                <a16:creationId xmlns:a16="http://schemas.microsoft.com/office/drawing/2014/main" id="{150EFEB0-AAAA-4775-85BD-0822EF686A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92238" y="266700"/>
            <a:ext cx="1028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BÀI TẬP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7612ED9-ABC7-4CE0-8D30-727E88EFFA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560514"/>
            <a:ext cx="10515600" cy="1517223"/>
          </a:xfrm>
        </p:spPr>
        <p:txBody>
          <a:bodyPr>
            <a:normAutofit/>
          </a:bodyPr>
          <a:lstStyle>
            <a:lvl1pPr marL="0" indent="0">
              <a:buNone/>
              <a:defRPr sz="3000" b="1"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CB10BB-E530-495C-BC15-8DB7A765605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429000"/>
            <a:ext cx="10515600" cy="2927350"/>
          </a:xfrm>
        </p:spPr>
        <p:txBody>
          <a:bodyPr/>
          <a:lstStyle>
            <a:lvl1pPr marL="514350" indent="-514350">
              <a:buFont typeface="+mj-lt"/>
              <a:buAutoNum type="alphaUcPeriod"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46EC493-9196-47C5-B4DE-85247D6670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4E284-10E2-4536-9D00-1C497DCF049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550CD17-A872-439B-B2B0-4B6818585CD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5DC7674-1068-4969-BFE8-441AE9805B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24516-432B-4CBC-9E1A-AF224424F2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3178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429AD-5240-4F24-9124-1DDCD151D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214F8-2FA9-4134-B5CE-130FFABE7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86BB6-64DC-4A61-BCE0-A2DE2C699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C45E8-2396-4031-B5FA-59D5DF69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0F0B7-F5DE-4282-B2F0-2DB3ADDCF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2917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F4C8-6761-4257-A2BE-14A6895A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8C199-21DE-427D-A7F8-F25524A7C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CDEA6-AF56-4957-86F3-8E990F850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EA15F-02CD-4450-BFA1-DAE240C74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31602-DC62-4367-B2DC-C5F7C0CA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5218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1BF55-70EF-424E-BC0B-C210C5AB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E9996-2C31-4EAC-9A88-D685B655C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99255-A58A-4CC5-9918-FCD5989F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DF442-25FF-4DDB-BF00-69D2651D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B17D9-6ED9-4959-94D5-3CCF97CB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003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2FBE-FBD7-4B4A-8019-F6D5F05E6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7F675-6478-46D2-B80D-E49409AAF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2684B-6498-4F28-A30F-3584D00B8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03C3E-533D-4407-A662-616780E1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22913-45C6-48ED-BA40-87BAD447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E21F9-2FF3-4DCF-AE18-FBE1785E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182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A9F36-333D-487C-86E1-AF2A9EB42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455E0-8B03-47FB-AA3D-F6292A071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BADB4-7B7B-49AB-BDDC-55D9611EF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94E43D-55D5-41F0-8AC7-6543162C1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B6983B-BE28-4F32-BCB5-8758C4188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7546B-B1C9-469F-91D1-69F3D10DD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432129-B87E-42A3-84E2-C14E389D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7D051-055F-45F1-90E5-68FF3066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3131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3F48-EB7F-48DD-A6D9-3E8C58507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584909-E1E4-43A2-B413-045706B44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5E674-95BC-4B6C-AEF8-9DE8D63A0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90A22-175F-43E7-A7F8-4EA4AD96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8650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40038A-1372-4C63-B864-21D34D658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DCC410-FA79-4E99-83C4-B63D68557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78C37-27CF-415A-9402-47A3810F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7912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9F00E-BC06-4E9F-A135-B692E91C6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A52-4F76-4DA4-80E7-A75FC7944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BAED1-CEC6-45A4-9127-7FE5063EA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8F22F-E103-47B7-8094-C8BBDC1A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D9C45-9D77-4B27-909B-58511E161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A5A02-4BCE-4C0E-9B10-097BFA0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09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948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7824C-66C9-4042-9B8F-96CA8FAD0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87E1F-0A38-449C-92DA-5B9788372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5667D2-DECC-4B77-89C9-6B9955394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5BE18-255D-4A0D-A4C7-EC0C51A39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DE4D8-ED67-46A3-86BD-A2D8CB52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91979-1B01-46D0-BBB1-222A389F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9594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29AD4-78CD-471A-9F47-8A82C54B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EDBA4-8969-4D4F-B922-DEDF5A0E3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57885-4008-48F0-B3ED-67AEBC75B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0E37E-884F-4A00-B089-4EBF1264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DE397-173E-46F4-A59D-17BCC95C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2754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E31A97-0F09-4509-AAB8-AB9933477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ADF04-AF67-4FED-8E74-440447029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B3D06-6CFF-47C4-B838-D577A5B4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19716-5BCE-4EEA-8F1A-70BA6DBF7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B67C9-2A8A-4915-A505-2B556D94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6469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764249"/>
      </p:ext>
    </p:extLst>
  </p:cSld>
  <p:clrMapOvr>
    <a:masterClrMapping/>
  </p:clrMapOvr>
  <p:transition spd="med"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1482-F1EE-4AE4-A934-94535DA0820B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1" y="274638"/>
            <a:ext cx="10972800" cy="11430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70744-50F6-4077-8B2D-D7B89C7D956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1" y="1600199"/>
            <a:ext cx="5384800" cy="218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21CA3-CE4D-4E70-B072-2A7E64C8A7C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199"/>
            <a:ext cx="5384800" cy="218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587C70-BA6A-493A-8C3C-2B9B9EFE54B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1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12B93A-7694-4B1C-B672-896363EBE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EC4D9A-2ED7-423E-8C64-56E21F31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6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89A0C-F2E6-42AB-8128-8AFD0F43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6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D3C2E1-533B-4972-A285-8CA1CAE7D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6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332B34-9543-4CF9-9113-FBB3C107A9F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2709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EF58BC2-E06C-4A05-BC02-3951D48EE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F57015-2E1F-4A37-A8EF-3914CBCE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008EED-7030-4B88-A09B-C6A07D6B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ADCCF-5379-4D39-84C9-F8C3BE07F4D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28965"/>
      </p:ext>
    </p:extLst>
  </p:cSld>
  <p:clrMapOvr>
    <a:masterClrMapping/>
  </p:clrMapOvr>
  <p:transition spd="med">
    <p:circl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4A01A0-8D99-4155-9CBE-5C2C71932AF2}"/>
              </a:ext>
            </a:extLst>
          </p:cNvPr>
          <p:cNvSpPr/>
          <p:nvPr/>
        </p:nvSpPr>
        <p:spPr>
          <a:xfrm>
            <a:off x="271199" y="255419"/>
            <a:ext cx="11649602" cy="1112109"/>
          </a:xfrm>
          <a:custGeom>
            <a:avLst/>
            <a:gdLst>
              <a:gd name="connsiteX0" fmla="*/ 0 w 11649602"/>
              <a:gd name="connsiteY0" fmla="*/ 777573 h 1112109"/>
              <a:gd name="connsiteX1" fmla="*/ 1298732 w 11649602"/>
              <a:gd name="connsiteY1" fmla="*/ 777573 h 1112109"/>
              <a:gd name="connsiteX2" fmla="*/ 1280333 w 11649602"/>
              <a:gd name="connsiteY2" fmla="*/ 808273 h 1112109"/>
              <a:gd name="connsiteX3" fmla="*/ 649366 w 11649602"/>
              <a:gd name="connsiteY3" fmla="*/ 1112109 h 1112109"/>
              <a:gd name="connsiteX4" fmla="*/ 18398 w 11649602"/>
              <a:gd name="connsiteY4" fmla="*/ 808273 h 1112109"/>
              <a:gd name="connsiteX5" fmla="*/ 1298732 w 11649602"/>
              <a:gd name="connsiteY5" fmla="*/ 0 h 1112109"/>
              <a:gd name="connsiteX6" fmla="*/ 11649602 w 11649602"/>
              <a:gd name="connsiteY6" fmla="*/ 0 h 1112109"/>
              <a:gd name="connsiteX7" fmla="*/ 11649602 w 11649602"/>
              <a:gd name="connsiteY7" fmla="*/ 777573 h 1112109"/>
              <a:gd name="connsiteX8" fmla="*/ 1298732 w 11649602"/>
              <a:gd name="connsiteY8" fmla="*/ 777573 h 111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49602" h="1112109">
                <a:moveTo>
                  <a:pt x="0" y="777573"/>
                </a:moveTo>
                <a:lnTo>
                  <a:pt x="1298732" y="777573"/>
                </a:lnTo>
                <a:lnTo>
                  <a:pt x="1280333" y="808273"/>
                </a:lnTo>
                <a:cubicBezTo>
                  <a:pt x="1143589" y="991586"/>
                  <a:pt x="912018" y="1112109"/>
                  <a:pt x="649366" y="1112109"/>
                </a:cubicBezTo>
                <a:cubicBezTo>
                  <a:pt x="386713" y="1112109"/>
                  <a:pt x="155142" y="991586"/>
                  <a:pt x="18398" y="808273"/>
                </a:cubicBezTo>
                <a:close/>
                <a:moveTo>
                  <a:pt x="1298732" y="0"/>
                </a:moveTo>
                <a:lnTo>
                  <a:pt x="11649602" y="0"/>
                </a:lnTo>
                <a:lnTo>
                  <a:pt x="11649602" y="777573"/>
                </a:lnTo>
                <a:lnTo>
                  <a:pt x="1298732" y="777573"/>
                </a:lnTo>
                <a:close/>
              </a:path>
            </a:pathLst>
          </a:custGeom>
          <a:solidFill>
            <a:srgbClr val="00206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:a16="http://schemas.microsoft.com/office/drawing/2014/main" id="{17D39550-CD0E-46DB-846E-D0E1B5DF96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9" y="143906"/>
            <a:ext cx="1298732" cy="9367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ADD952-6665-4793-A9CE-3769EC019169}"/>
              </a:ext>
            </a:extLst>
          </p:cNvPr>
          <p:cNvSpPr/>
          <p:nvPr/>
        </p:nvSpPr>
        <p:spPr>
          <a:xfrm>
            <a:off x="271199" y="6646126"/>
            <a:ext cx="11649602" cy="111512"/>
          </a:xfrm>
          <a:prstGeom prst="rect">
            <a:avLst/>
          </a:prstGeom>
          <a:solidFill>
            <a:srgbClr val="002060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8822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66F3C837-299D-4C30-8401-47DBE2E54B8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84175" y="146050"/>
            <a:ext cx="11385550" cy="903288"/>
            <a:chOff x="335261" y="41546"/>
            <a:chExt cx="11386568" cy="1118501"/>
          </a:xfrm>
        </p:grpSpPr>
        <p:sp>
          <p:nvSpPr>
            <p:cNvPr id="6" name="Rectangle: Rounded Corners 7">
              <a:extLst>
                <a:ext uri="{FF2B5EF4-FFF2-40B4-BE49-F238E27FC236}">
                  <a16:creationId xmlns:a16="http://schemas.microsoft.com/office/drawing/2014/main" id="{2C3E29A0-AF61-4A39-BD96-0BBFABC6313A}"/>
                </a:ext>
              </a:extLst>
            </p:cNvPr>
            <p:cNvSpPr/>
            <p:nvPr/>
          </p:nvSpPr>
          <p:spPr>
            <a:xfrm>
              <a:off x="470171" y="136187"/>
              <a:ext cx="11251658" cy="87549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D36A5813-AEA3-416F-B9BD-029040376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61" y="41546"/>
              <a:ext cx="1008433" cy="1118501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F04A76-ACC9-4457-8E6D-B95DB5012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330" y="266728"/>
            <a:ext cx="10280862" cy="707578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0BA6A-AA11-4C80-A4B0-5A964CD8D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4AEF194-E6CC-4539-89EF-EAF699F8C0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2330" y="1049338"/>
            <a:ext cx="10378136" cy="656374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rgbClr val="C0000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121F42F-A9DE-4A36-BC76-43D2E95D05B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B9E60-498C-4327-8B41-9E3F5FF5708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57AE555-7A42-41F1-B68C-C9A10A0732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DDCACB2-151E-45D8-87BC-CF81C36CA6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1860F-F786-4D30-90BE-066E7FC21E2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0028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9B0034C2-FB2F-47C0-982A-BD5FC836C03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84175" y="146050"/>
            <a:ext cx="11385550" cy="903288"/>
            <a:chOff x="335261" y="41546"/>
            <a:chExt cx="11386568" cy="1118501"/>
          </a:xfrm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CD84DE15-2D96-47AA-A533-419EBCBADF80}"/>
                </a:ext>
              </a:extLst>
            </p:cNvPr>
            <p:cNvSpPr/>
            <p:nvPr/>
          </p:nvSpPr>
          <p:spPr>
            <a:xfrm>
              <a:off x="470171" y="136187"/>
              <a:ext cx="11251658" cy="87549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6AA0B84E-94FC-4C9C-B11E-7A7B19801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61" y="41546"/>
              <a:ext cx="1008433" cy="1118501"/>
            </a:xfrm>
            <a:prstGeom prst="ellips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</p:pic>
      </p:grpSp>
      <p:sp>
        <p:nvSpPr>
          <p:cNvPr id="7" name="TextBox 9">
            <a:extLst>
              <a:ext uri="{FF2B5EF4-FFF2-40B4-BE49-F238E27FC236}">
                <a16:creationId xmlns:a16="http://schemas.microsoft.com/office/drawing/2014/main" id="{150EFEB0-AAAA-4775-85BD-0822EF686A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92238" y="266700"/>
            <a:ext cx="1028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BÀI TẬP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7612ED9-ABC7-4CE0-8D30-727E88EFFA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560514"/>
            <a:ext cx="10515600" cy="1517223"/>
          </a:xfrm>
        </p:spPr>
        <p:txBody>
          <a:bodyPr>
            <a:normAutofit/>
          </a:bodyPr>
          <a:lstStyle>
            <a:lvl1pPr marL="0" indent="0">
              <a:buNone/>
              <a:defRPr sz="3000" b="1"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CB10BB-E530-495C-BC15-8DB7A765605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429000"/>
            <a:ext cx="10515600" cy="2927350"/>
          </a:xfrm>
        </p:spPr>
        <p:txBody>
          <a:bodyPr/>
          <a:lstStyle>
            <a:lvl1pPr marL="514350" indent="-514350">
              <a:buFont typeface="+mj-lt"/>
              <a:buAutoNum type="alphaUcPeriod"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46EC493-9196-47C5-B4DE-85247D6670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4E284-10E2-4536-9D00-1C497DCF049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550CD17-A872-439B-B2B0-4B6818585CD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5DC7674-1068-4969-BFE8-441AE9805B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24516-432B-4CBC-9E1A-AF224424F2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86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1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6F7AAC-500E-440C-B7B4-CB821AA6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E2B0A-6A2F-4064-B6D6-C4544867F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2436F-9CDD-42C9-8736-07949A886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48689-1495-4FDC-8808-BC53F1049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AACAA-F641-4388-A2E5-9EAC27FD6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09" r:id="rId2"/>
    <p:sldLayoutId id="21474837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985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5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41342F7-2636-4B32-920E-675A557E189B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D076C-6157-4C69-9C42-384043EA4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35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27BBED-B7AD-45F0-B81E-A781E13E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DD495-8FBC-4AF8-820E-A259E41B4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C7EF1-6B73-46DF-B162-A71C0048A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E5705-8BE3-4747-AE72-4F3F3FE69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8C713-7C09-4A2B-B798-50CECC010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35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27BBED-B7AD-45F0-B81E-A781E13E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DD495-8FBC-4AF8-820E-A259E41B4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C7EF1-6B73-46DF-B162-A71C0048A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B662-6CCC-469E-BCAD-477F260FD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17-Mar-23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E5705-8BE3-4747-AE72-4F3F3FE69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8C713-7C09-4A2B-B798-50CECC010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20A73-2A1C-4EFB-9410-9770B7338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66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16.jpeg"/><Relationship Id="rId7" Type="http://schemas.openxmlformats.org/officeDocument/2006/relationships/slide" Target="slide3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34.xml"/><Relationship Id="rId10" Type="http://schemas.openxmlformats.org/officeDocument/2006/relationships/slide" Target="slide36.xml"/><Relationship Id="rId4" Type="http://schemas.openxmlformats.org/officeDocument/2006/relationships/slide" Target="slide24.xml"/><Relationship Id="rId9" Type="http://schemas.openxmlformats.org/officeDocument/2006/relationships/slide" Target="slide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4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4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4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1.xml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slide" Target="slide1.xml"/><Relationship Id="rId4" Type="http://schemas.openxmlformats.org/officeDocument/2006/relationships/slide" Target="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slide" Target="slide1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320800"/>
          </a:xfrm>
          <a:prstGeom prst="rect">
            <a:avLst/>
          </a:prstGeom>
          <a:noFill/>
        </p:spPr>
        <p:txBody>
          <a:bodyPr>
            <a:prstTxWarp prst="textCurve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u="sng" spc="51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800" b="1" u="sng" spc="51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spc="51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b="1" u="sng" spc="51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spc="51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800" b="1" u="sng" spc="51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spc="51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4800" b="1" u="sng" spc="51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bizweb.dktcdn.net/100/329/600/files/featured-rusty-sink.png?v=158433285822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9812" y="1867694"/>
            <a:ext cx="757237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ể lọc nước giếng kho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803402"/>
            <a:ext cx="4673600" cy="505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20">
            <a:hlinkClick r:id="" action="ppaction://noaction"/>
          </p:cNvPr>
          <p:cNvSpPr/>
          <p:nvPr/>
        </p:nvSpPr>
        <p:spPr bwMode="auto">
          <a:xfrm>
            <a:off x="1117601" y="1803400"/>
            <a:ext cx="4891927" cy="2438400"/>
          </a:xfrm>
          <a:prstGeom prst="rect">
            <a:avLst/>
          </a:prstGeom>
          <a:solidFill>
            <a:srgbClr val="00CC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81000" endPos="9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hteck 22">
            <a:hlinkClick r:id="" action="ppaction://noaction"/>
          </p:cNvPr>
          <p:cNvSpPr/>
          <p:nvPr/>
        </p:nvSpPr>
        <p:spPr bwMode="auto">
          <a:xfrm>
            <a:off x="6009527" y="1799936"/>
            <a:ext cx="5283200" cy="2616201"/>
          </a:xfrm>
          <a:prstGeom prst="rect">
            <a:avLst/>
          </a:prstGeom>
          <a:solidFill>
            <a:srgbClr val="CC99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81000" endPos="9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hteck 21">
            <a:hlinkClick r:id="" action="ppaction://noaction"/>
          </p:cNvPr>
          <p:cNvSpPr/>
          <p:nvPr/>
        </p:nvSpPr>
        <p:spPr bwMode="auto">
          <a:xfrm>
            <a:off x="1117600" y="4140200"/>
            <a:ext cx="4876800" cy="2717800"/>
          </a:xfrm>
          <a:prstGeom prst="rect">
            <a:avLst/>
          </a:prstGeom>
          <a:solidFill>
            <a:srgbClr val="CC99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81000" endPos="9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hteck 23">
            <a:hlinkClick r:id="" action="ppaction://noaction"/>
          </p:cNvPr>
          <p:cNvSpPr/>
          <p:nvPr/>
        </p:nvSpPr>
        <p:spPr bwMode="auto">
          <a:xfrm>
            <a:off x="5994400" y="4241800"/>
            <a:ext cx="5283200" cy="2616200"/>
          </a:xfrm>
          <a:prstGeom prst="rect">
            <a:avLst/>
          </a:prstGeom>
          <a:solidFill>
            <a:srgbClr val="00CC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81000" endPos="9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rot="10800000" flipV="1">
            <a:off x="2844800" y="2717800"/>
            <a:ext cx="6110723" cy="3313723"/>
          </a:xfrm>
          <a:custGeom>
            <a:avLst/>
            <a:gdLst>
              <a:gd name="connsiteX0" fmla="*/ 5540 w 10000"/>
              <a:gd name="connsiteY0" fmla="*/ 132 h 10000"/>
              <a:gd name="connsiteX1" fmla="*/ 5468 w 10000"/>
              <a:gd name="connsiteY1" fmla="*/ 1711 h 10000"/>
              <a:gd name="connsiteX2" fmla="*/ 4388 w 10000"/>
              <a:gd name="connsiteY2" fmla="*/ 2895 h 10000"/>
              <a:gd name="connsiteX3" fmla="*/ 4460 w 10000"/>
              <a:gd name="connsiteY3" fmla="*/ 263 h 10000"/>
              <a:gd name="connsiteX4" fmla="*/ 3453 w 10000"/>
              <a:gd name="connsiteY4" fmla="*/ 263 h 10000"/>
              <a:gd name="connsiteX5" fmla="*/ 2086 w 10000"/>
              <a:gd name="connsiteY5" fmla="*/ 3816 h 10000"/>
              <a:gd name="connsiteX6" fmla="*/ 1727 w 10000"/>
              <a:gd name="connsiteY6" fmla="*/ 3947 h 10000"/>
              <a:gd name="connsiteX7" fmla="*/ 719 w 10000"/>
              <a:gd name="connsiteY7" fmla="*/ 3553 h 10000"/>
              <a:gd name="connsiteX8" fmla="*/ 1223 w 10000"/>
              <a:gd name="connsiteY8" fmla="*/ 5921 h 10000"/>
              <a:gd name="connsiteX9" fmla="*/ 2086 w 10000"/>
              <a:gd name="connsiteY9" fmla="*/ 6053 h 10000"/>
              <a:gd name="connsiteX10" fmla="*/ 3022 w 10000"/>
              <a:gd name="connsiteY10" fmla="*/ 9605 h 10000"/>
              <a:gd name="connsiteX11" fmla="*/ 4101 w 10000"/>
              <a:gd name="connsiteY11" fmla="*/ 8289 h 10000"/>
              <a:gd name="connsiteX12" fmla="*/ 3957 w 10000"/>
              <a:gd name="connsiteY12" fmla="*/ 7763 h 10000"/>
              <a:gd name="connsiteX13" fmla="*/ 5252 w 10000"/>
              <a:gd name="connsiteY13" fmla="*/ 7632 h 10000"/>
              <a:gd name="connsiteX14" fmla="*/ 4964 w 10000"/>
              <a:gd name="connsiteY14" fmla="*/ 9211 h 10000"/>
              <a:gd name="connsiteX15" fmla="*/ 7266 w 10000"/>
              <a:gd name="connsiteY15" fmla="*/ 9474 h 10000"/>
              <a:gd name="connsiteX16" fmla="*/ 7410 w 10000"/>
              <a:gd name="connsiteY16" fmla="*/ 6184 h 10000"/>
              <a:gd name="connsiteX17" fmla="*/ 7914 w 10000"/>
              <a:gd name="connsiteY17" fmla="*/ 5132 h 10000"/>
              <a:gd name="connsiteX18" fmla="*/ 8417 w 10000"/>
              <a:gd name="connsiteY18" fmla="*/ 5526 h 10000"/>
              <a:gd name="connsiteX19" fmla="*/ 8777 w 10000"/>
              <a:gd name="connsiteY19" fmla="*/ 2895 h 10000"/>
              <a:gd name="connsiteX20" fmla="*/ 7842 w 10000"/>
              <a:gd name="connsiteY20" fmla="*/ 3816 h 10000"/>
              <a:gd name="connsiteX21" fmla="*/ 7410 w 10000"/>
              <a:gd name="connsiteY21" fmla="*/ 3553 h 10000"/>
              <a:gd name="connsiteX22" fmla="*/ 7482 w 10000"/>
              <a:gd name="connsiteY22" fmla="*/ 395 h 10000"/>
              <a:gd name="connsiteX23" fmla="*/ 5540 w 10000"/>
              <a:gd name="connsiteY23" fmla="*/ 132 h 10000"/>
              <a:gd name="connsiteX0" fmla="*/ 5540 w 10000"/>
              <a:gd name="connsiteY0" fmla="*/ 132 h 10000"/>
              <a:gd name="connsiteX1" fmla="*/ 5468 w 10000"/>
              <a:gd name="connsiteY1" fmla="*/ 1711 h 10000"/>
              <a:gd name="connsiteX2" fmla="*/ 4388 w 10000"/>
              <a:gd name="connsiteY2" fmla="*/ 2895 h 10000"/>
              <a:gd name="connsiteX3" fmla="*/ 4460 w 10000"/>
              <a:gd name="connsiteY3" fmla="*/ 263 h 10000"/>
              <a:gd name="connsiteX4" fmla="*/ 3453 w 10000"/>
              <a:gd name="connsiteY4" fmla="*/ 263 h 10000"/>
              <a:gd name="connsiteX5" fmla="*/ 2086 w 10000"/>
              <a:gd name="connsiteY5" fmla="*/ 3816 h 10000"/>
              <a:gd name="connsiteX6" fmla="*/ 1727 w 10000"/>
              <a:gd name="connsiteY6" fmla="*/ 3947 h 10000"/>
              <a:gd name="connsiteX7" fmla="*/ 719 w 10000"/>
              <a:gd name="connsiteY7" fmla="*/ 3553 h 10000"/>
              <a:gd name="connsiteX8" fmla="*/ 1223 w 10000"/>
              <a:gd name="connsiteY8" fmla="*/ 5921 h 10000"/>
              <a:gd name="connsiteX9" fmla="*/ 2086 w 10000"/>
              <a:gd name="connsiteY9" fmla="*/ 6053 h 10000"/>
              <a:gd name="connsiteX10" fmla="*/ 3022 w 10000"/>
              <a:gd name="connsiteY10" fmla="*/ 9605 h 10000"/>
              <a:gd name="connsiteX11" fmla="*/ 4101 w 10000"/>
              <a:gd name="connsiteY11" fmla="*/ 8289 h 10000"/>
              <a:gd name="connsiteX12" fmla="*/ 3957 w 10000"/>
              <a:gd name="connsiteY12" fmla="*/ 7763 h 10000"/>
              <a:gd name="connsiteX13" fmla="*/ 5252 w 10000"/>
              <a:gd name="connsiteY13" fmla="*/ 7632 h 10000"/>
              <a:gd name="connsiteX14" fmla="*/ 4964 w 10000"/>
              <a:gd name="connsiteY14" fmla="*/ 9211 h 10000"/>
              <a:gd name="connsiteX15" fmla="*/ 7266 w 10000"/>
              <a:gd name="connsiteY15" fmla="*/ 9474 h 10000"/>
              <a:gd name="connsiteX16" fmla="*/ 7410 w 10000"/>
              <a:gd name="connsiteY16" fmla="*/ 6184 h 10000"/>
              <a:gd name="connsiteX17" fmla="*/ 7914 w 10000"/>
              <a:gd name="connsiteY17" fmla="*/ 5132 h 10000"/>
              <a:gd name="connsiteX18" fmla="*/ 8417 w 10000"/>
              <a:gd name="connsiteY18" fmla="*/ 5526 h 10000"/>
              <a:gd name="connsiteX19" fmla="*/ 8777 w 10000"/>
              <a:gd name="connsiteY19" fmla="*/ 2895 h 10000"/>
              <a:gd name="connsiteX20" fmla="*/ 7842 w 10000"/>
              <a:gd name="connsiteY20" fmla="*/ 3816 h 10000"/>
              <a:gd name="connsiteX21" fmla="*/ 7410 w 10000"/>
              <a:gd name="connsiteY21" fmla="*/ 3553 h 10000"/>
              <a:gd name="connsiteX22" fmla="*/ 7482 w 10000"/>
              <a:gd name="connsiteY22" fmla="*/ 395 h 10000"/>
              <a:gd name="connsiteX23" fmla="*/ 5540 w 10000"/>
              <a:gd name="connsiteY23" fmla="*/ 132 h 10000"/>
              <a:gd name="connsiteX0" fmla="*/ 5540 w 10000"/>
              <a:gd name="connsiteY0" fmla="*/ 132 h 10000"/>
              <a:gd name="connsiteX1" fmla="*/ 5468 w 10000"/>
              <a:gd name="connsiteY1" fmla="*/ 1711 h 10000"/>
              <a:gd name="connsiteX2" fmla="*/ 4388 w 10000"/>
              <a:gd name="connsiteY2" fmla="*/ 2895 h 10000"/>
              <a:gd name="connsiteX3" fmla="*/ 4460 w 10000"/>
              <a:gd name="connsiteY3" fmla="*/ 263 h 10000"/>
              <a:gd name="connsiteX4" fmla="*/ 3453 w 10000"/>
              <a:gd name="connsiteY4" fmla="*/ 263 h 10000"/>
              <a:gd name="connsiteX5" fmla="*/ 2086 w 10000"/>
              <a:gd name="connsiteY5" fmla="*/ 3816 h 10000"/>
              <a:gd name="connsiteX6" fmla="*/ 1727 w 10000"/>
              <a:gd name="connsiteY6" fmla="*/ 3947 h 10000"/>
              <a:gd name="connsiteX7" fmla="*/ 719 w 10000"/>
              <a:gd name="connsiteY7" fmla="*/ 3553 h 10000"/>
              <a:gd name="connsiteX8" fmla="*/ 1223 w 10000"/>
              <a:gd name="connsiteY8" fmla="*/ 5921 h 10000"/>
              <a:gd name="connsiteX9" fmla="*/ 2086 w 10000"/>
              <a:gd name="connsiteY9" fmla="*/ 6053 h 10000"/>
              <a:gd name="connsiteX10" fmla="*/ 3022 w 10000"/>
              <a:gd name="connsiteY10" fmla="*/ 9605 h 10000"/>
              <a:gd name="connsiteX11" fmla="*/ 4101 w 10000"/>
              <a:gd name="connsiteY11" fmla="*/ 8289 h 10000"/>
              <a:gd name="connsiteX12" fmla="*/ 3957 w 10000"/>
              <a:gd name="connsiteY12" fmla="*/ 7763 h 10000"/>
              <a:gd name="connsiteX13" fmla="*/ 5252 w 10000"/>
              <a:gd name="connsiteY13" fmla="*/ 7632 h 10000"/>
              <a:gd name="connsiteX14" fmla="*/ 4964 w 10000"/>
              <a:gd name="connsiteY14" fmla="*/ 9211 h 10000"/>
              <a:gd name="connsiteX15" fmla="*/ 7266 w 10000"/>
              <a:gd name="connsiteY15" fmla="*/ 9474 h 10000"/>
              <a:gd name="connsiteX16" fmla="*/ 7410 w 10000"/>
              <a:gd name="connsiteY16" fmla="*/ 6184 h 10000"/>
              <a:gd name="connsiteX17" fmla="*/ 7914 w 10000"/>
              <a:gd name="connsiteY17" fmla="*/ 5132 h 10000"/>
              <a:gd name="connsiteX18" fmla="*/ 8417 w 10000"/>
              <a:gd name="connsiteY18" fmla="*/ 5526 h 10000"/>
              <a:gd name="connsiteX19" fmla="*/ 8777 w 10000"/>
              <a:gd name="connsiteY19" fmla="*/ 2895 h 10000"/>
              <a:gd name="connsiteX20" fmla="*/ 7842 w 10000"/>
              <a:gd name="connsiteY20" fmla="*/ 3816 h 10000"/>
              <a:gd name="connsiteX21" fmla="*/ 7410 w 10000"/>
              <a:gd name="connsiteY21" fmla="*/ 3553 h 10000"/>
              <a:gd name="connsiteX22" fmla="*/ 7482 w 10000"/>
              <a:gd name="connsiteY22" fmla="*/ 395 h 10000"/>
              <a:gd name="connsiteX23" fmla="*/ 5540 w 10000"/>
              <a:gd name="connsiteY23" fmla="*/ 132 h 10000"/>
              <a:gd name="connsiteX0" fmla="*/ 5540 w 10038"/>
              <a:gd name="connsiteY0" fmla="*/ 132 h 10000"/>
              <a:gd name="connsiteX1" fmla="*/ 5468 w 10038"/>
              <a:gd name="connsiteY1" fmla="*/ 1711 h 10000"/>
              <a:gd name="connsiteX2" fmla="*/ 4388 w 10038"/>
              <a:gd name="connsiteY2" fmla="*/ 2895 h 10000"/>
              <a:gd name="connsiteX3" fmla="*/ 4460 w 10038"/>
              <a:gd name="connsiteY3" fmla="*/ 263 h 10000"/>
              <a:gd name="connsiteX4" fmla="*/ 3453 w 10038"/>
              <a:gd name="connsiteY4" fmla="*/ 263 h 10000"/>
              <a:gd name="connsiteX5" fmla="*/ 2086 w 10038"/>
              <a:gd name="connsiteY5" fmla="*/ 3816 h 10000"/>
              <a:gd name="connsiteX6" fmla="*/ 1727 w 10038"/>
              <a:gd name="connsiteY6" fmla="*/ 3947 h 10000"/>
              <a:gd name="connsiteX7" fmla="*/ 719 w 10038"/>
              <a:gd name="connsiteY7" fmla="*/ 3553 h 10000"/>
              <a:gd name="connsiteX8" fmla="*/ 1223 w 10038"/>
              <a:gd name="connsiteY8" fmla="*/ 5921 h 10000"/>
              <a:gd name="connsiteX9" fmla="*/ 2086 w 10038"/>
              <a:gd name="connsiteY9" fmla="*/ 6053 h 10000"/>
              <a:gd name="connsiteX10" fmla="*/ 3022 w 10038"/>
              <a:gd name="connsiteY10" fmla="*/ 9605 h 10000"/>
              <a:gd name="connsiteX11" fmla="*/ 4101 w 10038"/>
              <a:gd name="connsiteY11" fmla="*/ 8289 h 10000"/>
              <a:gd name="connsiteX12" fmla="*/ 3957 w 10038"/>
              <a:gd name="connsiteY12" fmla="*/ 7763 h 10000"/>
              <a:gd name="connsiteX13" fmla="*/ 5252 w 10038"/>
              <a:gd name="connsiteY13" fmla="*/ 7632 h 10000"/>
              <a:gd name="connsiteX14" fmla="*/ 4964 w 10038"/>
              <a:gd name="connsiteY14" fmla="*/ 9211 h 10000"/>
              <a:gd name="connsiteX15" fmla="*/ 7266 w 10038"/>
              <a:gd name="connsiteY15" fmla="*/ 9474 h 10000"/>
              <a:gd name="connsiteX16" fmla="*/ 7410 w 10038"/>
              <a:gd name="connsiteY16" fmla="*/ 6184 h 10000"/>
              <a:gd name="connsiteX17" fmla="*/ 7914 w 10038"/>
              <a:gd name="connsiteY17" fmla="*/ 5132 h 10000"/>
              <a:gd name="connsiteX18" fmla="*/ 8417 w 10038"/>
              <a:gd name="connsiteY18" fmla="*/ 5526 h 10000"/>
              <a:gd name="connsiteX19" fmla="*/ 8777 w 10038"/>
              <a:gd name="connsiteY19" fmla="*/ 2895 h 10000"/>
              <a:gd name="connsiteX20" fmla="*/ 7842 w 10038"/>
              <a:gd name="connsiteY20" fmla="*/ 3816 h 10000"/>
              <a:gd name="connsiteX21" fmla="*/ 7410 w 10038"/>
              <a:gd name="connsiteY21" fmla="*/ 3553 h 10000"/>
              <a:gd name="connsiteX22" fmla="*/ 7482 w 10038"/>
              <a:gd name="connsiteY22" fmla="*/ 395 h 10000"/>
              <a:gd name="connsiteX23" fmla="*/ 5540 w 10038"/>
              <a:gd name="connsiteY23" fmla="*/ 132 h 10000"/>
              <a:gd name="connsiteX0" fmla="*/ 5540 w 10007"/>
              <a:gd name="connsiteY0" fmla="*/ 132 h 10000"/>
              <a:gd name="connsiteX1" fmla="*/ 5468 w 10007"/>
              <a:gd name="connsiteY1" fmla="*/ 1711 h 10000"/>
              <a:gd name="connsiteX2" fmla="*/ 4388 w 10007"/>
              <a:gd name="connsiteY2" fmla="*/ 2895 h 10000"/>
              <a:gd name="connsiteX3" fmla="*/ 4460 w 10007"/>
              <a:gd name="connsiteY3" fmla="*/ 263 h 10000"/>
              <a:gd name="connsiteX4" fmla="*/ 3453 w 10007"/>
              <a:gd name="connsiteY4" fmla="*/ 263 h 10000"/>
              <a:gd name="connsiteX5" fmla="*/ 2086 w 10007"/>
              <a:gd name="connsiteY5" fmla="*/ 3816 h 10000"/>
              <a:gd name="connsiteX6" fmla="*/ 1727 w 10007"/>
              <a:gd name="connsiteY6" fmla="*/ 3947 h 10000"/>
              <a:gd name="connsiteX7" fmla="*/ 719 w 10007"/>
              <a:gd name="connsiteY7" fmla="*/ 3553 h 10000"/>
              <a:gd name="connsiteX8" fmla="*/ 1223 w 10007"/>
              <a:gd name="connsiteY8" fmla="*/ 5921 h 10000"/>
              <a:gd name="connsiteX9" fmla="*/ 2086 w 10007"/>
              <a:gd name="connsiteY9" fmla="*/ 6053 h 10000"/>
              <a:gd name="connsiteX10" fmla="*/ 3022 w 10007"/>
              <a:gd name="connsiteY10" fmla="*/ 9605 h 10000"/>
              <a:gd name="connsiteX11" fmla="*/ 4101 w 10007"/>
              <a:gd name="connsiteY11" fmla="*/ 8289 h 10000"/>
              <a:gd name="connsiteX12" fmla="*/ 3957 w 10007"/>
              <a:gd name="connsiteY12" fmla="*/ 7763 h 10000"/>
              <a:gd name="connsiteX13" fmla="*/ 5252 w 10007"/>
              <a:gd name="connsiteY13" fmla="*/ 7632 h 10000"/>
              <a:gd name="connsiteX14" fmla="*/ 4964 w 10007"/>
              <a:gd name="connsiteY14" fmla="*/ 9211 h 10000"/>
              <a:gd name="connsiteX15" fmla="*/ 7266 w 10007"/>
              <a:gd name="connsiteY15" fmla="*/ 9474 h 10000"/>
              <a:gd name="connsiteX16" fmla="*/ 7410 w 10007"/>
              <a:gd name="connsiteY16" fmla="*/ 6184 h 10000"/>
              <a:gd name="connsiteX17" fmla="*/ 7914 w 10007"/>
              <a:gd name="connsiteY17" fmla="*/ 5132 h 10000"/>
              <a:gd name="connsiteX18" fmla="*/ 8417 w 10007"/>
              <a:gd name="connsiteY18" fmla="*/ 5526 h 10000"/>
              <a:gd name="connsiteX19" fmla="*/ 8777 w 10007"/>
              <a:gd name="connsiteY19" fmla="*/ 2895 h 10000"/>
              <a:gd name="connsiteX20" fmla="*/ 7842 w 10007"/>
              <a:gd name="connsiteY20" fmla="*/ 3816 h 10000"/>
              <a:gd name="connsiteX21" fmla="*/ 7410 w 10007"/>
              <a:gd name="connsiteY21" fmla="*/ 3553 h 10000"/>
              <a:gd name="connsiteX22" fmla="*/ 7482 w 10007"/>
              <a:gd name="connsiteY22" fmla="*/ 395 h 10000"/>
              <a:gd name="connsiteX23" fmla="*/ 5540 w 10007"/>
              <a:gd name="connsiteY23" fmla="*/ 132 h 10000"/>
              <a:gd name="connsiteX0" fmla="*/ 5540 w 10007"/>
              <a:gd name="connsiteY0" fmla="*/ 132 h 10000"/>
              <a:gd name="connsiteX1" fmla="*/ 5468 w 10007"/>
              <a:gd name="connsiteY1" fmla="*/ 1711 h 10000"/>
              <a:gd name="connsiteX2" fmla="*/ 4388 w 10007"/>
              <a:gd name="connsiteY2" fmla="*/ 2895 h 10000"/>
              <a:gd name="connsiteX3" fmla="*/ 4460 w 10007"/>
              <a:gd name="connsiteY3" fmla="*/ 263 h 10000"/>
              <a:gd name="connsiteX4" fmla="*/ 3453 w 10007"/>
              <a:gd name="connsiteY4" fmla="*/ 263 h 10000"/>
              <a:gd name="connsiteX5" fmla="*/ 2086 w 10007"/>
              <a:gd name="connsiteY5" fmla="*/ 3816 h 10000"/>
              <a:gd name="connsiteX6" fmla="*/ 1727 w 10007"/>
              <a:gd name="connsiteY6" fmla="*/ 3947 h 10000"/>
              <a:gd name="connsiteX7" fmla="*/ 719 w 10007"/>
              <a:gd name="connsiteY7" fmla="*/ 3553 h 10000"/>
              <a:gd name="connsiteX8" fmla="*/ 1223 w 10007"/>
              <a:gd name="connsiteY8" fmla="*/ 5921 h 10000"/>
              <a:gd name="connsiteX9" fmla="*/ 2086 w 10007"/>
              <a:gd name="connsiteY9" fmla="*/ 6053 h 10000"/>
              <a:gd name="connsiteX10" fmla="*/ 3022 w 10007"/>
              <a:gd name="connsiteY10" fmla="*/ 9605 h 10000"/>
              <a:gd name="connsiteX11" fmla="*/ 4101 w 10007"/>
              <a:gd name="connsiteY11" fmla="*/ 8289 h 10000"/>
              <a:gd name="connsiteX12" fmla="*/ 3957 w 10007"/>
              <a:gd name="connsiteY12" fmla="*/ 7763 h 10000"/>
              <a:gd name="connsiteX13" fmla="*/ 5252 w 10007"/>
              <a:gd name="connsiteY13" fmla="*/ 7632 h 10000"/>
              <a:gd name="connsiteX14" fmla="*/ 4964 w 10007"/>
              <a:gd name="connsiteY14" fmla="*/ 9211 h 10000"/>
              <a:gd name="connsiteX15" fmla="*/ 7266 w 10007"/>
              <a:gd name="connsiteY15" fmla="*/ 9474 h 10000"/>
              <a:gd name="connsiteX16" fmla="*/ 7410 w 10007"/>
              <a:gd name="connsiteY16" fmla="*/ 6184 h 10000"/>
              <a:gd name="connsiteX17" fmla="*/ 7914 w 10007"/>
              <a:gd name="connsiteY17" fmla="*/ 5132 h 10000"/>
              <a:gd name="connsiteX18" fmla="*/ 8417 w 10007"/>
              <a:gd name="connsiteY18" fmla="*/ 5526 h 10000"/>
              <a:gd name="connsiteX19" fmla="*/ 8777 w 10007"/>
              <a:gd name="connsiteY19" fmla="*/ 2895 h 10000"/>
              <a:gd name="connsiteX20" fmla="*/ 7842 w 10007"/>
              <a:gd name="connsiteY20" fmla="*/ 3816 h 10000"/>
              <a:gd name="connsiteX21" fmla="*/ 7410 w 10007"/>
              <a:gd name="connsiteY21" fmla="*/ 3553 h 10000"/>
              <a:gd name="connsiteX22" fmla="*/ 7482 w 10007"/>
              <a:gd name="connsiteY22" fmla="*/ 395 h 10000"/>
              <a:gd name="connsiteX23" fmla="*/ 5540 w 10007"/>
              <a:gd name="connsiteY23" fmla="*/ 132 h 10000"/>
              <a:gd name="connsiteX0" fmla="*/ 5540 w 10007"/>
              <a:gd name="connsiteY0" fmla="*/ 132 h 10000"/>
              <a:gd name="connsiteX1" fmla="*/ 5468 w 10007"/>
              <a:gd name="connsiteY1" fmla="*/ 1711 h 10000"/>
              <a:gd name="connsiteX2" fmla="*/ 4388 w 10007"/>
              <a:gd name="connsiteY2" fmla="*/ 2895 h 10000"/>
              <a:gd name="connsiteX3" fmla="*/ 4460 w 10007"/>
              <a:gd name="connsiteY3" fmla="*/ 263 h 10000"/>
              <a:gd name="connsiteX4" fmla="*/ 3453 w 10007"/>
              <a:gd name="connsiteY4" fmla="*/ 263 h 10000"/>
              <a:gd name="connsiteX5" fmla="*/ 2086 w 10007"/>
              <a:gd name="connsiteY5" fmla="*/ 3816 h 10000"/>
              <a:gd name="connsiteX6" fmla="*/ 1727 w 10007"/>
              <a:gd name="connsiteY6" fmla="*/ 3947 h 10000"/>
              <a:gd name="connsiteX7" fmla="*/ 719 w 10007"/>
              <a:gd name="connsiteY7" fmla="*/ 3553 h 10000"/>
              <a:gd name="connsiteX8" fmla="*/ 1223 w 10007"/>
              <a:gd name="connsiteY8" fmla="*/ 5921 h 10000"/>
              <a:gd name="connsiteX9" fmla="*/ 2086 w 10007"/>
              <a:gd name="connsiteY9" fmla="*/ 6053 h 10000"/>
              <a:gd name="connsiteX10" fmla="*/ 3022 w 10007"/>
              <a:gd name="connsiteY10" fmla="*/ 9605 h 10000"/>
              <a:gd name="connsiteX11" fmla="*/ 4101 w 10007"/>
              <a:gd name="connsiteY11" fmla="*/ 8289 h 10000"/>
              <a:gd name="connsiteX12" fmla="*/ 3957 w 10007"/>
              <a:gd name="connsiteY12" fmla="*/ 7763 h 10000"/>
              <a:gd name="connsiteX13" fmla="*/ 5252 w 10007"/>
              <a:gd name="connsiteY13" fmla="*/ 7632 h 10000"/>
              <a:gd name="connsiteX14" fmla="*/ 4964 w 10007"/>
              <a:gd name="connsiteY14" fmla="*/ 9211 h 10000"/>
              <a:gd name="connsiteX15" fmla="*/ 7266 w 10007"/>
              <a:gd name="connsiteY15" fmla="*/ 9474 h 10000"/>
              <a:gd name="connsiteX16" fmla="*/ 7410 w 10007"/>
              <a:gd name="connsiteY16" fmla="*/ 6184 h 10000"/>
              <a:gd name="connsiteX17" fmla="*/ 7914 w 10007"/>
              <a:gd name="connsiteY17" fmla="*/ 5132 h 10000"/>
              <a:gd name="connsiteX18" fmla="*/ 8417 w 10007"/>
              <a:gd name="connsiteY18" fmla="*/ 5526 h 10000"/>
              <a:gd name="connsiteX19" fmla="*/ 8777 w 10007"/>
              <a:gd name="connsiteY19" fmla="*/ 2895 h 10000"/>
              <a:gd name="connsiteX20" fmla="*/ 7842 w 10007"/>
              <a:gd name="connsiteY20" fmla="*/ 3816 h 10000"/>
              <a:gd name="connsiteX21" fmla="*/ 7410 w 10007"/>
              <a:gd name="connsiteY21" fmla="*/ 3553 h 10000"/>
              <a:gd name="connsiteX22" fmla="*/ 7482 w 10007"/>
              <a:gd name="connsiteY22" fmla="*/ 395 h 10000"/>
              <a:gd name="connsiteX23" fmla="*/ 5540 w 10007"/>
              <a:gd name="connsiteY23" fmla="*/ 13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007" h="10000">
                <a:moveTo>
                  <a:pt x="5540" y="132"/>
                </a:moveTo>
                <a:cubicBezTo>
                  <a:pt x="4820" y="132"/>
                  <a:pt x="5252" y="921"/>
                  <a:pt x="5468" y="1711"/>
                </a:cubicBezTo>
                <a:cubicBezTo>
                  <a:pt x="5683" y="2368"/>
                  <a:pt x="5108" y="3947"/>
                  <a:pt x="4388" y="2895"/>
                </a:cubicBezTo>
                <a:cubicBezTo>
                  <a:pt x="4029" y="2237"/>
                  <a:pt x="4676" y="1447"/>
                  <a:pt x="4460" y="263"/>
                </a:cubicBezTo>
                <a:cubicBezTo>
                  <a:pt x="4388" y="0"/>
                  <a:pt x="4173" y="132"/>
                  <a:pt x="3453" y="263"/>
                </a:cubicBezTo>
                <a:cubicBezTo>
                  <a:pt x="2230" y="395"/>
                  <a:pt x="2446" y="395"/>
                  <a:pt x="2086" y="3816"/>
                </a:cubicBezTo>
                <a:cubicBezTo>
                  <a:pt x="2086" y="3816"/>
                  <a:pt x="1942" y="4211"/>
                  <a:pt x="1727" y="3947"/>
                </a:cubicBezTo>
                <a:cubicBezTo>
                  <a:pt x="1583" y="3816"/>
                  <a:pt x="1501" y="3124"/>
                  <a:pt x="719" y="3553"/>
                </a:cubicBezTo>
                <a:cubicBezTo>
                  <a:pt x="0" y="3947"/>
                  <a:pt x="343" y="6611"/>
                  <a:pt x="1223" y="5921"/>
                </a:cubicBezTo>
                <a:cubicBezTo>
                  <a:pt x="1727" y="5526"/>
                  <a:pt x="2014" y="5395"/>
                  <a:pt x="2086" y="6053"/>
                </a:cubicBezTo>
                <a:cubicBezTo>
                  <a:pt x="2158" y="6711"/>
                  <a:pt x="1871" y="9605"/>
                  <a:pt x="3022" y="9605"/>
                </a:cubicBezTo>
                <a:cubicBezTo>
                  <a:pt x="4892" y="9737"/>
                  <a:pt x="4460" y="9211"/>
                  <a:pt x="4101" y="8289"/>
                </a:cubicBezTo>
                <a:cubicBezTo>
                  <a:pt x="4029" y="8158"/>
                  <a:pt x="3957" y="7895"/>
                  <a:pt x="3957" y="7763"/>
                </a:cubicBezTo>
                <a:cubicBezTo>
                  <a:pt x="4029" y="5000"/>
                  <a:pt x="5468" y="6053"/>
                  <a:pt x="5252" y="7632"/>
                </a:cubicBezTo>
                <a:cubicBezTo>
                  <a:pt x="5108" y="8289"/>
                  <a:pt x="4820" y="8816"/>
                  <a:pt x="4964" y="9211"/>
                </a:cubicBezTo>
                <a:cubicBezTo>
                  <a:pt x="5180" y="10000"/>
                  <a:pt x="7122" y="10000"/>
                  <a:pt x="7266" y="9474"/>
                </a:cubicBezTo>
                <a:cubicBezTo>
                  <a:pt x="7338" y="9079"/>
                  <a:pt x="7410" y="6184"/>
                  <a:pt x="7410" y="6184"/>
                </a:cubicBezTo>
                <a:cubicBezTo>
                  <a:pt x="7482" y="5658"/>
                  <a:pt x="7698" y="5263"/>
                  <a:pt x="7914" y="5132"/>
                </a:cubicBezTo>
                <a:cubicBezTo>
                  <a:pt x="8201" y="5132"/>
                  <a:pt x="8273" y="5395"/>
                  <a:pt x="8417" y="5526"/>
                </a:cubicBezTo>
                <a:cubicBezTo>
                  <a:pt x="10000" y="6974"/>
                  <a:pt x="10007" y="2575"/>
                  <a:pt x="8777" y="2895"/>
                </a:cubicBezTo>
                <a:cubicBezTo>
                  <a:pt x="8512" y="2964"/>
                  <a:pt x="8070" y="3706"/>
                  <a:pt x="7842" y="3816"/>
                </a:cubicBezTo>
                <a:cubicBezTo>
                  <a:pt x="7554" y="4079"/>
                  <a:pt x="7338" y="3947"/>
                  <a:pt x="7410" y="3553"/>
                </a:cubicBezTo>
                <a:cubicBezTo>
                  <a:pt x="7410" y="3158"/>
                  <a:pt x="7842" y="395"/>
                  <a:pt x="7482" y="395"/>
                </a:cubicBezTo>
                <a:cubicBezTo>
                  <a:pt x="7122" y="395"/>
                  <a:pt x="6115" y="132"/>
                  <a:pt x="5540" y="132"/>
                </a:cubicBezTo>
                <a:close/>
              </a:path>
            </a:pathLst>
          </a:custGeom>
          <a:solidFill>
            <a:srgbClr val="FF66CC"/>
          </a:solidFill>
          <a:ln w="38100" cap="flat" cmpd="sng" algn="ctr">
            <a:solidFill>
              <a:sysClr val="window" lastClr="FFFFFF"/>
            </a:solidFill>
            <a:prstDash val="solid"/>
            <a:headEnd/>
            <a:tailEnd/>
          </a:ln>
          <a:effectLst>
            <a:innerShdw blurRad="88900" dist="101600" dir="13500000">
              <a:prstClr val="black">
                <a:alpha val="61000"/>
              </a:prstClr>
            </a:innerShdw>
          </a:effec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feld 10">
            <a:hlinkClick r:id="rId4" action="ppaction://hlinksldjump"/>
          </p:cNvPr>
          <p:cNvSpPr txBox="1">
            <a:spLocks/>
          </p:cNvSpPr>
          <p:nvPr/>
        </p:nvSpPr>
        <p:spPr bwMode="auto">
          <a:xfrm>
            <a:off x="2946401" y="2514601"/>
            <a:ext cx="9318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5" action="ppaction://hlinksldjump"/>
              </a:rPr>
              <a:t>1</a:t>
            </a:r>
            <a:endParaRPr lang="de-DE" altLang="en-US" sz="8800" b="1" dirty="0">
              <a:solidFill>
                <a:srgbClr val="FFFF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feld 10">
            <a:hlinkClick r:id="rId6" action="ppaction://hlinksldjump"/>
          </p:cNvPr>
          <p:cNvSpPr txBox="1">
            <a:spLocks/>
          </p:cNvSpPr>
          <p:nvPr/>
        </p:nvSpPr>
        <p:spPr bwMode="auto">
          <a:xfrm>
            <a:off x="8331201" y="2514601"/>
            <a:ext cx="9318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7" action="ppaction://hlinksldjump"/>
              </a:rPr>
              <a:t>2</a:t>
            </a:r>
            <a:endParaRPr lang="de-DE" altLang="en-US" sz="8800" b="1" dirty="0">
              <a:solidFill>
                <a:srgbClr val="FFFF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feld 10">
            <a:hlinkClick r:id="rId5" action="ppaction://hlinksldjump"/>
          </p:cNvPr>
          <p:cNvSpPr txBox="1">
            <a:spLocks/>
          </p:cNvSpPr>
          <p:nvPr/>
        </p:nvSpPr>
        <p:spPr bwMode="auto">
          <a:xfrm>
            <a:off x="8331201" y="4953001"/>
            <a:ext cx="9318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8" action="ppaction://hlinksldjump"/>
              </a:rPr>
              <a:t>3</a:t>
            </a:r>
            <a:endParaRPr lang="de-DE" altLang="en-US" sz="8800" b="1" dirty="0">
              <a:solidFill>
                <a:srgbClr val="FFFF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feld 10">
            <a:hlinkClick r:id="rId9" action="ppaction://hlinksldjump"/>
          </p:cNvPr>
          <p:cNvSpPr txBox="1">
            <a:spLocks/>
          </p:cNvSpPr>
          <p:nvPr/>
        </p:nvSpPr>
        <p:spPr bwMode="auto">
          <a:xfrm>
            <a:off x="2946401" y="4851401"/>
            <a:ext cx="9318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10" action="ppaction://hlinksldjump"/>
              </a:rPr>
              <a:t>4</a:t>
            </a:r>
            <a:endParaRPr lang="de-DE" altLang="en-US" sz="8800" b="1" dirty="0">
              <a:solidFill>
                <a:srgbClr val="FFFF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9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10" grpId="0" animBg="1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 rot="21178044">
            <a:off x="1285445" y="614695"/>
            <a:ext cx="6195531" cy="3033485"/>
          </a:xfrm>
          <a:prstGeom prst="wedgeEllipseCallout">
            <a:avLst>
              <a:gd name="adj1" fmla="val 42034"/>
              <a:gd name="adj2" fmla="val 7404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(II)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789" y="3843229"/>
            <a:ext cx="3509601" cy="30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1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C6DB1C-EC91-4470-AD4C-6BF8FE776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F23EB-5659-4CCB-A031-3FE77610F1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331" y="99015"/>
            <a:ext cx="9404723" cy="911625"/>
          </a:xfrm>
        </p:spPr>
        <p:txBody>
          <a:bodyPr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HỢP CHẤT SẮT (II)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83975" y="3523338"/>
            <a:ext cx="2619605" cy="911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FeSO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.7H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66" y="1585471"/>
            <a:ext cx="2656114" cy="1793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63" y="1585471"/>
            <a:ext cx="2830286" cy="182420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29163" y="3523338"/>
            <a:ext cx="2619605" cy="911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59449" y="3523337"/>
            <a:ext cx="2619605" cy="911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Fe(OH)</a:t>
            </a:r>
            <a:r>
              <a:rPr lang="en-US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74331" y="842148"/>
            <a:ext cx="9404723" cy="911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TÍNH CHẤT VẬT LÍ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5552" y="4268476"/>
            <a:ext cx="11446848" cy="6722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5552" y="4843118"/>
            <a:ext cx="11446848" cy="6722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Fe(OH)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5552" y="5369176"/>
            <a:ext cx="11446848" cy="14888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(II) tan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ngậm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FeSO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.7H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O; FeCl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.4H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O;…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B3EFF9-52EE-4DAA-8ED4-1230074A41A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850407" y="1418795"/>
            <a:ext cx="2209558" cy="199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4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 rot="21178044">
            <a:off x="1285445" y="614695"/>
            <a:ext cx="6195531" cy="3033485"/>
          </a:xfrm>
          <a:prstGeom prst="wedgeEllipseCallout">
            <a:avLst>
              <a:gd name="adj1" fmla="val 42034"/>
              <a:gd name="adj2" fmla="val 7404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III)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370" y="4016042"/>
            <a:ext cx="3492801" cy="284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2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5371" y="1591638"/>
            <a:ext cx="239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FeCl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.6H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6684" y="4067235"/>
            <a:ext cx="15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Fe(OH)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8057" y="4638932"/>
            <a:ext cx="15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70514" y="1853248"/>
            <a:ext cx="3918857" cy="1586638"/>
          </a:xfrm>
          <a:prstGeom prst="roundRect">
            <a:avLst/>
          </a:prstGeom>
          <a:solidFill>
            <a:srgbClr val="4183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HỢP CHẤT SẮT (III)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331" y="99015"/>
            <a:ext cx="9404723" cy="911625"/>
          </a:xfrm>
        </p:spPr>
        <p:txBody>
          <a:bodyPr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HỢP CHẤT SẮT (III)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74331" y="842148"/>
            <a:ext cx="9404723" cy="911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TÍNH CHẤT VẬT LÍ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45152" y="1753773"/>
            <a:ext cx="11446848" cy="6722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Fe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152" y="2328415"/>
            <a:ext cx="11446848" cy="6722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Fe(OH)</a:t>
            </a:r>
            <a:r>
              <a:rPr lang="en-US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45152" y="2854473"/>
            <a:ext cx="11446848" cy="2588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(III) tan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ngậm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.9H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O; FeCl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.6H</a:t>
            </a:r>
            <a:r>
              <a:rPr lang="en-US" sz="3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O;…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64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238" y="179071"/>
            <a:ext cx="9404723" cy="577796"/>
          </a:xfrm>
        </p:spPr>
        <p:txBody>
          <a:bodyPr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TÍNH CHẤT HÓA HỌC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36" y="1957304"/>
            <a:ext cx="3998419" cy="2304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665" y="1957304"/>
            <a:ext cx="3933372" cy="230476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60285" y="921657"/>
            <a:ext cx="3933372" cy="711200"/>
          </a:xfrm>
          <a:prstGeom prst="roundRect">
            <a:avLst/>
          </a:prstGeom>
          <a:solidFill>
            <a:srgbClr val="CCFF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 CHẤT SẮT (II)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38665" y="921657"/>
            <a:ext cx="3933372" cy="711200"/>
          </a:xfrm>
          <a:prstGeom prst="roundRect">
            <a:avLst/>
          </a:prstGeom>
          <a:solidFill>
            <a:srgbClr val="CCFF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 CHẤT SẮT (III)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95237" y="4586512"/>
            <a:ext cx="3998419" cy="13788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38665" y="4586514"/>
            <a:ext cx="3933372" cy="1378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37029" y="5065486"/>
            <a:ext cx="696685" cy="3970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8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397" y="0"/>
            <a:ext cx="2358347" cy="606825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OXIT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4471" y="664050"/>
            <a:ext cx="6199619" cy="62353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68571" y="705433"/>
            <a:ext cx="6023429" cy="619395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16742" y="701257"/>
            <a:ext cx="313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OXIT SẮT (II)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5312" y="701257"/>
            <a:ext cx="313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OXIT SẮT (III)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32857" y="1351256"/>
            <a:ext cx="2743200" cy="3773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881255" y="1309110"/>
            <a:ext cx="2743200" cy="377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909" y="2161644"/>
            <a:ext cx="95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881" y="1783920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eft Brace 10"/>
          <p:cNvSpPr/>
          <p:nvPr/>
        </p:nvSpPr>
        <p:spPr>
          <a:xfrm>
            <a:off x="1788884" y="1878004"/>
            <a:ext cx="395514" cy="8535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15141" y="2208333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2279" y="1773963"/>
            <a:ext cx="1407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26965" y="2466787"/>
            <a:ext cx="3918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87794" y="2161644"/>
            <a:ext cx="1977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8851" y="1806138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654622" y="2870673"/>
            <a:ext cx="2743200" cy="3773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523" y="3679875"/>
            <a:ext cx="95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495" y="3302151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eft Brace 20"/>
          <p:cNvSpPr/>
          <p:nvPr/>
        </p:nvSpPr>
        <p:spPr>
          <a:xfrm>
            <a:off x="1181218" y="3396234"/>
            <a:ext cx="395514" cy="80686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07475" y="3726564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54710" y="3320795"/>
            <a:ext cx="1407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4đ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661673" y="3873287"/>
            <a:ext cx="3918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36303" y="3679875"/>
            <a:ext cx="94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67360" y="3324369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41173" y="3679875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Left Brace 29"/>
          <p:cNvSpPr/>
          <p:nvPr/>
        </p:nvSpPr>
        <p:spPr>
          <a:xfrm>
            <a:off x="4179445" y="5186652"/>
            <a:ext cx="395514" cy="14899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600630" y="5083503"/>
            <a:ext cx="1520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77679" y="3679875"/>
            <a:ext cx="112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758914" y="4400081"/>
            <a:ext cx="2743200" cy="3773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OXH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954" y="5379907"/>
            <a:ext cx="95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926" y="5002183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Left Brace 35"/>
          <p:cNvSpPr/>
          <p:nvPr/>
        </p:nvSpPr>
        <p:spPr>
          <a:xfrm>
            <a:off x="1141649" y="5096266"/>
            <a:ext cx="362861" cy="15803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67906" y="5426596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97253" y="5002183"/>
            <a:ext cx="7597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322279" y="5855362"/>
            <a:ext cx="3918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923093" y="5336207"/>
            <a:ext cx="94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88700" y="4992048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41173" y="5333014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20378" y="2205177"/>
            <a:ext cx="129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91350" y="1827453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Left Brace 44"/>
          <p:cNvSpPr/>
          <p:nvPr/>
        </p:nvSpPr>
        <p:spPr>
          <a:xfrm>
            <a:off x="7588353" y="1921537"/>
            <a:ext cx="395514" cy="8535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214610" y="2251866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21748" y="1817496"/>
            <a:ext cx="1407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9326434" y="2510320"/>
            <a:ext cx="3918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9787263" y="2205177"/>
            <a:ext cx="1977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718320" y="1849671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8032848" y="2850238"/>
            <a:ext cx="2743200" cy="37737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Left Brace 53"/>
          <p:cNvSpPr/>
          <p:nvPr/>
        </p:nvSpPr>
        <p:spPr>
          <a:xfrm>
            <a:off x="4221560" y="3301268"/>
            <a:ext cx="395514" cy="100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502114" y="3105350"/>
            <a:ext cx="9979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39062" y="3421221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348040" y="5202441"/>
            <a:ext cx="66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032848" y="4301659"/>
            <a:ext cx="2743200" cy="37737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OXH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Left Brace 58"/>
          <p:cNvSpPr/>
          <p:nvPr/>
        </p:nvSpPr>
        <p:spPr>
          <a:xfrm>
            <a:off x="10284923" y="5065498"/>
            <a:ext cx="395514" cy="14899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0706108" y="4962349"/>
            <a:ext cx="1520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168570" y="5430099"/>
            <a:ext cx="1224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Left Brace 61"/>
          <p:cNvSpPr/>
          <p:nvPr/>
        </p:nvSpPr>
        <p:spPr>
          <a:xfrm>
            <a:off x="7581101" y="4966565"/>
            <a:ext cx="362861" cy="15803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7191560" y="5468224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936705" y="4872482"/>
            <a:ext cx="7597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8761731" y="5725661"/>
            <a:ext cx="3918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9320630" y="5405206"/>
            <a:ext cx="94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872717" y="5592122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701271" y="5168489"/>
            <a:ext cx="66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142899" y="5030976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376779" y="5040290"/>
            <a:ext cx="57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1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 animBg="1"/>
      <p:bldP spid="8" grpId="0" animBg="1"/>
      <p:bldP spid="9" grpId="0"/>
      <p:bldP spid="10" grpId="0"/>
      <p:bldP spid="11" grpId="0" animBg="1"/>
      <p:bldP spid="12" grpId="0"/>
      <p:bldP spid="13" grpId="0"/>
      <p:bldP spid="16" grpId="0"/>
      <p:bldP spid="17" grpId="0"/>
      <p:bldP spid="18" grpId="0" animBg="1"/>
      <p:bldP spid="19" grpId="0"/>
      <p:bldP spid="20" grpId="0"/>
      <p:bldP spid="21" grpId="0" animBg="1"/>
      <p:bldP spid="22" grpId="0"/>
      <p:bldP spid="23" grpId="0"/>
      <p:bldP spid="25" grpId="0"/>
      <p:bldP spid="26" grpId="0"/>
      <p:bldP spid="27" grpId="0"/>
      <p:bldP spid="30" grpId="0" animBg="1"/>
      <p:bldP spid="31" grpId="0"/>
      <p:bldP spid="32" grpId="0"/>
      <p:bldP spid="33" grpId="0" animBg="1"/>
      <p:bldP spid="34" grpId="0"/>
      <p:bldP spid="35" grpId="0"/>
      <p:bldP spid="36" grpId="0" animBg="1"/>
      <p:bldP spid="37" grpId="0"/>
      <p:bldP spid="38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9" grpId="0"/>
      <p:bldP spid="50" grpId="0"/>
      <p:bldP spid="51" grpId="0" animBg="1"/>
      <p:bldP spid="54" grpId="0" animBg="1"/>
      <p:bldP spid="55" grpId="0"/>
      <p:bldP spid="56" grpId="0"/>
      <p:bldP spid="57" grpId="0"/>
      <p:bldP spid="58" grpId="0" animBg="1"/>
      <p:bldP spid="59" grpId="0" animBg="1"/>
      <p:bldP spid="60" grpId="0"/>
      <p:bldP spid="61" grpId="0"/>
      <p:bldP spid="62" grpId="0" animBg="1"/>
      <p:bldP spid="63" grpId="0"/>
      <p:bldP spid="64" grpId="0"/>
      <p:bldP spid="66" grpId="0"/>
      <p:bldP spid="67" grpId="0"/>
      <p:bldP spid="68" grpId="0"/>
      <p:bldP spid="69" grpId="0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9445" y="0"/>
            <a:ext cx="4166269" cy="606825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HIDROXIT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4470" y="664050"/>
            <a:ext cx="6237612" cy="62353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99411" y="664048"/>
            <a:ext cx="5992589" cy="623533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0127" y="701257"/>
            <a:ext cx="462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HIDROXIT SẮT (II)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0235" y="701257"/>
            <a:ext cx="4674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HIDROXIT SẮT (III)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32857" y="1351256"/>
            <a:ext cx="2743200" cy="3773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881255" y="1309110"/>
            <a:ext cx="2743200" cy="377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3425" y="2161644"/>
            <a:ext cx="1621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Fe(OH)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8936" y="1783920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eft Brace 10"/>
          <p:cNvSpPr/>
          <p:nvPr/>
        </p:nvSpPr>
        <p:spPr>
          <a:xfrm>
            <a:off x="1788884" y="1878004"/>
            <a:ext cx="395514" cy="8535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15141" y="2208333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7557" y="1817495"/>
            <a:ext cx="2039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4loãng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26965" y="2466787"/>
            <a:ext cx="3918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87794" y="2161644"/>
            <a:ext cx="1977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8851" y="1806138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654622" y="2870673"/>
            <a:ext cx="2743200" cy="3773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01521" y="3555940"/>
            <a:ext cx="163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Fe(OH)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92648" y="3214477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eft Brace 20"/>
          <p:cNvSpPr/>
          <p:nvPr/>
        </p:nvSpPr>
        <p:spPr>
          <a:xfrm>
            <a:off x="1621662" y="3383387"/>
            <a:ext cx="395514" cy="80686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33589" y="3484220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04423" y="3367466"/>
            <a:ext cx="1407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4đ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817725" y="3895636"/>
            <a:ext cx="3918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189549" y="3679875"/>
            <a:ext cx="94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20606" y="3324369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51564" y="3662028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77908" y="6159342"/>
            <a:ext cx="112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77679" y="3679875"/>
            <a:ext cx="112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50149" y="5343080"/>
            <a:ext cx="3137057" cy="3773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57108" y="6047726"/>
            <a:ext cx="156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Fe(OH)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70452" y="5676169"/>
            <a:ext cx="789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598073" y="6295934"/>
            <a:ext cx="3918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05410" y="6091496"/>
            <a:ext cx="94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85165" y="5740396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19373" y="6104085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20993" y="2205177"/>
            <a:ext cx="159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Fe(OH)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91350" y="1827453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Left Brace 44"/>
          <p:cNvSpPr/>
          <p:nvPr/>
        </p:nvSpPr>
        <p:spPr>
          <a:xfrm>
            <a:off x="7880444" y="1893169"/>
            <a:ext cx="395514" cy="8535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621905" y="2251016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16972" y="1889908"/>
            <a:ext cx="1864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4loãng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9326434" y="2510320"/>
            <a:ext cx="3918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9787263" y="2205177"/>
            <a:ext cx="1977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718320" y="1849671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8032848" y="2850238"/>
            <a:ext cx="2743200" cy="37737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Left Brace 53"/>
          <p:cNvSpPr/>
          <p:nvPr/>
        </p:nvSpPr>
        <p:spPr>
          <a:xfrm>
            <a:off x="4221560" y="3301268"/>
            <a:ext cx="395514" cy="100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502114" y="3105350"/>
            <a:ext cx="9979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39062" y="3421221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16066" y="5786116"/>
            <a:ext cx="66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795149" y="5141190"/>
            <a:ext cx="3051534" cy="37737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518204" y="6043288"/>
            <a:ext cx="1520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251704" y="6042048"/>
            <a:ext cx="171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Fe(OH)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8036962" y="6303658"/>
            <a:ext cx="747443" cy="8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8901067" y="6037874"/>
            <a:ext cx="1350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121220" y="6063981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202412" y="5825181"/>
            <a:ext cx="66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226033" y="5642925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955453" y="5654932"/>
            <a:ext cx="83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62743" y="4519763"/>
            <a:ext cx="5160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Fe(OH)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 → Fe(OH)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75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 animBg="1"/>
      <p:bldP spid="8" grpId="0" animBg="1"/>
      <p:bldP spid="9" grpId="0"/>
      <p:bldP spid="10" grpId="0"/>
      <p:bldP spid="11" grpId="0" animBg="1"/>
      <p:bldP spid="12" grpId="0"/>
      <p:bldP spid="13" grpId="0"/>
      <p:bldP spid="16" grpId="0"/>
      <p:bldP spid="17" grpId="0"/>
      <p:bldP spid="18" grpId="0" animBg="1"/>
      <p:bldP spid="19" grpId="0"/>
      <p:bldP spid="20" grpId="0"/>
      <p:bldP spid="21" grpId="0" animBg="1"/>
      <p:bldP spid="22" grpId="0"/>
      <p:bldP spid="23" grpId="0"/>
      <p:bldP spid="25" grpId="0"/>
      <p:bldP spid="26" grpId="0"/>
      <p:bldP spid="27" grpId="0"/>
      <p:bldP spid="31" grpId="0"/>
      <p:bldP spid="32" grpId="0"/>
      <p:bldP spid="33" grpId="0" animBg="1"/>
      <p:bldP spid="34" grpId="0"/>
      <p:bldP spid="35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9" grpId="0"/>
      <p:bldP spid="50" grpId="0"/>
      <p:bldP spid="51" grpId="0" animBg="1"/>
      <p:bldP spid="54" grpId="0" animBg="1"/>
      <p:bldP spid="55" grpId="0"/>
      <p:bldP spid="56" grpId="0"/>
      <p:bldP spid="57" grpId="0"/>
      <p:bldP spid="58" grpId="0" animBg="1"/>
      <p:bldP spid="60" grpId="0"/>
      <p:bldP spid="61" grpId="0"/>
      <p:bldP spid="66" grpId="0"/>
      <p:bldP spid="67" grpId="0"/>
      <p:bldP spid="68" grpId="0"/>
      <p:bldP spid="69" grpId="0"/>
      <p:bldP spid="70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9445" y="0"/>
            <a:ext cx="4166269" cy="606825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MUỐI SẮT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4470" y="664050"/>
            <a:ext cx="6237612" cy="62353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99411" y="664048"/>
            <a:ext cx="5992589" cy="623533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0127" y="701257"/>
            <a:ext cx="462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MUỐI SẮT (II)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0235" y="701257"/>
            <a:ext cx="4674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MUỐI SẮT (III)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32857" y="1351256"/>
            <a:ext cx="2743200" cy="3773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881255" y="1309110"/>
            <a:ext cx="2743200" cy="377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88653" y="3510823"/>
            <a:ext cx="2743200" cy="3773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OXH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96219" y="4273169"/>
            <a:ext cx="163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87346" y="3931706"/>
            <a:ext cx="765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eft Brace 20"/>
          <p:cNvSpPr/>
          <p:nvPr/>
        </p:nvSpPr>
        <p:spPr>
          <a:xfrm>
            <a:off x="1230500" y="3973644"/>
            <a:ext cx="293135" cy="10409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45673" y="4266757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4139" y="3838454"/>
            <a:ext cx="760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05410" y="4464362"/>
            <a:ext cx="3918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29122" y="4228735"/>
            <a:ext cx="68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08298" y="3950990"/>
            <a:ext cx="765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30108" y="4272757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59845" y="4082339"/>
            <a:ext cx="159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79183" y="3793567"/>
            <a:ext cx="765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689435" y="3988633"/>
            <a:ext cx="691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751582" y="3722734"/>
            <a:ext cx="765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8039718" y="3152097"/>
            <a:ext cx="2743200" cy="37737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OXH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Left Brace 53"/>
          <p:cNvSpPr/>
          <p:nvPr/>
        </p:nvSpPr>
        <p:spPr>
          <a:xfrm>
            <a:off x="3887819" y="4024400"/>
            <a:ext cx="395514" cy="100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259769" y="3864219"/>
            <a:ext cx="9979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71026" y="1912099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-87160" y="1986131"/>
            <a:ext cx="99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-78287" y="1644668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Left Brace 62"/>
          <p:cNvSpPr/>
          <p:nvPr/>
        </p:nvSpPr>
        <p:spPr>
          <a:xfrm>
            <a:off x="995135" y="1726635"/>
            <a:ext cx="411087" cy="11070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684501" y="1986131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67110" y="1626076"/>
            <a:ext cx="15724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Cl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Br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4đ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Straight Arrow Connector 71"/>
          <p:cNvCxnSpPr>
            <a:endCxn id="73" idx="1"/>
          </p:cNvCxnSpPr>
          <p:nvPr/>
        </p:nvCxnSpPr>
        <p:spPr>
          <a:xfrm>
            <a:off x="2743081" y="2319944"/>
            <a:ext cx="643847" cy="4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386928" y="2063143"/>
            <a:ext cx="94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271676" y="1755101"/>
            <a:ext cx="76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192040" y="2110066"/>
            <a:ext cx="112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Left Brace 75"/>
          <p:cNvSpPr/>
          <p:nvPr/>
        </p:nvSpPr>
        <p:spPr>
          <a:xfrm>
            <a:off x="4235921" y="1731459"/>
            <a:ext cx="395514" cy="100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4516475" y="1535541"/>
            <a:ext cx="9979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Left Brace 77"/>
          <p:cNvSpPr/>
          <p:nvPr/>
        </p:nvSpPr>
        <p:spPr>
          <a:xfrm>
            <a:off x="8198660" y="3756194"/>
            <a:ext cx="293135" cy="10409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8472299" y="3621004"/>
            <a:ext cx="760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791576" y="4099997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9201938" y="4250243"/>
            <a:ext cx="3918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0287918" y="4057527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Left Brace 82"/>
          <p:cNvSpPr/>
          <p:nvPr/>
        </p:nvSpPr>
        <p:spPr>
          <a:xfrm>
            <a:off x="10745629" y="3809170"/>
            <a:ext cx="395514" cy="100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11117579" y="3648989"/>
            <a:ext cx="9979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881255" y="4404863"/>
            <a:ext cx="765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225897" y="5458842"/>
            <a:ext cx="159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0536153" y="5447899"/>
            <a:ext cx="89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Left Brace 87"/>
          <p:cNvSpPr/>
          <p:nvPr/>
        </p:nvSpPr>
        <p:spPr>
          <a:xfrm>
            <a:off x="8016972" y="5190485"/>
            <a:ext cx="293135" cy="10409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8128441" y="5358971"/>
            <a:ext cx="221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Fe&lt;M&lt;Fe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627160" y="5472334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10171184" y="5681870"/>
            <a:ext cx="3918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1469484" y="5435376"/>
            <a:ext cx="862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1242482" y="5422853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25897" y="6232518"/>
            <a:ext cx="588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VD: FeCl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 Cu → FeCl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 CuCl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8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 animBg="1"/>
      <p:bldP spid="8" grpId="0" animBg="1"/>
      <p:bldP spid="18" grpId="0" animBg="1"/>
      <p:bldP spid="19" grpId="0"/>
      <p:bldP spid="20" grpId="0"/>
      <p:bldP spid="21" grpId="0" animBg="1"/>
      <p:bldP spid="22" grpId="0"/>
      <p:bldP spid="23" grpId="0"/>
      <p:bldP spid="25" grpId="0"/>
      <p:bldP spid="26" grpId="0"/>
      <p:bldP spid="27" grpId="0"/>
      <p:bldP spid="43" grpId="0"/>
      <p:bldP spid="44" grpId="0"/>
      <p:bldP spid="49" grpId="0"/>
      <p:bldP spid="50" grpId="0"/>
      <p:bldP spid="51" grpId="0" animBg="1"/>
      <p:bldP spid="54" grpId="0" animBg="1"/>
      <p:bldP spid="55" grpId="0"/>
      <p:bldP spid="56" grpId="0"/>
      <p:bldP spid="59" grpId="0"/>
      <p:bldP spid="62" grpId="0"/>
      <p:bldP spid="63" grpId="0" animBg="1"/>
      <p:bldP spid="64" grpId="0"/>
      <p:bldP spid="71" grpId="0"/>
      <p:bldP spid="73" grpId="0"/>
      <p:bldP spid="74" grpId="0"/>
      <p:bldP spid="75" grpId="0"/>
      <p:bldP spid="76" grpId="0" animBg="1"/>
      <p:bldP spid="77" grpId="0"/>
      <p:bldP spid="78" grpId="0" animBg="1"/>
      <p:bldP spid="79" grpId="0"/>
      <p:bldP spid="80" grpId="0"/>
      <p:bldP spid="82" grpId="0"/>
      <p:bldP spid="83" grpId="0" animBg="1"/>
      <p:bldP spid="84" grpId="0"/>
      <p:bldP spid="85" grpId="0"/>
      <p:bldP spid="86" grpId="0"/>
      <p:bldP spid="87" grpId="0"/>
      <p:bldP spid="88" grpId="0" animBg="1"/>
      <p:bldP spid="89" grpId="0"/>
      <p:bldP spid="90" grpId="0"/>
      <p:bldP spid="92" grpId="0"/>
      <p:bldP spid="93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711" y="4182890"/>
            <a:ext cx="9404723" cy="1400530"/>
          </a:xfrm>
        </p:spPr>
        <p:txBody>
          <a:bodyPr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GV: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8457" y="2063804"/>
            <a:ext cx="8694058" cy="1400530"/>
          </a:xfrm>
          <a:prstGeom prst="rect">
            <a:avLst/>
          </a:prstGeom>
          <a:solidFill>
            <a:srgbClr val="4409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HỢP CHẤT CỦA SẮT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alf Frame 3"/>
          <p:cNvSpPr/>
          <p:nvPr/>
        </p:nvSpPr>
        <p:spPr>
          <a:xfrm>
            <a:off x="1516968" y="1683657"/>
            <a:ext cx="863375" cy="217714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Half Frame 4"/>
          <p:cNvSpPr/>
          <p:nvPr/>
        </p:nvSpPr>
        <p:spPr>
          <a:xfrm flipV="1">
            <a:off x="1556769" y="3800936"/>
            <a:ext cx="823573" cy="175977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Half Frame 6"/>
          <p:cNvSpPr/>
          <p:nvPr/>
        </p:nvSpPr>
        <p:spPr>
          <a:xfrm rot="10800000">
            <a:off x="10305059" y="3727462"/>
            <a:ext cx="863375" cy="217714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Half Frame 7"/>
          <p:cNvSpPr/>
          <p:nvPr/>
        </p:nvSpPr>
        <p:spPr>
          <a:xfrm rot="5400000">
            <a:off x="10577404" y="1331806"/>
            <a:ext cx="210221" cy="89988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nut 8"/>
          <p:cNvSpPr/>
          <p:nvPr/>
        </p:nvSpPr>
        <p:spPr>
          <a:xfrm rot="885213">
            <a:off x="50974" y="2776490"/>
            <a:ext cx="2308701" cy="2295052"/>
          </a:xfrm>
          <a:prstGeom prst="donut">
            <a:avLst>
              <a:gd name="adj" fmla="val 2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609586" y="3333167"/>
            <a:ext cx="2491533" cy="1200725"/>
            <a:chOff x="740171" y="2057406"/>
            <a:chExt cx="1868650" cy="900544"/>
          </a:xfrm>
        </p:grpSpPr>
        <p:sp>
          <p:nvSpPr>
            <p:cNvPr id="45" name="Rectangle 44"/>
            <p:cNvSpPr/>
            <p:nvPr/>
          </p:nvSpPr>
          <p:spPr>
            <a:xfrm>
              <a:off x="740171" y="2057406"/>
              <a:ext cx="1868650" cy="90054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Rectangle 45"/>
            <p:cNvSpPr/>
            <p:nvPr/>
          </p:nvSpPr>
          <p:spPr>
            <a:xfrm>
              <a:off x="740171" y="2057406"/>
              <a:ext cx="1868650" cy="900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280" tIns="0" rIns="0" bIns="0" numCol="1" spcCol="1270" anchor="ctr" anchorCtr="0">
              <a:noAutofit/>
            </a:bodyPr>
            <a:lstStyle/>
            <a:p>
              <a:pPr marL="0" marR="0" lvl="0" indent="0" algn="l" defTabSz="142236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Sắt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(II)</a:t>
              </a:r>
            </a:p>
          </p:txBody>
        </p:sp>
      </p:grpSp>
      <p:sp>
        <p:nvSpPr>
          <p:cNvPr id="11" name="Oval 10"/>
          <p:cNvSpPr/>
          <p:nvPr/>
        </p:nvSpPr>
        <p:spPr>
          <a:xfrm rot="1250540">
            <a:off x="2394265" y="3488223"/>
            <a:ext cx="1040344" cy="1040344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/>
          <p:cNvGrpSpPr/>
          <p:nvPr/>
        </p:nvGrpSpPr>
        <p:grpSpPr>
          <a:xfrm>
            <a:off x="1323287" y="2681724"/>
            <a:ext cx="2155293" cy="1039201"/>
            <a:chOff x="1275447" y="1568823"/>
            <a:chExt cx="1616470" cy="779401"/>
          </a:xfrm>
        </p:grpSpPr>
        <p:sp>
          <p:nvSpPr>
            <p:cNvPr id="43" name="Rectangle 42"/>
            <p:cNvSpPr/>
            <p:nvPr/>
          </p:nvSpPr>
          <p:spPr>
            <a:xfrm rot="21527091">
              <a:off x="1275447" y="1568823"/>
              <a:ext cx="1616470" cy="7794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Rectangle 43"/>
            <p:cNvSpPr/>
            <p:nvPr/>
          </p:nvSpPr>
          <p:spPr>
            <a:xfrm rot="21527091">
              <a:off x="1275447" y="1568823"/>
              <a:ext cx="1616470" cy="7794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81280" bIns="0" numCol="1" spcCol="1270" anchor="ctr" anchorCtr="0">
              <a:noAutofit/>
            </a:bodyPr>
            <a:lstStyle/>
            <a:p>
              <a:pPr marL="0" marR="0" lvl="0" indent="0" algn="r" defTabSz="142236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FeO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 rot="18950540">
            <a:off x="2511463" y="2041372"/>
            <a:ext cx="2155293" cy="103920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val 13"/>
          <p:cNvSpPr/>
          <p:nvPr/>
        </p:nvSpPr>
        <p:spPr>
          <a:xfrm rot="1250540">
            <a:off x="3585419" y="3488223"/>
            <a:ext cx="1040344" cy="1040344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1986775"/>
              <a:satOff val="7962"/>
              <a:lumOff val="1726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5" name="Group 14"/>
          <p:cNvGrpSpPr/>
          <p:nvPr/>
        </p:nvGrpSpPr>
        <p:grpSpPr>
          <a:xfrm>
            <a:off x="2749734" y="4335474"/>
            <a:ext cx="2155293" cy="1039201"/>
            <a:chOff x="2345282" y="2809136"/>
            <a:chExt cx="1616470" cy="779401"/>
          </a:xfrm>
        </p:grpSpPr>
        <p:sp>
          <p:nvSpPr>
            <p:cNvPr id="41" name="Rectangle 40"/>
            <p:cNvSpPr/>
            <p:nvPr/>
          </p:nvSpPr>
          <p:spPr>
            <a:xfrm rot="21527091">
              <a:off x="2345282" y="2809136"/>
              <a:ext cx="1616470" cy="7794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Rectangle 41"/>
            <p:cNvSpPr/>
            <p:nvPr/>
          </p:nvSpPr>
          <p:spPr>
            <a:xfrm rot="21527091">
              <a:off x="2345282" y="2809136"/>
              <a:ext cx="1616470" cy="7794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81280" bIns="0" numCol="1" spcCol="1270" anchor="ctr" anchorCtr="0">
              <a:noAutofit/>
            </a:bodyPr>
            <a:lstStyle/>
            <a:p>
              <a:pPr marL="0" marR="0" lvl="0" indent="0" algn="r" defTabSz="142236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Fe(OH)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 rot="18950540">
            <a:off x="3702615" y="2041372"/>
            <a:ext cx="2155293" cy="103920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 rot="1250540">
            <a:off x="4776572" y="3488223"/>
            <a:ext cx="1040344" cy="1040344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8" name="Group 17"/>
          <p:cNvGrpSpPr/>
          <p:nvPr/>
        </p:nvGrpSpPr>
        <p:grpSpPr>
          <a:xfrm>
            <a:off x="4116356" y="2743428"/>
            <a:ext cx="2155293" cy="1039201"/>
            <a:chOff x="3370249" y="1615101"/>
            <a:chExt cx="1616470" cy="779401"/>
          </a:xfrm>
        </p:grpSpPr>
        <p:sp>
          <p:nvSpPr>
            <p:cNvPr id="39" name="Rectangle 38"/>
            <p:cNvSpPr/>
            <p:nvPr/>
          </p:nvSpPr>
          <p:spPr>
            <a:xfrm rot="21527091">
              <a:off x="3370249" y="1615101"/>
              <a:ext cx="1616470" cy="7794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Rectangle 39"/>
            <p:cNvSpPr/>
            <p:nvPr/>
          </p:nvSpPr>
          <p:spPr>
            <a:xfrm rot="21527091">
              <a:off x="3370249" y="1615101"/>
              <a:ext cx="1616470" cy="7794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81280" bIns="0" numCol="1" spcCol="1270" anchor="ctr" anchorCtr="0">
              <a:noAutofit/>
            </a:bodyPr>
            <a:lstStyle/>
            <a:p>
              <a:pPr marL="0" marR="0" lvl="0" indent="0" algn="r" defTabSz="142236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Fe</a:t>
              </a: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2+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 rot="18950540">
            <a:off x="4893768" y="2041372"/>
            <a:ext cx="2155293" cy="103920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Donut 19"/>
          <p:cNvSpPr/>
          <p:nvPr/>
        </p:nvSpPr>
        <p:spPr>
          <a:xfrm rot="1250540">
            <a:off x="5972897" y="2853403"/>
            <a:ext cx="2296956" cy="2309984"/>
          </a:xfrm>
          <a:prstGeom prst="donut">
            <a:avLst>
              <a:gd name="adj" fmla="val 2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1" name="Group 20"/>
          <p:cNvGrpSpPr/>
          <p:nvPr/>
        </p:nvGrpSpPr>
        <p:grpSpPr>
          <a:xfrm>
            <a:off x="6357388" y="3394783"/>
            <a:ext cx="2491533" cy="1200725"/>
            <a:chOff x="5051023" y="2103618"/>
            <a:chExt cx="1868650" cy="900544"/>
          </a:xfrm>
        </p:grpSpPr>
        <p:sp>
          <p:nvSpPr>
            <p:cNvPr id="37" name="Rectangle 36"/>
            <p:cNvSpPr/>
            <p:nvPr/>
          </p:nvSpPr>
          <p:spPr>
            <a:xfrm>
              <a:off x="5051023" y="2103618"/>
              <a:ext cx="1868650" cy="90054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5051023" y="2103618"/>
              <a:ext cx="1868650" cy="900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280" tIns="0" rIns="0" bIns="0" numCol="1" spcCol="1270" anchor="ctr" anchorCtr="0">
              <a:noAutofit/>
            </a:bodyPr>
            <a:lstStyle/>
            <a:p>
              <a:pPr marL="0" marR="0" lvl="0" indent="0" algn="l" defTabSz="142236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Sắt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(III)</a:t>
              </a:r>
            </a:p>
          </p:txBody>
        </p:sp>
      </p:grpSp>
      <p:sp>
        <p:nvSpPr>
          <p:cNvPr id="22" name="Oval 21"/>
          <p:cNvSpPr/>
          <p:nvPr/>
        </p:nvSpPr>
        <p:spPr>
          <a:xfrm rot="1250540">
            <a:off x="8269469" y="3488223"/>
            <a:ext cx="1040344" cy="1040344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5960326"/>
              <a:satOff val="23887"/>
              <a:lumOff val="5177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3" name="Group 22"/>
          <p:cNvGrpSpPr/>
          <p:nvPr/>
        </p:nvGrpSpPr>
        <p:grpSpPr>
          <a:xfrm>
            <a:off x="7301148" y="2715172"/>
            <a:ext cx="2155293" cy="1039201"/>
            <a:chOff x="5758843" y="1593909"/>
            <a:chExt cx="1616470" cy="779401"/>
          </a:xfrm>
        </p:grpSpPr>
        <p:sp>
          <p:nvSpPr>
            <p:cNvPr id="35" name="Rectangle 34"/>
            <p:cNvSpPr/>
            <p:nvPr/>
          </p:nvSpPr>
          <p:spPr>
            <a:xfrm rot="21527091">
              <a:off x="5758843" y="1593909"/>
              <a:ext cx="1616470" cy="7794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ectangle 35"/>
            <p:cNvSpPr/>
            <p:nvPr/>
          </p:nvSpPr>
          <p:spPr>
            <a:xfrm rot="21527091">
              <a:off x="5758843" y="1593909"/>
              <a:ext cx="1616470" cy="7794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81280" bIns="0" numCol="1" spcCol="1270" anchor="ctr" anchorCtr="0">
              <a:noAutofit/>
            </a:bodyPr>
            <a:lstStyle/>
            <a:p>
              <a:pPr marL="0" marR="0" lvl="0" indent="0" algn="r" defTabSz="142236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Fe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O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 rot="18950540">
            <a:off x="8386666" y="2041372"/>
            <a:ext cx="2155293" cy="103920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Oval 24"/>
          <p:cNvSpPr/>
          <p:nvPr/>
        </p:nvSpPr>
        <p:spPr>
          <a:xfrm rot="1250540">
            <a:off x="9460623" y="3488223"/>
            <a:ext cx="1040344" cy="1040344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7947101"/>
              <a:satOff val="31849"/>
              <a:lumOff val="6902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6" name="Group 25"/>
          <p:cNvGrpSpPr/>
          <p:nvPr/>
        </p:nvGrpSpPr>
        <p:grpSpPr>
          <a:xfrm>
            <a:off x="8572764" y="4320282"/>
            <a:ext cx="2155293" cy="1039201"/>
            <a:chOff x="6712555" y="2797742"/>
            <a:chExt cx="1616470" cy="779401"/>
          </a:xfrm>
        </p:grpSpPr>
        <p:sp>
          <p:nvSpPr>
            <p:cNvPr id="33" name="Rectangle 32"/>
            <p:cNvSpPr/>
            <p:nvPr/>
          </p:nvSpPr>
          <p:spPr>
            <a:xfrm rot="21527091">
              <a:off x="6712555" y="2797742"/>
              <a:ext cx="1616470" cy="7794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ctangle 33"/>
            <p:cNvSpPr/>
            <p:nvPr/>
          </p:nvSpPr>
          <p:spPr>
            <a:xfrm rot="21527091">
              <a:off x="6712555" y="2797742"/>
              <a:ext cx="1616470" cy="7794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81280" bIns="0" numCol="1" spcCol="1270" anchor="ctr" anchorCtr="0">
              <a:noAutofit/>
            </a:bodyPr>
            <a:lstStyle/>
            <a:p>
              <a:pPr marL="0" marR="0" lvl="0" indent="0" algn="r" defTabSz="142236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Fe(OH)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 rot="18950540">
            <a:off x="9577819" y="2041372"/>
            <a:ext cx="2155293" cy="103920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Oval 27"/>
          <p:cNvSpPr/>
          <p:nvPr/>
        </p:nvSpPr>
        <p:spPr>
          <a:xfrm rot="1250540">
            <a:off x="10651776" y="3488223"/>
            <a:ext cx="1040344" cy="1040344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9" name="Group 28"/>
          <p:cNvGrpSpPr/>
          <p:nvPr/>
        </p:nvGrpSpPr>
        <p:grpSpPr>
          <a:xfrm>
            <a:off x="10104315" y="2743428"/>
            <a:ext cx="2155293" cy="1039201"/>
            <a:chOff x="7861218" y="1615101"/>
            <a:chExt cx="1616470" cy="779401"/>
          </a:xfrm>
        </p:grpSpPr>
        <p:sp>
          <p:nvSpPr>
            <p:cNvPr id="31" name="Rectangle 30"/>
            <p:cNvSpPr/>
            <p:nvPr/>
          </p:nvSpPr>
          <p:spPr>
            <a:xfrm rot="21527091">
              <a:off x="7861218" y="1615101"/>
              <a:ext cx="1616470" cy="7794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 rot="21527091">
              <a:off x="7861218" y="1615101"/>
              <a:ext cx="1616470" cy="7794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81280" bIns="0" numCol="1" spcCol="1270" anchor="ctr" anchorCtr="0">
              <a:noAutofit/>
            </a:bodyPr>
            <a:lstStyle/>
            <a:p>
              <a:pPr marL="0" marR="0" lvl="0" indent="0" algn="r" defTabSz="142236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Fe</a:t>
              </a: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3+</a:t>
              </a:r>
            </a:p>
          </p:txBody>
        </p:sp>
      </p:grpSp>
      <p:sp>
        <p:nvSpPr>
          <p:cNvPr id="8" name="U-Turn Arrow 7"/>
          <p:cNvSpPr/>
          <p:nvPr/>
        </p:nvSpPr>
        <p:spPr>
          <a:xfrm>
            <a:off x="851638" y="2560971"/>
            <a:ext cx="6677759" cy="1071229"/>
          </a:xfrm>
          <a:prstGeom prst="uturnArrow">
            <a:avLst>
              <a:gd name="adj1" fmla="val 4221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U-Turn Arrow 46"/>
          <p:cNvSpPr/>
          <p:nvPr/>
        </p:nvSpPr>
        <p:spPr>
          <a:xfrm flipH="1" flipV="1">
            <a:off x="851637" y="4343400"/>
            <a:ext cx="6474559" cy="914400"/>
          </a:xfrm>
          <a:prstGeom prst="uturnArrow">
            <a:avLst>
              <a:gd name="adj1" fmla="val 4221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09638" y="1905000"/>
            <a:ext cx="210826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khử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55796" y="5156200"/>
            <a:ext cx="276389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oxi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hóa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537665" y="1397003"/>
            <a:ext cx="4686932" cy="584775"/>
            <a:chOff x="510430" y="2647950"/>
            <a:chExt cx="3515199" cy="438581"/>
          </a:xfrm>
        </p:grpSpPr>
        <p:sp>
          <p:nvSpPr>
            <p:cNvPr id="53" name="TextBox 52"/>
            <p:cNvSpPr txBox="1"/>
            <p:nvPr/>
          </p:nvSpPr>
          <p:spPr>
            <a:xfrm>
              <a:off x="510430" y="2647950"/>
              <a:ext cx="351519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Fe</a:t>
              </a: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2+       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Fe</a:t>
              </a: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3+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  1e</a:t>
              </a:r>
            </a:p>
          </p:txBody>
        </p:sp>
        <p:sp>
          <p:nvSpPr>
            <p:cNvPr id="54" name="Right Arrow 53"/>
            <p:cNvSpPr/>
            <p:nvPr/>
          </p:nvSpPr>
          <p:spPr>
            <a:xfrm>
              <a:off x="1192983" y="2852975"/>
              <a:ext cx="538399" cy="9977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505752" y="5765803"/>
            <a:ext cx="6943048" cy="584775"/>
            <a:chOff x="457200" y="2647950"/>
            <a:chExt cx="5207286" cy="438581"/>
          </a:xfrm>
        </p:grpSpPr>
        <p:sp>
          <p:nvSpPr>
            <p:cNvPr id="56" name="TextBox 55"/>
            <p:cNvSpPr txBox="1"/>
            <p:nvPr/>
          </p:nvSpPr>
          <p:spPr>
            <a:xfrm>
              <a:off x="457200" y="2647950"/>
              <a:ext cx="520728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Fe</a:t>
              </a: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3+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  1e            Fe</a:t>
              </a: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2+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1998639" y="2876550"/>
              <a:ext cx="538399" cy="9977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7179050" y="2305447"/>
            <a:ext cx="155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90188" y="39343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 KẾT NỘI DUNG</a:t>
            </a:r>
          </a:p>
        </p:txBody>
      </p:sp>
    </p:spTree>
    <p:extLst>
      <p:ext uri="{BB962C8B-B14F-4D97-AF65-F5344CB8AC3E}">
        <p14:creationId xmlns:p14="http://schemas.microsoft.com/office/powerpoint/2010/main" val="333643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7" grpId="0" animBg="1"/>
      <p:bldP spid="49" grpId="0"/>
      <p:bldP spid="50" grpId="0"/>
      <p:bldP spid="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2728686" y="580572"/>
            <a:ext cx="5050971" cy="441234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61" y="829600"/>
            <a:ext cx="2561905" cy="3914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2075" y="2294300"/>
            <a:ext cx="39441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Diamond 7"/>
          <p:cNvSpPr/>
          <p:nvPr/>
        </p:nvSpPr>
        <p:spPr>
          <a:xfrm>
            <a:off x="7141029" y="580572"/>
            <a:ext cx="5050971" cy="441234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4418" y="2294300"/>
            <a:ext cx="39441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711200" y="957210"/>
            <a:ext cx="10871200" cy="5262594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indent="179384">
              <a:lnSpc>
                <a:spcPct val="150000"/>
              </a:lnSpc>
              <a:tabLst>
                <a:tab pos="3135235" algn="l"/>
              </a:tabLst>
              <a:defRPr/>
            </a:pPr>
            <a:r>
              <a:rPr lang="it-CH" sz="3733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</a:t>
            </a:r>
            <a:r>
              <a:rPr lang="it-CH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(III)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(II)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179384">
              <a:lnSpc>
                <a:spcPct val="150000"/>
              </a:lnSpc>
              <a:tabLst>
                <a:tab pos="3135235" algn="l"/>
              </a:tabLst>
              <a:defRPr/>
            </a:pP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A.Tính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indent="179384">
              <a:lnSpc>
                <a:spcPct val="150000"/>
              </a:lnSpc>
              <a:tabLst>
                <a:tab pos="3135235" algn="l"/>
              </a:tabLst>
              <a:defRPr/>
            </a:pP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endParaRPr lang="en-US" sz="37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9384">
              <a:lnSpc>
                <a:spcPct val="150000"/>
              </a:lnSpc>
              <a:tabLst>
                <a:tab pos="3135235" algn="l"/>
              </a:tabLst>
              <a:defRPr/>
            </a:pP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   C.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indent="179384">
              <a:lnSpc>
                <a:spcPct val="150000"/>
              </a:lnSpc>
              <a:tabLst>
                <a:tab pos="3135235" algn="l"/>
              </a:tabLst>
              <a:defRPr/>
            </a:pP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   D.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endParaRPr lang="en-US" sz="37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422400" y="4648200"/>
            <a:ext cx="609600" cy="6468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5" name="Textfeld 10">
            <a:hlinkClick r:id="rId2" action="ppaction://hlinksldjump"/>
          </p:cNvPr>
          <p:cNvSpPr txBox="1">
            <a:spLocks/>
          </p:cNvSpPr>
          <p:nvPr/>
        </p:nvSpPr>
        <p:spPr bwMode="auto">
          <a:xfrm>
            <a:off x="5375275" y="241302"/>
            <a:ext cx="1697039" cy="7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8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de-DE" altLang="en-US" sz="8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39" y="114301"/>
            <a:ext cx="1752600" cy="113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7777" r="3333" b="10001"/>
          <a:stretch>
            <a:fillRect/>
          </a:stretch>
        </p:blipFill>
        <p:spPr bwMode="auto">
          <a:xfrm>
            <a:off x="2286000" y="114301"/>
            <a:ext cx="1508125" cy="112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4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4"/>
          <p:cNvGrpSpPr>
            <a:grpSpLocks/>
          </p:cNvGrpSpPr>
          <p:nvPr/>
        </p:nvGrpSpPr>
        <p:grpSpPr bwMode="auto">
          <a:xfrm>
            <a:off x="406400" y="1228256"/>
            <a:ext cx="11582400" cy="5262594"/>
            <a:chOff x="-522514" y="-742988"/>
            <a:chExt cx="9514114" cy="5262703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-522514" y="-742988"/>
              <a:ext cx="9514114" cy="5262703"/>
            </a:xfrm>
            <a:prstGeom prst="rect">
              <a:avLst/>
            </a:prstGeom>
            <a:noFill/>
            <a:ln w="12700" cap="sq" cmpd="sng">
              <a:noFill/>
              <a:prstDash val="solid"/>
              <a:miter lim="800000"/>
              <a:headEnd type="none" w="sm" len="sm"/>
              <a:tailEnd type="none" w="sm" len="sm"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tabLst>
                  <a:tab pos="238119" algn="l"/>
                  <a:tab pos="1781130" algn="l"/>
                  <a:tab pos="3324142" algn="l"/>
                  <a:tab pos="4868741" algn="l"/>
                </a:tabLst>
                <a:defRPr/>
              </a:pPr>
              <a:r>
                <a:rPr lang="en-US" sz="3733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733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Phản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sz="3733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FeO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khử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  <a:tabLst>
                  <a:tab pos="238119" algn="l"/>
                  <a:tab pos="1781130" algn="l"/>
                  <a:tab pos="3324142" algn="l"/>
                  <a:tab pos="4868741" algn="l"/>
                </a:tabLst>
                <a:defRPr/>
              </a:pP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	A. </a:t>
              </a:r>
              <a:r>
                <a:rPr lang="en-US" sz="3733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FeO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 + H</a:t>
              </a:r>
              <a:r>
                <a:rPr lang="en-US" sz="3733" b="1" baseline="-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en-US" sz="3733" b="1" baseline="-30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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 FeSO</a:t>
              </a:r>
              <a:r>
                <a:rPr lang="en-US" sz="3733" b="1" baseline="-300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4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+ H</a:t>
              </a:r>
              <a:r>
                <a:rPr lang="en-US" sz="3733" b="1" baseline="-300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2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O</a:t>
              </a:r>
            </a:p>
            <a:p>
              <a:pPr>
                <a:lnSpc>
                  <a:spcPct val="150000"/>
                </a:lnSpc>
                <a:tabLst>
                  <a:tab pos="238119" algn="l"/>
                  <a:tab pos="1781130" algn="l"/>
                  <a:tab pos="3324142" algn="l"/>
                  <a:tab pos="4868741" algn="l"/>
                </a:tabLst>
                <a:defRPr/>
              </a:pP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	B. 2FeO + 3H</a:t>
              </a:r>
              <a:r>
                <a:rPr lang="en-US" sz="3733" b="1" baseline="-300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2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SO</a:t>
              </a:r>
              <a:r>
                <a:rPr lang="en-US" sz="3733" b="1" baseline="-300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4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  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Fe</a:t>
              </a:r>
              <a:r>
                <a:rPr lang="en-US" sz="3733" b="1" baseline="-300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2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(SO</a:t>
              </a:r>
              <a:r>
                <a:rPr lang="en-US" sz="3733" b="1" baseline="-300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4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)</a:t>
              </a:r>
              <a:r>
                <a:rPr lang="en-US" sz="3733" b="1" baseline="-300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3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+ 3 H</a:t>
              </a:r>
              <a:r>
                <a:rPr lang="en-US" sz="3733" b="1" baseline="-300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2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O</a:t>
              </a:r>
            </a:p>
            <a:p>
              <a:pPr>
                <a:lnSpc>
                  <a:spcPct val="150000"/>
                </a:lnSpc>
                <a:tabLst>
                  <a:tab pos="238119" algn="l"/>
                  <a:tab pos="1781130" algn="l"/>
                  <a:tab pos="3324142" algn="l"/>
                  <a:tab pos="4868741" algn="l"/>
                </a:tabLst>
                <a:defRPr/>
              </a:pP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	C. </a:t>
              </a:r>
              <a:r>
                <a:rPr lang="en-US" sz="3733" b="1" dirty="0" err="1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FeO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+ CO 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  Fe    +  CO</a:t>
              </a:r>
              <a:r>
                <a:rPr lang="en-US" sz="3733" b="1" baseline="-2500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2</a:t>
              </a:r>
            </a:p>
            <a:p>
              <a:pPr>
                <a:lnSpc>
                  <a:spcPct val="150000"/>
                </a:lnSpc>
                <a:tabLst>
                  <a:tab pos="238119" algn="l"/>
                  <a:tab pos="1781130" algn="l"/>
                  <a:tab pos="3324142" algn="l"/>
                  <a:tab pos="4868741" algn="l"/>
                </a:tabLst>
                <a:defRPr/>
              </a:pP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 D. 3FeO   + 10HNO</a:t>
              </a:r>
              <a:r>
                <a:rPr lang="en-US" sz="3733" b="1" baseline="-2500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3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  3Fe(NO</a:t>
              </a:r>
              <a:r>
                <a:rPr lang="en-US" sz="3733" b="1" baseline="-2500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3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)</a:t>
              </a:r>
              <a:r>
                <a:rPr lang="en-US" sz="3733" b="1" baseline="-2500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3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+   NO +  5H</a:t>
              </a:r>
              <a:r>
                <a:rPr lang="en-US" sz="3733" b="1" baseline="-2500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2</a:t>
              </a:r>
              <a:r>
                <a:rPr lang="en-US" sz="3733" b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O   </a:t>
              </a:r>
              <a:endParaRPr lang="en-US" sz="3733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endParaRPr>
            </a:p>
          </p:txBody>
        </p:sp>
        <p:sp>
          <p:nvSpPr>
            <p:cNvPr id="26629" name="TextBox 3"/>
            <p:cNvSpPr txBox="1">
              <a:spLocks noChangeArrowheads="1"/>
            </p:cNvSpPr>
            <p:nvPr/>
          </p:nvSpPr>
          <p:spPr bwMode="auto">
            <a:xfrm>
              <a:off x="2148114" y="2677028"/>
              <a:ext cx="609600" cy="6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3733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altLang="en-US" sz="3733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671333" y="5765800"/>
            <a:ext cx="6096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7" name="Right Arrow 6">
            <a:hlinkClick r:id="rId2" action="ppaction://hlinksldjump"/>
          </p:cNvPr>
          <p:cNvSpPr/>
          <p:nvPr/>
        </p:nvSpPr>
        <p:spPr>
          <a:xfrm>
            <a:off x="11582400" y="627380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feld 10">
            <a:hlinkClick r:id="rId3" action="ppaction://hlinksldjump"/>
          </p:cNvPr>
          <p:cNvSpPr txBox="1">
            <a:spLocks/>
          </p:cNvSpPr>
          <p:nvPr/>
        </p:nvSpPr>
        <p:spPr bwMode="auto">
          <a:xfrm>
            <a:off x="5375275" y="241302"/>
            <a:ext cx="1697039" cy="7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8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endParaRPr lang="de-DE" altLang="en-US" sz="8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39" y="114301"/>
            <a:ext cx="1752600" cy="113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7777" r="3333" b="10001"/>
          <a:stretch>
            <a:fillRect/>
          </a:stretch>
        </p:blipFill>
        <p:spPr bwMode="auto">
          <a:xfrm>
            <a:off x="2286000" y="114301"/>
            <a:ext cx="1508125" cy="112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6255" y="5441253"/>
            <a:ext cx="928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			+5		+3			+2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5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09600" y="1193800"/>
            <a:ext cx="11176000" cy="440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733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733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tan 10,8 gam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US" altLang="en-US" sz="3733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loãng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đktc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      A. 1,12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B. 2,24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</a:p>
          <a:p>
            <a:pPr>
              <a:lnSpc>
                <a:spcPct val="150000"/>
              </a:lnSpc>
            </a:pP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      C. 3,36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D. 4,48 </a:t>
            </a:r>
            <a:r>
              <a:rPr lang="en-US" altLang="en-US" sz="3733" b="1" dirty="0" err="1"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endParaRPr lang="en-US" altLang="en-US" sz="37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422400" y="4038600"/>
            <a:ext cx="7112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1277600" y="617220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feld 10">
            <a:hlinkClick r:id="rId3" action="ppaction://hlinksldjump"/>
          </p:cNvPr>
          <p:cNvSpPr txBox="1">
            <a:spLocks/>
          </p:cNvSpPr>
          <p:nvPr/>
        </p:nvSpPr>
        <p:spPr bwMode="auto">
          <a:xfrm>
            <a:off x="5375275" y="241302"/>
            <a:ext cx="1697039" cy="7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8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de-DE" altLang="en-US" sz="8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39" y="114301"/>
            <a:ext cx="1752600" cy="113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7777" r="3333" b="10001"/>
          <a:stretch>
            <a:fillRect/>
          </a:stretch>
        </p:blipFill>
        <p:spPr bwMode="auto">
          <a:xfrm>
            <a:off x="2286000" y="114301"/>
            <a:ext cx="1508125" cy="112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9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1219200" y="3429150"/>
            <a:ext cx="715260" cy="461665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indent="457189">
              <a:defRPr/>
            </a:pPr>
            <a:r>
              <a:rPr lang="pt-BR" sz="2400" dirty="0">
                <a:cs typeface="Times New Roman" pitchFamily="18" charset="0"/>
              </a:rPr>
              <a:t> </a:t>
            </a:r>
            <a:endParaRPr lang="pt-BR" sz="2400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09600" y="1209382"/>
            <a:ext cx="10769600" cy="5262594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733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33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12,0 gam Fe</a:t>
            </a:r>
            <a:r>
              <a:rPr lang="en-US" sz="3733" b="1" baseline="-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733" b="1" baseline="-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 ở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Ca(OH)</a:t>
            </a:r>
            <a:r>
              <a:rPr lang="en-US" sz="3733" b="1" baseline="-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tủa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15,0 gam	          B. 22,5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	</a:t>
            </a:r>
          </a:p>
          <a:p>
            <a:pPr>
              <a:lnSpc>
                <a:spcPct val="150000"/>
              </a:lnSpc>
              <a:defRPr/>
            </a:pP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C.  30,0 gam.	          D. 7,5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7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88000" y="4922133"/>
            <a:ext cx="609600" cy="660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7" name="Textfeld 10">
            <a:hlinkClick r:id="rId2" action="ppaction://hlinksldjump"/>
          </p:cNvPr>
          <p:cNvSpPr txBox="1">
            <a:spLocks/>
          </p:cNvSpPr>
          <p:nvPr/>
        </p:nvSpPr>
        <p:spPr bwMode="auto">
          <a:xfrm>
            <a:off x="5375275" y="241302"/>
            <a:ext cx="1697039" cy="7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8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  <a:endParaRPr lang="de-DE" altLang="en-US" sz="8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39" y="114301"/>
            <a:ext cx="1752600" cy="113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7777" r="3333" b="10001"/>
          <a:stretch>
            <a:fillRect/>
          </a:stretch>
        </p:blipFill>
        <p:spPr bwMode="auto">
          <a:xfrm>
            <a:off x="2286000" y="114301"/>
            <a:ext cx="1508125" cy="112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1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/>
          <p:cNvGraphicFramePr>
            <a:graphicFrameLocks noGrp="1"/>
          </p:cNvGraphicFramePr>
          <p:nvPr/>
        </p:nvGraphicFramePr>
        <p:xfrm>
          <a:off x="149437" y="1004173"/>
          <a:ext cx="7470563" cy="3760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353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OXIT</a:t>
                      </a:r>
                      <a:endParaRPr lang="vi-VN" sz="2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vi-VN" sz="2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353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latin typeface="Times New Roman" pitchFamily="18" charset="0"/>
                          <a:cs typeface="Times New Roman" pitchFamily="18" charset="0"/>
                        </a:rPr>
                        <a:t>HIĐROXIT</a:t>
                      </a:r>
                      <a:endParaRPr lang="vi-VN" sz="2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vi-VN" sz="2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353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latin typeface="Times New Roman" pitchFamily="18" charset="0"/>
                          <a:cs typeface="Times New Roman" pitchFamily="18" charset="0"/>
                        </a:rPr>
                        <a:t>MUỐI</a:t>
                      </a:r>
                      <a:endParaRPr lang="vi-VN" sz="2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vi-VN" sz="2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vi-VN" sz="2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Hộp Văn bản 5"/>
          <p:cNvSpPr txBox="1"/>
          <p:nvPr/>
        </p:nvSpPr>
        <p:spPr>
          <a:xfrm>
            <a:off x="8633581" y="902573"/>
            <a:ext cx="3456819" cy="6667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FeO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8648237" y="3950573"/>
            <a:ext cx="3442164" cy="6667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D: Fe(OH)</a:t>
            </a:r>
            <a:r>
              <a:rPr kumimoji="0" lang="en-US" sz="3733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3733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8648237" y="1804305"/>
            <a:ext cx="3442164" cy="666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B: FeSO</a:t>
            </a:r>
            <a:r>
              <a:rPr kumimoji="0" lang="en-US" sz="3733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.7H</a:t>
            </a:r>
            <a:r>
              <a:rPr kumimoji="0" lang="en-US" sz="3733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8648236" y="2767540"/>
            <a:ext cx="3439745" cy="6667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 Fe</a:t>
            </a:r>
            <a:r>
              <a:rPr kumimoji="0" lang="en-US" sz="3733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3733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3733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8648237" y="4966573"/>
            <a:ext cx="3439745" cy="666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E: Fe(OH)</a:t>
            </a:r>
            <a:r>
              <a:rPr kumimoji="0" lang="en-US" sz="3733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3733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Ảnh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105774"/>
            <a:ext cx="1362979" cy="1017692"/>
          </a:xfrm>
          <a:prstGeom prst="rect">
            <a:avLst/>
          </a:prstGeom>
        </p:spPr>
      </p:pic>
      <p:pic>
        <p:nvPicPr>
          <p:cNvPr id="12" name="Ảnh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1069895"/>
            <a:ext cx="1320800" cy="1153479"/>
          </a:xfrm>
          <a:prstGeom prst="rect">
            <a:avLst/>
          </a:prstGeom>
        </p:spPr>
      </p:pic>
      <p:pic>
        <p:nvPicPr>
          <p:cNvPr id="13" name="Ảnh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2311401"/>
            <a:ext cx="1219200" cy="1130012"/>
          </a:xfrm>
          <a:prstGeom prst="rect">
            <a:avLst/>
          </a:prstGeom>
        </p:spPr>
      </p:pic>
      <p:pic>
        <p:nvPicPr>
          <p:cNvPr id="14" name="Ảnh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2244794"/>
            <a:ext cx="1265416" cy="1197780"/>
          </a:xfrm>
          <a:prstGeom prst="rect">
            <a:avLst/>
          </a:prstGeom>
        </p:spPr>
      </p:pic>
      <p:sp>
        <p:nvSpPr>
          <p:cNvPr id="18" name="Hộp Văn bản 17"/>
          <p:cNvSpPr txBox="1"/>
          <p:nvPr/>
        </p:nvSpPr>
        <p:spPr>
          <a:xfrm>
            <a:off x="2743200" y="5412228"/>
            <a:ext cx="517154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1-A, 2-C, 3- D, 4-E, 5- B, 6-F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Hộp Văn bản 14"/>
          <p:cNvSpPr txBox="1"/>
          <p:nvPr/>
        </p:nvSpPr>
        <p:spPr>
          <a:xfrm>
            <a:off x="3884653" y="1105773"/>
            <a:ext cx="632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Hộp Văn bản 18"/>
          <p:cNvSpPr txBox="1"/>
          <p:nvPr/>
        </p:nvSpPr>
        <p:spPr>
          <a:xfrm>
            <a:off x="6479293" y="1115377"/>
            <a:ext cx="632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Hộp Văn bản 19"/>
          <p:cNvSpPr txBox="1"/>
          <p:nvPr/>
        </p:nvSpPr>
        <p:spPr>
          <a:xfrm>
            <a:off x="3962401" y="2426573"/>
            <a:ext cx="632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Hộp Văn bản 20"/>
          <p:cNvSpPr txBox="1"/>
          <p:nvPr/>
        </p:nvSpPr>
        <p:spPr>
          <a:xfrm>
            <a:off x="6479293" y="2426573"/>
            <a:ext cx="632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vi-VN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Hộp Văn bản 21"/>
          <p:cNvSpPr txBox="1"/>
          <p:nvPr/>
        </p:nvSpPr>
        <p:spPr>
          <a:xfrm>
            <a:off x="3993421" y="3586403"/>
            <a:ext cx="632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Hộp Văn bản 22"/>
          <p:cNvSpPr txBox="1"/>
          <p:nvPr/>
        </p:nvSpPr>
        <p:spPr>
          <a:xfrm>
            <a:off x="6272130" y="3655377"/>
            <a:ext cx="632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vi-VN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60s đếm ngược - SauPro - 01883.88888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4864974"/>
            <a:ext cx="2091421" cy="15685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85" y="3651598"/>
            <a:ext cx="1472793" cy="10428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45774"/>
            <a:ext cx="1355216" cy="1079935"/>
          </a:xfrm>
          <a:prstGeom prst="rect">
            <a:avLst/>
          </a:prstGeom>
        </p:spPr>
      </p:pic>
      <p:sp>
        <p:nvSpPr>
          <p:cNvPr id="28" name="Hộp Văn bản 6"/>
          <p:cNvSpPr txBox="1"/>
          <p:nvPr/>
        </p:nvSpPr>
        <p:spPr>
          <a:xfrm>
            <a:off x="8648237" y="6084174"/>
            <a:ext cx="3442163" cy="6667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F: FeCl</a:t>
            </a:r>
            <a:r>
              <a:rPr kumimoji="0" lang="en-US" sz="3733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.6H</a:t>
            </a:r>
            <a:r>
              <a:rPr kumimoji="0" lang="en-US" sz="3733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4801" y="122973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KẾT NỐI</a:t>
            </a:r>
          </a:p>
        </p:txBody>
      </p:sp>
    </p:spTree>
    <p:extLst>
      <p:ext uri="{BB962C8B-B14F-4D97-AF65-F5344CB8AC3E}">
        <p14:creationId xmlns:p14="http://schemas.microsoft.com/office/powerpoint/2010/main" val="15338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5094 L 0.08837 0.1871 C 0.10678 0.2402 0.13455 0.27262 0.16355 0.27262 C 0.19653 0.27262 0.22292 0.2402 0.24132 0.1871 L 0.33056 -0.05094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16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6869E-6 L 0.12604 0.21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10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20191E-6 L 0.32413 0.334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167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20191E-6 L 0.11771 0.186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9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81908E-6 L 0.32153 -0.27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6" y="-13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14881E-6 L 0.14305 0.332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53" y="166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8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508000" y="1092203"/>
            <a:ext cx="5689600" cy="502766"/>
            <a:chOff x="777407" y="3028950"/>
            <a:chExt cx="4267200" cy="377074"/>
          </a:xfrm>
        </p:grpSpPr>
        <p:sp>
          <p:nvSpPr>
            <p:cNvPr id="30" name="TextBox 29"/>
            <p:cNvSpPr txBox="1"/>
            <p:nvPr/>
          </p:nvSpPr>
          <p:spPr>
            <a:xfrm>
              <a:off x="777407" y="3028950"/>
              <a:ext cx="4267200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2FeCl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+  Cl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        2FeCl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3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2377607" y="3181350"/>
              <a:ext cx="457200" cy="9977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06400" y="1981123"/>
            <a:ext cx="7112000" cy="502766"/>
            <a:chOff x="762000" y="3028950"/>
            <a:chExt cx="4267200" cy="377074"/>
          </a:xfrm>
        </p:grpSpPr>
        <p:sp>
          <p:nvSpPr>
            <p:cNvPr id="33" name="TextBox 32"/>
            <p:cNvSpPr txBox="1"/>
            <p:nvPr/>
          </p:nvSpPr>
          <p:spPr>
            <a:xfrm>
              <a:off x="762000" y="3028950"/>
              <a:ext cx="4267200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Fe    +   2FeCl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        3FeCl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2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2343765" y="3197518"/>
              <a:ext cx="368955" cy="9717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8000" y="4559350"/>
            <a:ext cx="7315200" cy="736238"/>
            <a:chOff x="228600" y="3105150"/>
            <a:chExt cx="5486400" cy="552178"/>
          </a:xfrm>
        </p:grpSpPr>
        <p:sp>
          <p:nvSpPr>
            <p:cNvPr id="39" name="TextBox 38"/>
            <p:cNvSpPr txBox="1"/>
            <p:nvPr/>
          </p:nvSpPr>
          <p:spPr>
            <a:xfrm>
              <a:off x="228600" y="3280254"/>
              <a:ext cx="5486400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2Fe(OH)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3                 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+  3H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447800" y="3441524"/>
              <a:ext cx="538399" cy="9977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50416" y="3105150"/>
              <a:ext cx="328455" cy="377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</a:t>
              </a:r>
              <a:r>
                <a:rPr kumimoji="0" lang="en-US" sz="2667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8001" y="3842732"/>
            <a:ext cx="5878551" cy="608687"/>
            <a:chOff x="-1600200" y="2876554"/>
            <a:chExt cx="4408913" cy="456515"/>
          </a:xfrm>
        </p:grpSpPr>
        <p:grpSp>
          <p:nvGrpSpPr>
            <p:cNvPr id="35" name="Group 34"/>
            <p:cNvGrpSpPr/>
            <p:nvPr/>
          </p:nvGrpSpPr>
          <p:grpSpPr>
            <a:xfrm>
              <a:off x="-1600200" y="2876554"/>
              <a:ext cx="4408913" cy="456515"/>
              <a:chOff x="380573" y="4264688"/>
              <a:chExt cx="4408913" cy="388037"/>
            </a:xfrm>
          </p:grpSpPr>
          <p:sp>
            <p:nvSpPr>
              <p:cNvPr id="36" name="Right Arrow 35"/>
              <p:cNvSpPr/>
              <p:nvPr/>
            </p:nvSpPr>
            <p:spPr>
              <a:xfrm>
                <a:off x="4194850" y="4552950"/>
                <a:ext cx="594636" cy="99775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573" y="4264688"/>
                <a:ext cx="4279341" cy="316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4Fe(OH)</a:t>
                </a:r>
                <a:r>
                  <a:rPr kumimoji="0" 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2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+O</a:t>
                </a:r>
                <a:r>
                  <a:rPr kumimoji="0" 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2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 + 2H</a:t>
                </a:r>
                <a:r>
                  <a:rPr kumimoji="0" 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2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O       4Fe(OH)</a:t>
                </a:r>
                <a:r>
                  <a:rPr kumimoji="0" 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3                                                  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Right Arrow 27"/>
            <p:cNvSpPr/>
            <p:nvPr/>
          </p:nvSpPr>
          <p:spPr>
            <a:xfrm>
              <a:off x="755752" y="3048607"/>
              <a:ext cx="304800" cy="7732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486400" y="155041"/>
            <a:ext cx="6666664" cy="6626826"/>
            <a:chOff x="4114800" y="116280"/>
            <a:chExt cx="4999998" cy="4970119"/>
          </a:xfrm>
        </p:grpSpPr>
        <p:sp>
          <p:nvSpPr>
            <p:cNvPr id="5" name="Rectangle 4"/>
            <p:cNvSpPr/>
            <p:nvPr/>
          </p:nvSpPr>
          <p:spPr>
            <a:xfrm>
              <a:off x="8598744" y="1910775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79544" y="386775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217744" y="3663375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01000" y="4501575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776688" y="3714750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34962" y="1962150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486600" y="462975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22149" y="2064936"/>
              <a:ext cx="2895600" cy="1361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chuỗi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chuyển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hóa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925995" y="116280"/>
              <a:ext cx="1331626" cy="1327287"/>
              <a:chOff x="3086395" y="-112065"/>
              <a:chExt cx="1331626" cy="1327287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82" name="Oval 81"/>
              <p:cNvSpPr/>
              <p:nvPr/>
            </p:nvSpPr>
            <p:spPr>
              <a:xfrm>
                <a:off x="3086395" y="-112065"/>
                <a:ext cx="1331626" cy="132728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3" name="Oval 4"/>
              <p:cNvSpPr/>
              <p:nvPr/>
            </p:nvSpPr>
            <p:spPr>
              <a:xfrm>
                <a:off x="3281407" y="82312"/>
                <a:ext cx="941602" cy="93853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867" tIns="33867" rIns="33867" bIns="33867" numCol="1" spcCol="1270" anchor="ctr" anchorCtr="0">
                <a:noAutofit/>
              </a:bodyPr>
              <a:lstStyle/>
              <a:p>
                <a:pPr marL="0" marR="0" lvl="0" indent="0" algn="ctr" defTabSz="1185304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67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Fe</a:t>
                </a:r>
                <a:endParaRPr kumimoji="0" lang="vi-VN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7251156" y="931990"/>
              <a:ext cx="162295" cy="371698"/>
              <a:chOff x="4411556" y="703645"/>
              <a:chExt cx="162295" cy="371698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80" name="Right Arrow 79"/>
              <p:cNvSpPr/>
              <p:nvPr/>
            </p:nvSpPr>
            <p:spPr>
              <a:xfrm rot="1471739">
                <a:off x="4411556" y="703645"/>
                <a:ext cx="162295" cy="37169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ln>
                <a:solidFill>
                  <a:schemeClr val="bg1"/>
                </a:solidFill>
              </a:ln>
              <a:sp3d z="-182000"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1" name="Right Arrow 6"/>
              <p:cNvSpPr/>
              <p:nvPr/>
            </p:nvSpPr>
            <p:spPr>
              <a:xfrm rot="1471739">
                <a:off x="4413753" y="767879"/>
                <a:ext cx="113607" cy="223018"/>
              </a:xfrm>
              <a:prstGeom prst="rect">
                <a:avLst/>
              </a:prstGeom>
              <a:sp3d z="-182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1185304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6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7415343" y="795925"/>
              <a:ext cx="1331626" cy="1327287"/>
              <a:chOff x="4575743" y="567580"/>
              <a:chExt cx="1331626" cy="1327287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78" name="Oval 77"/>
              <p:cNvSpPr/>
              <p:nvPr/>
            </p:nvSpPr>
            <p:spPr>
              <a:xfrm>
                <a:off x="4575743" y="567580"/>
                <a:ext cx="1331626" cy="132728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-1655646"/>
                  <a:satOff val="6635"/>
                  <a:lumOff val="1438"/>
                  <a:alphaOff val="0"/>
                </a:schemeClr>
              </a:fillRef>
              <a:effectRef idx="2">
                <a:schemeClr val="accent5">
                  <a:hueOff val="-1655646"/>
                  <a:satOff val="6635"/>
                  <a:lumOff val="143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9" name="Oval 8"/>
              <p:cNvSpPr/>
              <p:nvPr/>
            </p:nvSpPr>
            <p:spPr>
              <a:xfrm>
                <a:off x="4770755" y="761957"/>
                <a:ext cx="941602" cy="93853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867" tIns="33867" rIns="33867" bIns="33867" numCol="1" spcCol="1270" anchor="ctr" anchorCtr="0">
                <a:noAutofit/>
              </a:bodyPr>
              <a:lstStyle/>
              <a:p>
                <a:pPr marL="0" marR="0" lvl="0" indent="0" algn="ctr" defTabSz="1185304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67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FeCl</a:t>
                </a:r>
                <a:r>
                  <a:rPr kumimoji="0" lang="vi-VN" sz="2667" b="1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2</a:t>
                </a:r>
                <a:endParaRPr kumimoji="0" lang="vi-VN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8078135" y="2174341"/>
              <a:ext cx="371698" cy="172541"/>
              <a:chOff x="5238535" y="1945996"/>
              <a:chExt cx="371698" cy="172541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76" name="Right Arrow 75"/>
              <p:cNvSpPr/>
              <p:nvPr/>
            </p:nvSpPr>
            <p:spPr>
              <a:xfrm rot="4628590">
                <a:off x="5338113" y="1846418"/>
                <a:ext cx="172541" cy="37169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ln>
                <a:solidFill>
                  <a:schemeClr val="bg1"/>
                </a:solidFill>
              </a:ln>
              <a:sp3d z="-182000"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-1655646"/>
                  <a:satOff val="6635"/>
                  <a:lumOff val="1438"/>
                  <a:alphaOff val="0"/>
                </a:schemeClr>
              </a:fillRef>
              <a:effectRef idx="0">
                <a:schemeClr val="accent5">
                  <a:hueOff val="-1655646"/>
                  <a:satOff val="6635"/>
                  <a:lumOff val="143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7" name="Right Arrow 10"/>
              <p:cNvSpPr/>
              <p:nvPr/>
            </p:nvSpPr>
            <p:spPr>
              <a:xfrm rot="4628590">
                <a:off x="5358235" y="1895526"/>
                <a:ext cx="120779" cy="223018"/>
              </a:xfrm>
              <a:prstGeom prst="rect">
                <a:avLst/>
              </a:prstGeom>
              <a:sp3d z="-182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1185304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6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7783172" y="2407533"/>
              <a:ext cx="1331626" cy="1327287"/>
              <a:chOff x="4943572" y="2179188"/>
              <a:chExt cx="1331626" cy="1327287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74" name="Oval 73"/>
              <p:cNvSpPr/>
              <p:nvPr/>
            </p:nvSpPr>
            <p:spPr>
              <a:xfrm>
                <a:off x="4943572" y="2179188"/>
                <a:ext cx="1331626" cy="132728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-3311292"/>
                  <a:satOff val="13270"/>
                  <a:lumOff val="2876"/>
                  <a:alphaOff val="0"/>
                </a:schemeClr>
              </a:fillRef>
              <a:effectRef idx="2">
                <a:schemeClr val="accent5">
                  <a:hueOff val="-3311292"/>
                  <a:satOff val="13270"/>
                  <a:lumOff val="287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5" name="Oval 12"/>
              <p:cNvSpPr/>
              <p:nvPr/>
            </p:nvSpPr>
            <p:spPr>
              <a:xfrm>
                <a:off x="5138584" y="2373565"/>
                <a:ext cx="941602" cy="93853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867" tIns="33867" rIns="33867" bIns="33867" numCol="1" spcCol="1270" anchor="ctr" anchorCtr="0">
                <a:noAutofit/>
              </a:bodyPr>
              <a:lstStyle/>
              <a:p>
                <a:pPr marL="0" marR="0" lvl="0" indent="0" algn="ctr" defTabSz="1185304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67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FeCl</a:t>
                </a:r>
                <a:r>
                  <a:rPr kumimoji="0" lang="vi-VN" sz="2667" b="1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  <a:endParaRPr kumimoji="0" lang="vi-VN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750839" y="3627697"/>
              <a:ext cx="371698" cy="171758"/>
              <a:chOff x="4911239" y="3399352"/>
              <a:chExt cx="371698" cy="171758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72" name="Right Arrow 71"/>
              <p:cNvSpPr/>
              <p:nvPr/>
            </p:nvSpPr>
            <p:spPr>
              <a:xfrm rot="7714288">
                <a:off x="5011209" y="3299382"/>
                <a:ext cx="171758" cy="37169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ln>
                <a:solidFill>
                  <a:schemeClr val="bg1"/>
                </a:solidFill>
              </a:ln>
              <a:sp3d z="-182000"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-3311292"/>
                  <a:satOff val="13270"/>
                  <a:lumOff val="2876"/>
                  <a:alphaOff val="0"/>
                </a:schemeClr>
              </a:fillRef>
              <a:effectRef idx="0">
                <a:schemeClr val="accent5">
                  <a:hueOff val="-3311292"/>
                  <a:satOff val="13270"/>
                  <a:lumOff val="287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Right Arrow 14"/>
              <p:cNvSpPr/>
              <p:nvPr/>
            </p:nvSpPr>
            <p:spPr>
              <a:xfrm rot="18514288">
                <a:off x="5053036" y="3353579"/>
                <a:ext cx="120231" cy="223018"/>
              </a:xfrm>
              <a:prstGeom prst="rect">
                <a:avLst/>
              </a:prstGeom>
              <a:sp3d z="-182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1185304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6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6752517" y="3699933"/>
              <a:ext cx="1331626" cy="1327287"/>
              <a:chOff x="3912917" y="3471588"/>
              <a:chExt cx="1331626" cy="1327287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70" name="Oval 69"/>
              <p:cNvSpPr/>
              <p:nvPr/>
            </p:nvSpPr>
            <p:spPr>
              <a:xfrm>
                <a:off x="3912917" y="3471588"/>
                <a:ext cx="1331626" cy="132728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-4966938"/>
                  <a:satOff val="19906"/>
                  <a:lumOff val="4314"/>
                  <a:alphaOff val="0"/>
                </a:schemeClr>
              </a:fillRef>
              <a:effectRef idx="2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Oval 16"/>
              <p:cNvSpPr/>
              <p:nvPr/>
            </p:nvSpPr>
            <p:spPr>
              <a:xfrm>
                <a:off x="4107929" y="3665965"/>
                <a:ext cx="941602" cy="93853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867" tIns="33867" rIns="33867" bIns="33867" numCol="1" spcCol="1270" anchor="ctr" anchorCtr="0">
                <a:noAutofit/>
              </a:bodyPr>
              <a:lstStyle/>
              <a:p>
                <a:pPr marL="0" marR="0" lvl="0" indent="0" algn="ctr" defTabSz="1185304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67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FeCl</a:t>
                </a:r>
                <a:r>
                  <a:rPr kumimoji="0" lang="vi-VN" sz="2667" b="1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2</a:t>
                </a:r>
                <a:endParaRPr kumimoji="0" lang="vi-VN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6511456" y="4177727"/>
              <a:ext cx="170349" cy="371698"/>
              <a:chOff x="3671856" y="3949382"/>
              <a:chExt cx="170349" cy="371698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68" name="Right Arrow 67"/>
              <p:cNvSpPr/>
              <p:nvPr/>
            </p:nvSpPr>
            <p:spPr>
              <a:xfrm rot="10800002">
                <a:off x="3671856" y="3949382"/>
                <a:ext cx="170349" cy="37169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ln>
                <a:solidFill>
                  <a:schemeClr val="bg1"/>
                </a:solidFill>
              </a:ln>
              <a:sp3d z="-182000"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-4966938"/>
                  <a:satOff val="19906"/>
                  <a:lumOff val="4314"/>
                  <a:alphaOff val="0"/>
                </a:schemeClr>
              </a:fillRef>
              <a:effectRef idx="0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9" name="Right Arrow 18"/>
              <p:cNvSpPr/>
              <p:nvPr/>
            </p:nvSpPr>
            <p:spPr>
              <a:xfrm rot="21600002">
                <a:off x="3722961" y="4023722"/>
                <a:ext cx="119244" cy="223018"/>
              </a:xfrm>
              <a:prstGeom prst="rect">
                <a:avLst/>
              </a:prstGeom>
              <a:sp3d z="-182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1185304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6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099475" y="3699932"/>
              <a:ext cx="1331626" cy="1327287"/>
              <a:chOff x="2259875" y="3471587"/>
              <a:chExt cx="1331626" cy="1327287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66" name="Oval 65"/>
              <p:cNvSpPr/>
              <p:nvPr/>
            </p:nvSpPr>
            <p:spPr>
              <a:xfrm>
                <a:off x="2259875" y="3471587"/>
                <a:ext cx="1331626" cy="132728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-6622584"/>
                  <a:satOff val="26541"/>
                  <a:lumOff val="5752"/>
                  <a:alphaOff val="0"/>
                </a:schemeClr>
              </a:fillRef>
              <a:effectRef idx="2">
                <a:schemeClr val="accent5">
                  <a:hueOff val="-6622584"/>
                  <a:satOff val="26541"/>
                  <a:lumOff val="575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7" name="Oval 20"/>
              <p:cNvSpPr/>
              <p:nvPr/>
            </p:nvSpPr>
            <p:spPr>
              <a:xfrm>
                <a:off x="2454887" y="3665964"/>
                <a:ext cx="941602" cy="93853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marL="0" marR="0" lvl="0" indent="0" algn="ctr" defTabSz="10667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Fe(OH)</a:t>
                </a:r>
                <a:r>
                  <a:rPr kumimoji="0" lang="vi-VN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089332" y="3695298"/>
              <a:ext cx="371698" cy="125250"/>
              <a:chOff x="2249732" y="3466953"/>
              <a:chExt cx="371698" cy="125250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64" name="Right Arrow 63"/>
              <p:cNvSpPr/>
              <p:nvPr/>
            </p:nvSpPr>
            <p:spPr>
              <a:xfrm rot="13861167">
                <a:off x="2372956" y="3343729"/>
                <a:ext cx="125250" cy="37169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ln>
                <a:solidFill>
                  <a:schemeClr val="bg1"/>
                </a:solidFill>
              </a:ln>
              <a:sp3d z="-182000"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-6622584"/>
                  <a:satOff val="26541"/>
                  <a:lumOff val="5752"/>
                  <a:alphaOff val="0"/>
                </a:schemeClr>
              </a:fillRef>
              <a:effectRef idx="0">
                <a:schemeClr val="accent5">
                  <a:hueOff val="-6622584"/>
                  <a:satOff val="26541"/>
                  <a:lumOff val="575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5" name="Right Arrow 22"/>
              <p:cNvSpPr/>
              <p:nvPr/>
            </p:nvSpPr>
            <p:spPr>
              <a:xfrm rot="24661167">
                <a:off x="2403562" y="3432674"/>
                <a:ext cx="87675" cy="223018"/>
              </a:xfrm>
              <a:prstGeom prst="rect">
                <a:avLst/>
              </a:prstGeom>
              <a:sp3d z="-182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1185304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6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114800" y="2483115"/>
              <a:ext cx="1331626" cy="1327287"/>
              <a:chOff x="1275200" y="2254770"/>
              <a:chExt cx="1331626" cy="1327287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62" name="Oval 61"/>
              <p:cNvSpPr/>
              <p:nvPr/>
            </p:nvSpPr>
            <p:spPr>
              <a:xfrm>
                <a:off x="1275200" y="2254770"/>
                <a:ext cx="1331626" cy="132728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-8278230"/>
                  <a:satOff val="33176"/>
                  <a:lumOff val="7190"/>
                  <a:alphaOff val="0"/>
                </a:schemeClr>
              </a:fillRef>
              <a:effectRef idx="2">
                <a:schemeClr val="accent5">
                  <a:hueOff val="-8278230"/>
                  <a:satOff val="33176"/>
                  <a:lumOff val="719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3" name="Oval 24"/>
              <p:cNvSpPr/>
              <p:nvPr/>
            </p:nvSpPr>
            <p:spPr>
              <a:xfrm>
                <a:off x="1470212" y="2449147"/>
                <a:ext cx="941602" cy="93853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marL="0" marR="0" lvl="0" indent="0" algn="ctr" defTabSz="10667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Fe(OH)</a:t>
                </a:r>
                <a:r>
                  <a:rPr kumimoji="0" lang="vi-VN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4783356" y="2230512"/>
              <a:ext cx="371698" cy="193567"/>
              <a:chOff x="1943756" y="2002167"/>
              <a:chExt cx="371698" cy="193567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60" name="Right Arrow 59"/>
              <p:cNvSpPr/>
              <p:nvPr/>
            </p:nvSpPr>
            <p:spPr>
              <a:xfrm rot="16977621">
                <a:off x="2032821" y="1913102"/>
                <a:ext cx="193567" cy="37169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ln>
                <a:solidFill>
                  <a:schemeClr val="bg1"/>
                </a:solidFill>
              </a:ln>
              <a:sp3d z="-182000"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-8278230"/>
                  <a:satOff val="33176"/>
                  <a:lumOff val="7190"/>
                  <a:alphaOff val="0"/>
                </a:schemeClr>
              </a:fillRef>
              <a:effectRef idx="0">
                <a:schemeClr val="accent5">
                  <a:hueOff val="-8278230"/>
                  <a:satOff val="33176"/>
                  <a:lumOff val="719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1" name="Right Arrow 26"/>
              <p:cNvSpPr/>
              <p:nvPr/>
            </p:nvSpPr>
            <p:spPr>
              <a:xfrm rot="16977621">
                <a:off x="2055344" y="2015737"/>
                <a:ext cx="135497" cy="223018"/>
              </a:xfrm>
              <a:prstGeom prst="rect">
                <a:avLst/>
              </a:prstGeom>
              <a:sp3d z="-182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1185304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6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494440" y="833511"/>
              <a:ext cx="1331626" cy="1327287"/>
              <a:chOff x="1654840" y="605166"/>
              <a:chExt cx="1331626" cy="1327287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58" name="Oval 57"/>
              <p:cNvSpPr/>
              <p:nvPr/>
            </p:nvSpPr>
            <p:spPr>
              <a:xfrm>
                <a:off x="1654840" y="605166"/>
                <a:ext cx="1331626" cy="132728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-9933876"/>
                  <a:satOff val="39811"/>
                  <a:lumOff val="8628"/>
                  <a:alphaOff val="0"/>
                </a:schemeClr>
              </a:fillRef>
              <a:effectRef idx="2">
                <a:schemeClr val="accent5">
                  <a:hueOff val="-9933876"/>
                  <a:satOff val="39811"/>
                  <a:lumOff val="862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9" name="Oval 28"/>
              <p:cNvSpPr/>
              <p:nvPr/>
            </p:nvSpPr>
            <p:spPr>
              <a:xfrm>
                <a:off x="1849852" y="799543"/>
                <a:ext cx="941602" cy="93853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3867" tIns="33867" rIns="33867" bIns="33867" numCol="1" spcCol="1270" anchor="ctr" anchorCtr="0">
                <a:noAutofit/>
              </a:bodyPr>
              <a:lstStyle/>
              <a:p>
                <a:pPr marL="0" marR="0" lvl="0" indent="0" algn="ctr" defTabSz="1185304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667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Fe</a:t>
                </a:r>
                <a:r>
                  <a:rPr kumimoji="0" lang="vi-VN" sz="2667" b="1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2</a:t>
                </a:r>
                <a:r>
                  <a:rPr kumimoji="0" lang="vi-VN" sz="2667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O</a:t>
                </a:r>
                <a:r>
                  <a:rPr kumimoji="0" lang="vi-VN" sz="2667" b="1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  <a:endParaRPr kumimoji="0" lang="vi-VN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800741" y="954507"/>
              <a:ext cx="143325" cy="371698"/>
              <a:chOff x="2961141" y="726162"/>
              <a:chExt cx="143325" cy="371698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56" name="Right Arrow 55"/>
              <p:cNvSpPr/>
              <p:nvPr/>
            </p:nvSpPr>
            <p:spPr>
              <a:xfrm rot="20003305">
                <a:off x="2961141" y="726162"/>
                <a:ext cx="143325" cy="37169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ln>
                <a:solidFill>
                  <a:schemeClr val="bg1"/>
                </a:solidFill>
              </a:ln>
              <a:sp3d z="-182000" contourW="19050" prstMaterial="metal">
                <a:bevelT w="88900" h="203200"/>
                <a:bevelB w="165100" h="254000"/>
              </a:sp3d>
            </p:spPr>
            <p:style>
              <a:lnRef idx="0">
                <a:scrgbClr r="0" g="0" b="0"/>
              </a:lnRef>
              <a:fillRef idx="1">
                <a:schemeClr val="accent5">
                  <a:hueOff val="-9933876"/>
                  <a:satOff val="39811"/>
                  <a:lumOff val="8628"/>
                  <a:alphaOff val="0"/>
                </a:schemeClr>
              </a:fillRef>
              <a:effectRef idx="0">
                <a:schemeClr val="accent5">
                  <a:hueOff val="-9933876"/>
                  <a:satOff val="39811"/>
                  <a:lumOff val="862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7" name="Right Arrow 30"/>
              <p:cNvSpPr/>
              <p:nvPr/>
            </p:nvSpPr>
            <p:spPr>
              <a:xfrm rot="20003305">
                <a:off x="2963418" y="810132"/>
                <a:ext cx="100328" cy="223018"/>
              </a:xfrm>
              <a:prstGeom prst="rect">
                <a:avLst/>
              </a:prstGeom>
              <a:sp3d z="-182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1185304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6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08000" y="2921000"/>
            <a:ext cx="7112000" cy="461665"/>
            <a:chOff x="762000" y="3028950"/>
            <a:chExt cx="4267200" cy="346249"/>
          </a:xfrm>
        </p:grpSpPr>
        <p:sp>
          <p:nvSpPr>
            <p:cNvPr id="85" name="TextBox 84"/>
            <p:cNvSpPr txBox="1"/>
            <p:nvPr/>
          </p:nvSpPr>
          <p:spPr>
            <a:xfrm>
              <a:off x="762000" y="3028950"/>
              <a:ext cx="42672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FeCl</a:t>
              </a:r>
              <a:r>
                <a: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2 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+ 2NaOH         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Fe(OH)</a:t>
              </a:r>
              <a:r>
                <a: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+ 2NaCl </a:t>
              </a:r>
            </a:p>
          </p:txBody>
        </p:sp>
        <p:sp>
          <p:nvSpPr>
            <p:cNvPr id="86" name="Right Arrow 85"/>
            <p:cNvSpPr/>
            <p:nvPr/>
          </p:nvSpPr>
          <p:spPr>
            <a:xfrm>
              <a:off x="2160885" y="3181350"/>
              <a:ext cx="307995" cy="8510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85468" y="152315"/>
            <a:ext cx="5108235" cy="913199"/>
            <a:chOff x="762000" y="3028950"/>
            <a:chExt cx="2756719" cy="684900"/>
          </a:xfrm>
        </p:grpSpPr>
        <p:sp>
          <p:nvSpPr>
            <p:cNvPr id="88" name="TextBox 87"/>
            <p:cNvSpPr txBox="1"/>
            <p:nvPr/>
          </p:nvSpPr>
          <p:spPr>
            <a:xfrm>
              <a:off x="762000" y="3028950"/>
              <a:ext cx="2756719" cy="684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  +  2HCl   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      FeCl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2 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+  H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2</a:t>
              </a:r>
              <a:endParaRPr kumimoji="0" lang="en-US" sz="2667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Right Arrow 88"/>
            <p:cNvSpPr/>
            <p:nvPr/>
          </p:nvSpPr>
          <p:spPr>
            <a:xfrm>
              <a:off x="1872799" y="3197518"/>
              <a:ext cx="368955" cy="9717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08000" y="5372150"/>
            <a:ext cx="7315200" cy="736238"/>
            <a:chOff x="228600" y="3105150"/>
            <a:chExt cx="5486400" cy="552178"/>
          </a:xfrm>
        </p:grpSpPr>
        <p:sp>
          <p:nvSpPr>
            <p:cNvPr id="91" name="TextBox 90"/>
            <p:cNvSpPr txBox="1"/>
            <p:nvPr/>
          </p:nvSpPr>
          <p:spPr>
            <a:xfrm>
              <a:off x="228600" y="3280254"/>
              <a:ext cx="5486400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+  3CO 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        2Fe  +  3CO</a:t>
              </a:r>
              <a:r>
                <a:rPr kumimoji="0" lang="en-US" sz="2667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2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 ↑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Right Arrow 91"/>
            <p:cNvSpPr/>
            <p:nvPr/>
          </p:nvSpPr>
          <p:spPr>
            <a:xfrm>
              <a:off x="1905000" y="3441524"/>
              <a:ext cx="538399" cy="9977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057400" y="3105150"/>
              <a:ext cx="328455" cy="377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</a:t>
              </a:r>
              <a:r>
                <a:rPr kumimoji="0" lang="en-US" sz="2667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25343" y="-25400"/>
            <a:ext cx="533342" cy="779766"/>
            <a:chOff x="-19007" y="-19050"/>
            <a:chExt cx="400007" cy="584824"/>
          </a:xfrm>
        </p:grpSpPr>
        <p:sp>
          <p:nvSpPr>
            <p:cNvPr id="94" name="Rectangle 93"/>
            <p:cNvSpPr/>
            <p:nvPr/>
          </p:nvSpPr>
          <p:spPr>
            <a:xfrm>
              <a:off x="-19007" y="-19050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1" name="Donut 10"/>
            <p:cNvSpPr/>
            <p:nvPr/>
          </p:nvSpPr>
          <p:spPr>
            <a:xfrm>
              <a:off x="0" y="57150"/>
              <a:ext cx="381000" cy="475014"/>
            </a:xfrm>
            <a:prstGeom prst="donut">
              <a:avLst>
                <a:gd name="adj" fmla="val 8036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267" y="922100"/>
            <a:ext cx="533342" cy="779766"/>
            <a:chOff x="-19007" y="-19050"/>
            <a:chExt cx="400007" cy="584824"/>
          </a:xfrm>
        </p:grpSpPr>
        <p:sp>
          <p:nvSpPr>
            <p:cNvPr id="103" name="Rectangle 102"/>
            <p:cNvSpPr/>
            <p:nvPr/>
          </p:nvSpPr>
          <p:spPr>
            <a:xfrm>
              <a:off x="-19007" y="-19050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4" name="Donut 103"/>
            <p:cNvSpPr/>
            <p:nvPr/>
          </p:nvSpPr>
          <p:spPr>
            <a:xfrm>
              <a:off x="0" y="57150"/>
              <a:ext cx="381000" cy="475014"/>
            </a:xfrm>
            <a:prstGeom prst="donut">
              <a:avLst>
                <a:gd name="adj" fmla="val 8036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267" y="1836500"/>
            <a:ext cx="533342" cy="779766"/>
            <a:chOff x="-19007" y="-19050"/>
            <a:chExt cx="400007" cy="584824"/>
          </a:xfrm>
        </p:grpSpPr>
        <p:sp>
          <p:nvSpPr>
            <p:cNvPr id="106" name="Rectangle 105"/>
            <p:cNvSpPr/>
            <p:nvPr/>
          </p:nvSpPr>
          <p:spPr>
            <a:xfrm>
              <a:off x="-19007" y="-19050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07" name="Donut 106"/>
            <p:cNvSpPr/>
            <p:nvPr/>
          </p:nvSpPr>
          <p:spPr>
            <a:xfrm>
              <a:off x="0" y="57150"/>
              <a:ext cx="381000" cy="475014"/>
            </a:xfrm>
            <a:prstGeom prst="donut">
              <a:avLst>
                <a:gd name="adj" fmla="val 8036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67" y="2819400"/>
            <a:ext cx="533342" cy="779766"/>
            <a:chOff x="-19007" y="-19050"/>
            <a:chExt cx="400007" cy="584824"/>
          </a:xfrm>
        </p:grpSpPr>
        <p:sp>
          <p:nvSpPr>
            <p:cNvPr id="109" name="Rectangle 108"/>
            <p:cNvSpPr/>
            <p:nvPr/>
          </p:nvSpPr>
          <p:spPr>
            <a:xfrm>
              <a:off x="-19007" y="-19050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10" name="Donut 109"/>
            <p:cNvSpPr/>
            <p:nvPr/>
          </p:nvSpPr>
          <p:spPr>
            <a:xfrm>
              <a:off x="0" y="57150"/>
              <a:ext cx="381000" cy="475014"/>
            </a:xfrm>
            <a:prstGeom prst="donut">
              <a:avLst>
                <a:gd name="adj" fmla="val 8036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267" y="4615100"/>
            <a:ext cx="533342" cy="779766"/>
            <a:chOff x="-19007" y="-19050"/>
            <a:chExt cx="400007" cy="584824"/>
          </a:xfrm>
        </p:grpSpPr>
        <p:sp>
          <p:nvSpPr>
            <p:cNvPr id="112" name="Rectangle 111"/>
            <p:cNvSpPr/>
            <p:nvPr/>
          </p:nvSpPr>
          <p:spPr>
            <a:xfrm>
              <a:off x="-19007" y="-19050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13" name="Donut 112"/>
            <p:cNvSpPr/>
            <p:nvPr/>
          </p:nvSpPr>
          <p:spPr>
            <a:xfrm>
              <a:off x="0" y="57150"/>
              <a:ext cx="381000" cy="475014"/>
            </a:xfrm>
            <a:prstGeom prst="donut">
              <a:avLst>
                <a:gd name="adj" fmla="val 8036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267" y="5461000"/>
            <a:ext cx="533342" cy="779766"/>
            <a:chOff x="-19007" y="-19050"/>
            <a:chExt cx="400007" cy="584824"/>
          </a:xfrm>
        </p:grpSpPr>
        <p:sp>
          <p:nvSpPr>
            <p:cNvPr id="115" name="Rectangle 114"/>
            <p:cNvSpPr/>
            <p:nvPr/>
          </p:nvSpPr>
          <p:spPr>
            <a:xfrm>
              <a:off x="-19007" y="-19050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16" name="Donut 115"/>
            <p:cNvSpPr/>
            <p:nvPr/>
          </p:nvSpPr>
          <p:spPr>
            <a:xfrm>
              <a:off x="0" y="57150"/>
              <a:ext cx="381000" cy="475014"/>
            </a:xfrm>
            <a:prstGeom prst="donut">
              <a:avLst>
                <a:gd name="adj" fmla="val 8036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67" y="3733800"/>
            <a:ext cx="533342" cy="779766"/>
            <a:chOff x="-19007" y="-19050"/>
            <a:chExt cx="400007" cy="584824"/>
          </a:xfrm>
        </p:grpSpPr>
        <p:sp>
          <p:nvSpPr>
            <p:cNvPr id="118" name="Rectangle 117"/>
            <p:cNvSpPr/>
            <p:nvPr/>
          </p:nvSpPr>
          <p:spPr>
            <a:xfrm>
              <a:off x="-19007" y="-19050"/>
              <a:ext cx="392656" cy="58482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all" spc="0" normalizeH="0" baseline="0" noProof="0" dirty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19" name="Donut 118"/>
            <p:cNvSpPr/>
            <p:nvPr/>
          </p:nvSpPr>
          <p:spPr>
            <a:xfrm>
              <a:off x="0" y="57150"/>
              <a:ext cx="381000" cy="475014"/>
            </a:xfrm>
            <a:prstGeom prst="donut">
              <a:avLst>
                <a:gd name="adj" fmla="val 8036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58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37A1D-488B-41F8-A097-48550C852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238" y="266700"/>
            <a:ext cx="10280650" cy="7080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BÀI TẬP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8E79CC4-4A55-4BC6-BC19-3350178A9C14}"/>
              </a:ext>
            </a:extLst>
          </p:cNvPr>
          <p:cNvSpPr txBox="1">
            <a:spLocks/>
          </p:cNvSpPr>
          <p:nvPr/>
        </p:nvSpPr>
        <p:spPr bwMode="auto">
          <a:xfrm>
            <a:off x="838200" y="1560513"/>
            <a:ext cx="105156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 1: Cấu hình nào d</a:t>
            </a:r>
            <a:r>
              <a:rPr kumimoji="0" lang="vi-V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ới đây viết sai?</a:t>
            </a: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98171DB0-5933-4C45-9056-5DDF88684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546600"/>
            <a:ext cx="1000125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6C06C7BE-621A-4A25-9A80-CD2C96174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255838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B6A3C51A-D084-44D1-80CD-CE0E8096D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3006725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458874D7-60E6-4515-9776-3C678AB18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3805238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332925E5-03AA-4756-B498-A21103DF9A45}"/>
              </a:ext>
            </a:extLst>
          </p:cNvPr>
          <p:cNvSpPr txBox="1">
            <a:spLocks/>
          </p:cNvSpPr>
          <p:nvPr/>
        </p:nvSpPr>
        <p:spPr bwMode="auto">
          <a:xfrm>
            <a:off x="1093788" y="2316163"/>
            <a:ext cx="114808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Calibri Light" panose="020F0302020204030204" pitchFamily="34" charset="0"/>
              <a:buAutoNum type="alphaU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Fe: 1s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2p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3p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3d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4s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Calibri Light" panose="020F0302020204030204" pitchFamily="34" charset="0"/>
              <a:buAutoNum type="alphaU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2+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 1s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2p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3p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3d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Calibri Light" panose="020F0302020204030204" pitchFamily="34" charset="0"/>
              <a:buAutoNum type="alphaU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3+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 1s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2p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3p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3d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Calibri Light" panose="020F0302020204030204" pitchFamily="34" charset="0"/>
              <a:buAutoNum type="alphaU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2+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 1s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2p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3p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3d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4s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AutoNum type="alphaUcPeriod"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E6D794CC-42C9-4844-AF54-A0FD6F0D6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4659313"/>
            <a:ext cx="8620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F79A73-8667-478F-A0C1-BBBFCD478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3170238"/>
            <a:ext cx="8620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B27041B-AA08-4247-9899-D82E31040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2432050"/>
            <a:ext cx="86201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781701A-D4E2-4A1C-8585-8601C75C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3933825"/>
            <a:ext cx="8604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8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 uiExpand="1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E1B3FC2E-05CE-48A1-B89F-7BD773B1B2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2238" y="222250"/>
            <a:ext cx="10280650" cy="7842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76AEC3A7-80A9-44CC-87F0-E3E631B6D8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560513"/>
            <a:ext cx="10515600" cy="1517650"/>
          </a:xfrm>
        </p:spPr>
        <p:txBody>
          <a:bodyPr/>
          <a:lstStyle/>
          <a:p>
            <a:r>
              <a:rPr lang="nl-NL" altLang="en-US">
                <a:solidFill>
                  <a:srgbClr val="FFFF00"/>
                </a:solidFill>
              </a:rPr>
              <a:t>Câu 2: Nhận xét về tính chất hóa học của các hợp chất Fe(III) nào dưới đây là đúng?</a:t>
            </a:r>
            <a:endParaRPr lang="en-US" altLang="en-US">
              <a:solidFill>
                <a:srgbClr val="FFFF00"/>
              </a:solidFill>
            </a:endParaRPr>
          </a:p>
          <a:p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B424801-D47A-43DE-93F0-0B0EA17E8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4911725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9AE2718-42C5-456E-B6A9-9E986F8F6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2622550"/>
            <a:ext cx="1000125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F19F3CE-C5E1-4CEC-8979-AC10E40B1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3371850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5014084-B76A-4BEE-87D0-090A836BA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4170363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357C1-2B02-480F-8B3D-E72609EF0F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1563" y="2676525"/>
            <a:ext cx="10515600" cy="3679825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nl-NL" altLang="en-US">
                <a:solidFill>
                  <a:schemeClr val="bg1"/>
                </a:solidFill>
              </a:rPr>
              <a:t>Hợp chất Fe</a:t>
            </a:r>
            <a:r>
              <a:rPr lang="nl-NL" altLang="en-US" baseline="-25000">
                <a:solidFill>
                  <a:schemeClr val="bg1"/>
                </a:solidFill>
              </a:rPr>
              <a:t>2</a:t>
            </a:r>
            <a:r>
              <a:rPr lang="nl-NL" altLang="en-US">
                <a:solidFill>
                  <a:schemeClr val="bg1"/>
                </a:solidFill>
              </a:rPr>
              <a:t>O</a:t>
            </a:r>
            <a:r>
              <a:rPr lang="nl-NL" altLang="en-US" baseline="-25000">
                <a:solidFill>
                  <a:schemeClr val="bg1"/>
                </a:solidFill>
              </a:rPr>
              <a:t>3</a:t>
            </a:r>
            <a:r>
              <a:rPr lang="nl-NL" altLang="en-US">
                <a:solidFill>
                  <a:schemeClr val="bg1"/>
                </a:solidFill>
              </a:rPr>
              <a:t> có tính axit, chỉ có oxi hóa</a:t>
            </a:r>
            <a:endParaRPr lang="en-US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nl-NL" altLang="en-US">
                <a:solidFill>
                  <a:schemeClr val="bg1"/>
                </a:solidFill>
              </a:rPr>
              <a:t>Hợp chất Fe(OH)</a:t>
            </a:r>
            <a:r>
              <a:rPr lang="nl-NL" altLang="en-US" baseline="-25000">
                <a:solidFill>
                  <a:schemeClr val="bg1"/>
                </a:solidFill>
              </a:rPr>
              <a:t>3</a:t>
            </a:r>
            <a:r>
              <a:rPr lang="nl-NL" altLang="en-US">
                <a:solidFill>
                  <a:schemeClr val="bg1"/>
                </a:solidFill>
              </a:rPr>
              <a:t> có tính bazơ, chỉ có tính khử</a:t>
            </a:r>
            <a:endParaRPr lang="en-US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nl-NL" altLang="en-US">
                <a:solidFill>
                  <a:schemeClr val="bg1"/>
                </a:solidFill>
              </a:rPr>
              <a:t>Hợp chất FeCl</a:t>
            </a:r>
            <a:r>
              <a:rPr lang="nl-NL" altLang="en-US" baseline="-25000">
                <a:solidFill>
                  <a:schemeClr val="bg1"/>
                </a:solidFill>
              </a:rPr>
              <a:t>3</a:t>
            </a:r>
            <a:r>
              <a:rPr lang="nl-NL" altLang="en-US">
                <a:solidFill>
                  <a:schemeClr val="bg1"/>
                </a:solidFill>
              </a:rPr>
              <a:t> có tính trung tính, vừa oxi hóa vừa khử</a:t>
            </a:r>
            <a:endParaRPr lang="en-US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nl-NL" altLang="en-US">
                <a:solidFill>
                  <a:schemeClr val="bg1"/>
                </a:solidFill>
              </a:rPr>
              <a:t>Hợp chất Fe</a:t>
            </a:r>
            <a:r>
              <a:rPr lang="nl-NL" altLang="en-US" baseline="-25000">
                <a:solidFill>
                  <a:schemeClr val="bg1"/>
                </a:solidFill>
              </a:rPr>
              <a:t>2</a:t>
            </a:r>
            <a:r>
              <a:rPr lang="nl-NL" altLang="en-US">
                <a:solidFill>
                  <a:schemeClr val="bg1"/>
                </a:solidFill>
              </a:rPr>
              <a:t>(SO</a:t>
            </a:r>
            <a:r>
              <a:rPr lang="nl-NL" altLang="en-US" baseline="-25000">
                <a:solidFill>
                  <a:schemeClr val="bg1"/>
                </a:solidFill>
              </a:rPr>
              <a:t>4</a:t>
            </a:r>
            <a:r>
              <a:rPr lang="nl-NL" altLang="en-US">
                <a:solidFill>
                  <a:schemeClr val="bg1"/>
                </a:solidFill>
              </a:rPr>
              <a:t>)</a:t>
            </a:r>
            <a:r>
              <a:rPr lang="nl-NL" altLang="en-US" baseline="-25000">
                <a:solidFill>
                  <a:schemeClr val="bg1"/>
                </a:solidFill>
              </a:rPr>
              <a:t>3</a:t>
            </a:r>
            <a:r>
              <a:rPr lang="nl-NL" altLang="en-US">
                <a:solidFill>
                  <a:schemeClr val="bg1"/>
                </a:solidFill>
              </a:rPr>
              <a:t> có tính axit, chỉ có oxi hóa</a:t>
            </a:r>
            <a:endParaRPr lang="en-US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ACE6D5F-3CDA-4708-B2BE-A111DCABA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5024438"/>
            <a:ext cx="8620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AF3D2F-5156-4C9F-B66B-0044DDA77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36950"/>
            <a:ext cx="8620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CBD963-C90E-4712-9DEB-1C0929A7A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2798763"/>
            <a:ext cx="862013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54E428-86DC-4544-A2FD-1DF685307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4298950"/>
            <a:ext cx="86042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06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082" y="423689"/>
            <a:ext cx="9404723" cy="140053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52, BÀI 32. HỢP CHẤT CỦA SẮT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017486" y="2090057"/>
            <a:ext cx="8113485" cy="320765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TA CÙNG NHAU TÌM HIỂU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 CHẤT SẮT (II)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 CHẤT SẮT (III)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03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7508F95C-05D1-4560-89E4-A030DCBFC2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2238" y="222250"/>
            <a:ext cx="10280650" cy="7842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AFE18657-6709-42C5-BFDA-4BEA09A5BF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560513"/>
            <a:ext cx="10515600" cy="151765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Câu 3: Hợp chất sắt (II) thể hiện tính chất gì?</a:t>
            </a:r>
          </a:p>
          <a:p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43E548D-4336-40B1-9346-F075A9059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3759200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753F522-B60C-4945-B54A-FE712B955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2206625"/>
            <a:ext cx="9985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03B2091-890E-4A4D-83C3-0E3710475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2957513"/>
            <a:ext cx="9985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F366405-B226-4806-B6BF-FFB5D007C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518025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AB0E3-B92A-45ED-ACD1-E7CBD541E90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1563" y="2297113"/>
            <a:ext cx="10515600" cy="4059237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en-US" altLang="en-US">
                <a:solidFill>
                  <a:schemeClr val="bg1"/>
                </a:solidFill>
              </a:rPr>
              <a:t>Tính khử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en-US" altLang="en-US">
                <a:solidFill>
                  <a:schemeClr val="bg1"/>
                </a:solidFill>
              </a:rPr>
              <a:t>Tính oxi hóa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en-US" altLang="en-US">
                <a:solidFill>
                  <a:schemeClr val="bg1"/>
                </a:solidFill>
              </a:rPr>
              <a:t>Tính khử và tính oxi hóa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en-US" altLang="en-US">
                <a:solidFill>
                  <a:schemeClr val="bg1"/>
                </a:solidFill>
              </a:rPr>
              <a:t>Tất cả đều sai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776C777-B430-45DD-B7AC-35A148E5E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3873500"/>
            <a:ext cx="8620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628509-C330-461F-98E1-25AE8EEE6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3121025"/>
            <a:ext cx="8604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B3EC56-DEEC-4C9E-ABC8-BC13A596D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2382838"/>
            <a:ext cx="86042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6946A6-DA48-4C15-AC03-1CB1CF6E7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646613"/>
            <a:ext cx="86042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70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FF64D028-4392-4332-A96E-95F0F7BEB6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2238" y="222250"/>
            <a:ext cx="10280650" cy="7842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B4B401F9-30C9-4894-8DB2-BDFD4DED9D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560513"/>
            <a:ext cx="10515600" cy="151765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Câu 4: Hòa tan một lượng Fe</a:t>
            </a:r>
            <a:r>
              <a:rPr lang="en-US" altLang="en-US" baseline="-25000">
                <a:solidFill>
                  <a:srgbClr val="FFFF00"/>
                </a:solidFill>
              </a:rPr>
              <a:t>x</a:t>
            </a:r>
            <a:r>
              <a:rPr lang="en-US" altLang="en-US">
                <a:solidFill>
                  <a:srgbClr val="FFFF00"/>
                </a:solidFill>
              </a:rPr>
              <a:t>O</a:t>
            </a:r>
            <a:r>
              <a:rPr lang="en-US" altLang="en-US" baseline="-25000">
                <a:solidFill>
                  <a:srgbClr val="FFFF00"/>
                </a:solidFill>
              </a:rPr>
              <a:t>y</a:t>
            </a:r>
            <a:r>
              <a:rPr lang="en-US" altLang="en-US">
                <a:solidFill>
                  <a:srgbClr val="FFFF00"/>
                </a:solidFill>
              </a:rPr>
              <a:t> bằng H</a:t>
            </a:r>
            <a:r>
              <a:rPr lang="en-US" altLang="en-US" baseline="-25000">
                <a:solidFill>
                  <a:srgbClr val="FFFF00"/>
                </a:solidFill>
              </a:rPr>
              <a:t>2</a:t>
            </a:r>
            <a:r>
              <a:rPr lang="en-US" altLang="en-US">
                <a:solidFill>
                  <a:srgbClr val="FFFF00"/>
                </a:solidFill>
              </a:rPr>
              <a:t>SO</a:t>
            </a:r>
            <a:r>
              <a:rPr lang="en-US" altLang="en-US" baseline="-25000">
                <a:solidFill>
                  <a:srgbClr val="FFFF00"/>
                </a:solidFill>
              </a:rPr>
              <a:t>4</a:t>
            </a:r>
            <a:r>
              <a:rPr lang="en-US" altLang="en-US">
                <a:solidFill>
                  <a:srgbClr val="FFFF00"/>
                </a:solidFill>
              </a:rPr>
              <a:t> loãng dư được dung dịch X. Biết X vừa có khả năng làm mất màu dung dịch thuốc tím, vừa có khả năng hòa tan được bột Cu. Oxit sắt đó là:</a:t>
            </a:r>
          </a:p>
          <a:p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AE41847-A39F-4406-B875-038DA0B58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4546600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CF6CAD2-DD16-4A4A-A623-D51DF0D84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2992438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7EDEFEC-E51C-407E-A912-83CA506FA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3743325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0A35D7F-D706-4733-AB98-D31775C49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5305425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54FDA-AC78-405F-9A5D-364CA3AD812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57288" y="3065463"/>
            <a:ext cx="10515600" cy="3206750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en-US" altLang="en-US">
                <a:solidFill>
                  <a:schemeClr val="bg1"/>
                </a:solidFill>
              </a:rPr>
              <a:t>FeO	   	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en-US" altLang="en-US">
                <a:solidFill>
                  <a:schemeClr val="bg1"/>
                </a:solidFill>
              </a:rPr>
              <a:t>Fe</a:t>
            </a:r>
            <a:r>
              <a:rPr lang="en-US" altLang="en-US" baseline="-25000">
                <a:solidFill>
                  <a:schemeClr val="bg1"/>
                </a:solidFill>
              </a:rPr>
              <a:t>2</a:t>
            </a:r>
            <a:r>
              <a:rPr lang="en-US" altLang="en-US">
                <a:solidFill>
                  <a:schemeClr val="bg1"/>
                </a:solidFill>
              </a:rPr>
              <a:t>O</a:t>
            </a:r>
            <a:r>
              <a:rPr lang="en-US" altLang="en-US" baseline="-25000">
                <a:solidFill>
                  <a:schemeClr val="bg1"/>
                </a:solidFill>
              </a:rPr>
              <a:t>3</a:t>
            </a:r>
            <a:r>
              <a:rPr lang="en-US" altLang="en-US">
                <a:solidFill>
                  <a:schemeClr val="bg1"/>
                </a:solidFill>
              </a:rPr>
              <a:t>	   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en-US" altLang="en-US">
                <a:solidFill>
                  <a:schemeClr val="bg1"/>
                </a:solidFill>
              </a:rPr>
              <a:t>Fe</a:t>
            </a:r>
            <a:r>
              <a:rPr lang="en-US" altLang="en-US" baseline="-25000">
                <a:solidFill>
                  <a:schemeClr val="bg1"/>
                </a:solidFill>
              </a:rPr>
              <a:t>3</a:t>
            </a:r>
            <a:r>
              <a:rPr lang="en-US" altLang="en-US">
                <a:solidFill>
                  <a:schemeClr val="bg1"/>
                </a:solidFill>
              </a:rPr>
              <a:t>O</a:t>
            </a:r>
            <a:r>
              <a:rPr lang="en-US" altLang="en-US" baseline="-25000">
                <a:solidFill>
                  <a:schemeClr val="bg1"/>
                </a:solidFill>
              </a:rPr>
              <a:t>4</a:t>
            </a:r>
            <a:r>
              <a:rPr lang="en-US" altLang="en-US">
                <a:solidFill>
                  <a:schemeClr val="bg1"/>
                </a:solidFill>
              </a:rPr>
              <a:t>	   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en-US" altLang="en-US">
                <a:solidFill>
                  <a:schemeClr val="bg1"/>
                </a:solidFill>
              </a:rPr>
              <a:t>A hoặc B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4E596EA-D6B2-48A6-9B88-7FD130988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4659313"/>
            <a:ext cx="8620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A316E7-BB1E-400D-A771-3CA45B00D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906838"/>
            <a:ext cx="86042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BD261F-2579-4E59-B92C-EDC17B0F6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3170238"/>
            <a:ext cx="8604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4D168-D952-4B5E-B418-B409802B7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5434013"/>
            <a:ext cx="8604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AAEDF47F-D494-4D2A-8FB0-0563902357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2238" y="222250"/>
            <a:ext cx="10280650" cy="7842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A17B460B-A534-4265-81CC-328C7935A3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560513"/>
            <a:ext cx="10515600" cy="1517650"/>
          </a:xfrm>
        </p:spPr>
        <p:txBody>
          <a:bodyPr/>
          <a:lstStyle/>
          <a:p>
            <a:r>
              <a:rPr lang="nl-NL" altLang="en-US">
                <a:solidFill>
                  <a:srgbClr val="FFFF00"/>
                </a:solidFill>
              </a:rPr>
              <a:t>Câu 5: Phản ứng giữa các cặp chất nào dưới đây không thể sử dụng để điều chế các muối Fe(II)?</a:t>
            </a:r>
            <a:endParaRPr lang="en-US" altLang="en-US">
              <a:solidFill>
                <a:srgbClr val="FFFF00"/>
              </a:solidFill>
            </a:endParaRPr>
          </a:p>
          <a:p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FB8A8AD-A781-43F7-BE81-52106FD2F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319588"/>
            <a:ext cx="1000125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9C5FE07-DA5B-47DB-982C-3BFAF5566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765425"/>
            <a:ext cx="9985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21D6742-37BB-4AA1-9773-C855F3EE8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3516313"/>
            <a:ext cx="9985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47712BC-6E67-49DC-A883-8062C6670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5078413"/>
            <a:ext cx="1000125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16EB1-C2A7-457C-BE22-CFDCD7A81DC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38238" y="2847975"/>
            <a:ext cx="10515600" cy="3590925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nl-NL" altLang="en-US">
                <a:solidFill>
                  <a:schemeClr val="bg1"/>
                </a:solidFill>
              </a:rPr>
              <a:t>FeO + HCl</a:t>
            </a:r>
            <a:endParaRPr lang="en-US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nl-NL" altLang="en-US">
                <a:solidFill>
                  <a:schemeClr val="bg1"/>
                </a:solidFill>
              </a:rPr>
              <a:t>Fe(OH)</a:t>
            </a:r>
            <a:r>
              <a:rPr lang="nl-NL" altLang="en-US" baseline="-25000">
                <a:solidFill>
                  <a:schemeClr val="bg1"/>
                </a:solidFill>
              </a:rPr>
              <a:t>2</a:t>
            </a:r>
            <a:r>
              <a:rPr lang="nl-NL" altLang="en-US">
                <a:solidFill>
                  <a:schemeClr val="bg1"/>
                </a:solidFill>
              </a:rPr>
              <a:t> + H</a:t>
            </a:r>
            <a:r>
              <a:rPr lang="nl-NL" altLang="en-US" baseline="-25000">
                <a:solidFill>
                  <a:schemeClr val="bg1"/>
                </a:solidFill>
              </a:rPr>
              <a:t>2</a:t>
            </a:r>
            <a:r>
              <a:rPr lang="nl-NL" altLang="en-US">
                <a:solidFill>
                  <a:schemeClr val="bg1"/>
                </a:solidFill>
              </a:rPr>
              <a:t>SO</a:t>
            </a:r>
            <a:r>
              <a:rPr lang="nl-NL" altLang="en-US" baseline="-25000">
                <a:solidFill>
                  <a:schemeClr val="bg1"/>
                </a:solidFill>
              </a:rPr>
              <a:t>4</a:t>
            </a:r>
            <a:r>
              <a:rPr lang="nl-NL" altLang="en-US">
                <a:solidFill>
                  <a:schemeClr val="bg1"/>
                </a:solidFill>
              </a:rPr>
              <a:t> loãng</a:t>
            </a:r>
            <a:endParaRPr lang="en-US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nl-NL" altLang="en-US">
                <a:solidFill>
                  <a:schemeClr val="bg1"/>
                </a:solidFill>
              </a:rPr>
              <a:t>FeCO</a:t>
            </a:r>
            <a:r>
              <a:rPr lang="nl-NL" altLang="en-US" baseline="-25000">
                <a:solidFill>
                  <a:schemeClr val="bg1"/>
                </a:solidFill>
              </a:rPr>
              <a:t>3</a:t>
            </a:r>
            <a:r>
              <a:rPr lang="nl-NL" altLang="en-US">
                <a:solidFill>
                  <a:schemeClr val="bg1"/>
                </a:solidFill>
              </a:rPr>
              <a:t> + HNO</a:t>
            </a:r>
            <a:r>
              <a:rPr lang="nl-NL" altLang="en-US" baseline="-25000">
                <a:solidFill>
                  <a:schemeClr val="bg1"/>
                </a:solidFill>
              </a:rPr>
              <a:t>3</a:t>
            </a:r>
            <a:r>
              <a:rPr lang="nl-NL" altLang="en-US">
                <a:solidFill>
                  <a:schemeClr val="bg1"/>
                </a:solidFill>
              </a:rPr>
              <a:t> loãng</a:t>
            </a:r>
            <a:endParaRPr lang="en-US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r>
              <a:rPr lang="nl-NL" altLang="en-US">
                <a:solidFill>
                  <a:schemeClr val="bg1"/>
                </a:solidFill>
              </a:rPr>
              <a:t>Fe + Fe(NO</a:t>
            </a:r>
            <a:r>
              <a:rPr lang="nl-NL" altLang="en-US" baseline="-25000">
                <a:solidFill>
                  <a:schemeClr val="bg1"/>
                </a:solidFill>
              </a:rPr>
              <a:t>3</a:t>
            </a:r>
            <a:r>
              <a:rPr lang="nl-NL" altLang="en-US">
                <a:solidFill>
                  <a:schemeClr val="bg1"/>
                </a:solidFill>
              </a:rPr>
              <a:t>)</a:t>
            </a:r>
            <a:r>
              <a:rPr lang="nl-NL" altLang="en-US" baseline="-25000">
                <a:solidFill>
                  <a:schemeClr val="bg1"/>
                </a:solidFill>
              </a:rPr>
              <a:t>3</a:t>
            </a:r>
            <a:endParaRPr lang="en-US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Calibri Light" panose="020F0302020204030204" pitchFamily="34" charset="0"/>
              <a:buAutoNum type="alphaUcPeriod"/>
            </a:pP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EB31CC1-451D-4AAB-8ABB-EF6CE7EA1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432300"/>
            <a:ext cx="8620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5D7BB-7E6A-4CEB-8DE6-DCA33BCC5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3679825"/>
            <a:ext cx="86042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03C412-C422-4DB1-B4A5-35532A854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941638"/>
            <a:ext cx="862013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0F5033-ACF0-4ADC-9681-21DC5EE1F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5205413"/>
            <a:ext cx="862013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67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F2CFBF-310B-4538-986A-80250F47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3F6BF-CC00-4677-B6F5-0098A2A3D9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343" y="0"/>
            <a:ext cx="3715657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3643086" cy="6858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TRÂN TRỌNG CẢM ƠN CÔ VÀ CÁC TRÒ ĐÃ CHÚ Ý LẮNG NGHE!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69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Box 6"/>
          <p:cNvSpPr txBox="1">
            <a:spLocks noChangeArrowheads="1"/>
          </p:cNvSpPr>
          <p:nvPr/>
        </p:nvSpPr>
        <p:spPr bwMode="auto">
          <a:xfrm>
            <a:off x="2057400" y="457200"/>
            <a:ext cx="388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71" name="TextBox 32"/>
          <p:cNvSpPr txBox="1">
            <a:spLocks noChangeArrowheads="1"/>
          </p:cNvSpPr>
          <p:nvPr/>
        </p:nvSpPr>
        <p:spPr bwMode="auto">
          <a:xfrm>
            <a:off x="2171700" y="2506665"/>
            <a:ext cx="800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</a:rPr>
              <a:t>Tính</a:t>
            </a:r>
            <a:r>
              <a:rPr lang="en-US" altLang="en-US" sz="3600" b="1" dirty="0">
                <a:solidFill>
                  <a:srgbClr val="0000CC"/>
                </a:solidFill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</a:rPr>
              <a:t>chất</a:t>
            </a:r>
            <a:r>
              <a:rPr lang="en-US" altLang="en-US" sz="3600" b="1" dirty="0">
                <a:solidFill>
                  <a:srgbClr val="0000CC"/>
                </a:solidFill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</a:rPr>
              <a:t>hóa</a:t>
            </a:r>
            <a:r>
              <a:rPr lang="en-US" altLang="en-US" sz="3600" b="1" dirty="0">
                <a:solidFill>
                  <a:srgbClr val="0000CC"/>
                </a:solidFill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</a:rPr>
              <a:t>học</a:t>
            </a:r>
            <a:r>
              <a:rPr lang="en-US" altLang="en-US" sz="3600" b="1" dirty="0">
                <a:solidFill>
                  <a:srgbClr val="0000CC"/>
                </a:solidFill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</a:rPr>
              <a:t>chung</a:t>
            </a:r>
            <a:r>
              <a:rPr lang="en-US" altLang="en-US" sz="3600" b="1" dirty="0">
                <a:solidFill>
                  <a:srgbClr val="0000CC"/>
                </a:solidFill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</a:rPr>
              <a:t>của</a:t>
            </a:r>
            <a:r>
              <a:rPr lang="en-US" altLang="en-US" sz="3600" b="1" dirty="0">
                <a:solidFill>
                  <a:srgbClr val="0000CC"/>
                </a:solidFill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</a:rPr>
              <a:t>kim</a:t>
            </a:r>
            <a:r>
              <a:rPr lang="en-US" altLang="en-US" sz="3600" b="1" dirty="0">
                <a:solidFill>
                  <a:srgbClr val="0000CC"/>
                </a:solidFill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</a:rPr>
              <a:t>loại</a:t>
            </a:r>
            <a:r>
              <a:rPr lang="en-US" altLang="en-US" sz="3600" b="1" dirty="0">
                <a:solidFill>
                  <a:srgbClr val="0000CC"/>
                </a:solidFill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</a:rPr>
              <a:t>là</a:t>
            </a:r>
            <a:r>
              <a:rPr lang="en-US" altLang="en-US" sz="3600" b="1" dirty="0">
                <a:solidFill>
                  <a:srgbClr val="0000CC"/>
                </a:solidFill>
              </a:rPr>
              <a:t>  ……..</a:t>
            </a:r>
          </a:p>
        </p:txBody>
      </p:sp>
      <p:sp>
        <p:nvSpPr>
          <p:cNvPr id="135172" name="Textfeld 10">
            <a:hlinkClick r:id="rId3" action="ppaction://hlinksldjump"/>
          </p:cNvPr>
          <p:cNvSpPr txBox="1">
            <a:spLocks/>
          </p:cNvSpPr>
          <p:nvPr/>
        </p:nvSpPr>
        <p:spPr bwMode="auto">
          <a:xfrm>
            <a:off x="5029201" y="160340"/>
            <a:ext cx="1697039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8000" b="1" dirty="0">
                <a:solidFill>
                  <a:srgbClr val="FF0000"/>
                </a:solidFill>
                <a:cs typeface="Times New Roman" panose="02020603050405020304" pitchFamily="18" charset="0"/>
                <a:hlinkClick r:id="rId4" action="ppaction://hlinksldjump"/>
              </a:rPr>
              <a:t>1</a:t>
            </a:r>
            <a:endParaRPr lang="de-DE" altLang="en-US" sz="8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feld 10"/>
          <p:cNvSpPr txBox="1">
            <a:spLocks/>
          </p:cNvSpPr>
          <p:nvPr/>
        </p:nvSpPr>
        <p:spPr bwMode="auto">
          <a:xfrm>
            <a:off x="2514600" y="4870452"/>
            <a:ext cx="70104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4400" b="1" i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tính khử (dễ bị oxi hóa)</a:t>
            </a:r>
          </a:p>
        </p:txBody>
      </p:sp>
      <p:sp>
        <p:nvSpPr>
          <p:cNvPr id="135175" name="TextBox 20"/>
          <p:cNvSpPr txBox="1">
            <a:spLocks noChangeArrowheads="1"/>
          </p:cNvSpPr>
          <p:nvPr/>
        </p:nvSpPr>
        <p:spPr bwMode="auto">
          <a:xfrm>
            <a:off x="1554163" y="15621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5176" name="Picture 12" descr="Kết quả hình ảnh cho sáng tạ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5" y="0"/>
            <a:ext cx="1633537" cy="163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7" name="Picture 9" descr="Kết quả hình ảnh cho hóa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9" y="165101"/>
            <a:ext cx="1344612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497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Box 9"/>
          <p:cNvSpPr txBox="1">
            <a:spLocks noChangeArrowheads="1"/>
          </p:cNvSpPr>
          <p:nvPr/>
        </p:nvSpPr>
        <p:spPr bwMode="auto">
          <a:xfrm>
            <a:off x="915989" y="2159001"/>
            <a:ext cx="776446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</a:t>
            </a:r>
            <a:r>
              <a:rPr lang="en-US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7219" name="Textfeld 10">
            <a:hlinkClick r:id="rId4" action="ppaction://hlinksldjump"/>
          </p:cNvPr>
          <p:cNvSpPr txBox="1">
            <a:spLocks/>
          </p:cNvSpPr>
          <p:nvPr/>
        </p:nvSpPr>
        <p:spPr bwMode="auto">
          <a:xfrm>
            <a:off x="4978401" y="11897"/>
            <a:ext cx="1697039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FF0000"/>
                </a:solidFill>
                <a:cs typeface="Times New Roman" panose="02020603050405020304" pitchFamily="18" charset="0"/>
                <a:hlinkClick r:id="rId5" action="ppaction://hlinksldjump"/>
              </a:rPr>
              <a:t>2</a:t>
            </a:r>
            <a:endParaRPr lang="de-DE" altLang="en-US" sz="8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7221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51" y="92075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2" name="TextBox 20"/>
          <p:cNvSpPr txBox="1">
            <a:spLocks noChangeArrowheads="1"/>
          </p:cNvSpPr>
          <p:nvPr/>
        </p:nvSpPr>
        <p:spPr bwMode="auto">
          <a:xfrm>
            <a:off x="1727200" y="1092201"/>
            <a:ext cx="8153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feld 10"/>
          <p:cNvSpPr txBox="1">
            <a:spLocks/>
          </p:cNvSpPr>
          <p:nvPr/>
        </p:nvSpPr>
        <p:spPr bwMode="auto">
          <a:xfrm>
            <a:off x="7518400" y="2203619"/>
            <a:ext cx="4368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3899" b="1" dirty="0">
                <a:solidFill>
                  <a:srgbClr val="FF0000"/>
                </a:solidFill>
                <a:cs typeface="Times New Roman" panose="02020603050405020304" pitchFamily="18" charset="0"/>
              </a:rPr>
              <a:t>Fe</a:t>
            </a:r>
            <a:endParaRPr lang="de-DE" altLang="en-US" sz="23899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510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Box 27"/>
          <p:cNvSpPr txBox="1">
            <a:spLocks noChangeArrowheads="1"/>
          </p:cNvSpPr>
          <p:nvPr/>
        </p:nvSpPr>
        <p:spPr bwMode="auto">
          <a:xfrm>
            <a:off x="2016125" y="1295400"/>
            <a:ext cx="82232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= 26.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 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267" name="Textfeld 10">
            <a:hlinkClick r:id="rId4" action="ppaction://hlinksldjump"/>
          </p:cNvPr>
          <p:cNvSpPr txBox="1">
            <a:spLocks/>
          </p:cNvSpPr>
          <p:nvPr/>
        </p:nvSpPr>
        <p:spPr bwMode="auto">
          <a:xfrm>
            <a:off x="5278440" y="-11114"/>
            <a:ext cx="1698625" cy="96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8000" b="1" dirty="0">
                <a:solidFill>
                  <a:srgbClr val="FF0000"/>
                </a:solidFill>
                <a:cs typeface="Times New Roman" panose="02020603050405020304" pitchFamily="18" charset="0"/>
                <a:hlinkClick r:id="rId5" action="ppaction://hlinksldjump"/>
              </a:rPr>
              <a:t>4</a:t>
            </a:r>
            <a:endParaRPr lang="de-DE" altLang="en-US" sz="8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9268" name="Picture 18" descr="Kết quả hình ảnh cho sáng tạ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87314"/>
            <a:ext cx="1606551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1" name="Rectangle 2"/>
          <p:cNvSpPr>
            <a:spLocks noChangeArrowheads="1"/>
          </p:cNvSpPr>
          <p:nvPr/>
        </p:nvSpPr>
        <p:spPr bwMode="auto">
          <a:xfrm>
            <a:off x="2032000" y="2819401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A.  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altLang="en-US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Ar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]3d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4s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2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altLang="en-US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Ar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]3d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4s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lang="en-US" altLang="en-US" b="1" dirty="0">
              <a:solidFill>
                <a:srgbClr val="0000FF"/>
              </a:solidFill>
              <a:cs typeface="Calibri" panose="020F0502020204030204" pitchFamily="34" charset="0"/>
            </a:endParaRPr>
          </a:p>
        </p:txBody>
      </p:sp>
      <p:sp>
        <p:nvSpPr>
          <p:cNvPr id="139272" name="Rectangle 3"/>
          <p:cNvSpPr>
            <a:spLocks noChangeArrowheads="1"/>
          </p:cNvSpPr>
          <p:nvPr/>
        </p:nvSpPr>
        <p:spPr bwMode="auto">
          <a:xfrm>
            <a:off x="2032000" y="3530601"/>
            <a:ext cx="845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B. 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altLang="en-US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Ar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]3d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4s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1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altLang="en-US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Ar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]3d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4s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lang="en-US" altLang="en-US" b="1" dirty="0">
              <a:solidFill>
                <a:srgbClr val="0000FF"/>
              </a:solidFill>
              <a:cs typeface="Calibri" panose="020F0502020204030204" pitchFamily="34" charset="0"/>
            </a:endParaRPr>
          </a:p>
        </p:txBody>
      </p:sp>
      <p:sp>
        <p:nvSpPr>
          <p:cNvPr id="139273" name="Rectangle 5"/>
          <p:cNvSpPr>
            <a:spLocks noChangeArrowheads="1"/>
          </p:cNvSpPr>
          <p:nvPr/>
        </p:nvSpPr>
        <p:spPr bwMode="auto">
          <a:xfrm>
            <a:off x="2032000" y="4343401"/>
            <a:ext cx="37048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C.  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altLang="en-US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Ar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]3d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6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altLang="en-US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Ar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]3d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5</a:t>
            </a:r>
            <a:endParaRPr lang="en-US" altLang="en-US" b="1" dirty="0">
              <a:solidFill>
                <a:srgbClr val="0000FF"/>
              </a:solidFill>
              <a:cs typeface="Calibri" panose="020F0502020204030204" pitchFamily="34" charset="0"/>
            </a:endParaRPr>
          </a:p>
        </p:txBody>
      </p:sp>
      <p:sp>
        <p:nvSpPr>
          <p:cNvPr id="139274" name="Rectangle 6"/>
          <p:cNvSpPr>
            <a:spLocks noChangeArrowheads="1"/>
          </p:cNvSpPr>
          <p:nvPr/>
        </p:nvSpPr>
        <p:spPr bwMode="auto">
          <a:xfrm>
            <a:off x="2032000" y="5257801"/>
            <a:ext cx="7994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D. 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altLang="en-US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Ar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]3d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4s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2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altLang="en-US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Ar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]3d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9</a:t>
            </a:r>
            <a:r>
              <a:rPr lang="en-US" altLang="en-US" b="1" dirty="0">
                <a:latin typeface="Times New Roman" panose="02020603050405020304" pitchFamily="18" charset="0"/>
                <a:cs typeface="Calibri" panose="020F0502020204030204" pitchFamily="34" charset="0"/>
              </a:rPr>
              <a:t>4s</a:t>
            </a:r>
            <a:r>
              <a:rPr lang="en-US" altLang="en-US" b="1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lang="en-US" altLang="en-US" b="1" dirty="0">
              <a:solidFill>
                <a:srgbClr val="0000FF"/>
              </a:solidFill>
              <a:cs typeface="Calibri" panose="020F05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30400" y="4241800"/>
            <a:ext cx="762000" cy="76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6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feld 10">
            <a:hlinkClick r:id="rId4" action="ppaction://hlinksldjump"/>
          </p:cNvPr>
          <p:cNvSpPr txBox="1">
            <a:spLocks/>
          </p:cNvSpPr>
          <p:nvPr/>
        </p:nvSpPr>
        <p:spPr bwMode="auto">
          <a:xfrm>
            <a:off x="5375275" y="241301"/>
            <a:ext cx="1697039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8000" b="1" dirty="0">
                <a:solidFill>
                  <a:srgbClr val="FF0000"/>
                </a:solidFill>
                <a:cs typeface="Times New Roman" panose="02020603050405020304" pitchFamily="18" charset="0"/>
                <a:hlinkClick r:id="rId5" action="ppaction://hlinksldjump"/>
              </a:rPr>
              <a:t>3</a:t>
            </a:r>
            <a:endParaRPr lang="de-DE" altLang="en-US" sz="8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1316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39" y="114301"/>
            <a:ext cx="17526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7777" r="3333" b="10001"/>
          <a:stretch>
            <a:fillRect/>
          </a:stretch>
        </p:blipFill>
        <p:spPr bwMode="auto">
          <a:xfrm>
            <a:off x="2286000" y="306388"/>
            <a:ext cx="15081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Box 27"/>
          <p:cNvSpPr txBox="1">
            <a:spLocks noChangeArrowheads="1"/>
          </p:cNvSpPr>
          <p:nvPr/>
        </p:nvSpPr>
        <p:spPr bwMode="auto">
          <a:xfrm>
            <a:off x="1422400" y="2209800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4400" b="1" dirty="0">
                <a:solidFill>
                  <a:srgbClr val="0000CC"/>
                </a:solidFill>
              </a:rPr>
              <a:t>	Kim </a:t>
            </a:r>
            <a:r>
              <a:rPr lang="en-US" altLang="en-US" sz="4400" b="1" dirty="0" err="1">
                <a:solidFill>
                  <a:srgbClr val="0000CC"/>
                </a:solidFill>
              </a:rPr>
              <a:t>loại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thụ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động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với</a:t>
            </a:r>
            <a:r>
              <a:rPr lang="en-US" altLang="en-US" sz="4400" b="1" dirty="0">
                <a:solidFill>
                  <a:srgbClr val="0000CC"/>
                </a:solidFill>
              </a:rPr>
              <a:t> HNO</a:t>
            </a:r>
            <a:r>
              <a:rPr lang="en-US" altLang="en-US" sz="4400" b="1" baseline="-25000" dirty="0">
                <a:solidFill>
                  <a:srgbClr val="0000CC"/>
                </a:solidFill>
              </a:rPr>
              <a:t>3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đặc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nguội</a:t>
            </a:r>
            <a:r>
              <a:rPr lang="en-US" altLang="en-US" sz="4400" b="1" dirty="0">
                <a:solidFill>
                  <a:srgbClr val="0000CC"/>
                </a:solidFill>
              </a:rPr>
              <a:t>, H</a:t>
            </a:r>
            <a:r>
              <a:rPr lang="en-US" altLang="en-US" sz="4400" b="1" baseline="-25000" dirty="0">
                <a:solidFill>
                  <a:srgbClr val="0000CC"/>
                </a:solidFill>
              </a:rPr>
              <a:t>2</a:t>
            </a:r>
            <a:r>
              <a:rPr lang="en-US" altLang="en-US" sz="4400" b="1" dirty="0">
                <a:solidFill>
                  <a:srgbClr val="0000CC"/>
                </a:solidFill>
              </a:rPr>
              <a:t>SO</a:t>
            </a:r>
            <a:r>
              <a:rPr lang="en-US" altLang="en-US" sz="4400" b="1" baseline="-25000" dirty="0">
                <a:solidFill>
                  <a:srgbClr val="0000CC"/>
                </a:solidFill>
              </a:rPr>
              <a:t>4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đặc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nguội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là</a:t>
            </a:r>
            <a:endParaRPr lang="en-US" altLang="en-US" sz="4400" b="1" i="1" dirty="0">
              <a:solidFill>
                <a:srgbClr val="0000CC"/>
              </a:solidFill>
            </a:endParaRPr>
          </a:p>
        </p:txBody>
      </p:sp>
      <p:sp>
        <p:nvSpPr>
          <p:cNvPr id="14" name="Textfeld 10"/>
          <p:cNvSpPr txBox="1">
            <a:spLocks/>
          </p:cNvSpPr>
          <p:nvPr/>
        </p:nvSpPr>
        <p:spPr bwMode="auto">
          <a:xfrm>
            <a:off x="2336800" y="4140201"/>
            <a:ext cx="7239000" cy="9620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de-DE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Al, Fe, Cr</a:t>
            </a:r>
            <a:endParaRPr lang="de-DE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7329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Ôxít sắt sắc Tố Sắt(III) ôxít Sắt(II,III) ôxít - sắ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" y="476554"/>
            <a:ext cx="11306628" cy="600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4131" y="476554"/>
            <a:ext cx="9601196" cy="130386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TÍNH CHẤT VẬT LÍ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12157" y="5181601"/>
            <a:ext cx="9953170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2656" y="373793"/>
            <a:ext cx="5130574" cy="1400530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SẮT (II) OXIT (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" y="1074058"/>
            <a:ext cx="10334172" cy="503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5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0858" y="452718"/>
            <a:ext cx="5558972" cy="795511"/>
          </a:xfrm>
        </p:spPr>
        <p:txBody>
          <a:bodyPr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Sắt(III) ôxít sắc Tố Sắt ôxít Sắt(II,III) ôxít - sắt thùng sữ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3960" y="452718"/>
            <a:ext cx="31341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 (III)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OXIT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</a:t>
            </a:r>
            <a:r>
              <a:rPr lang="en-US" sz="36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9FBF02-51DA-466F-B51E-52EE6FF52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B3EFF9-52EE-4DAA-8ED4-1230074A41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6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196" y="137984"/>
            <a:ext cx="9404723" cy="1400530"/>
          </a:xfrm>
        </p:spPr>
        <p:txBody>
          <a:bodyPr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SẮT (III) HIDROXIT </a:t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Fe(OH)</a:t>
            </a:r>
            <a:r>
              <a:rPr lang="en-US" sz="4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Cap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38514"/>
            <a:ext cx="6132513" cy="531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ết tủa fe(oh)3 có màu g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38515"/>
            <a:ext cx="6096000" cy="531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50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82" y="4920687"/>
            <a:ext cx="5580518" cy="1400530"/>
          </a:xfrm>
        </p:spPr>
        <p:txBody>
          <a:bodyPr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MUỐI SẮT (II) SUNFAT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FeSO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531428" cy="4731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0"/>
            <a:ext cx="5689600" cy="473187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531428" y="4920687"/>
            <a:ext cx="5580518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MUỐI SẮT (III)SUNFAT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1291</Words>
  <Application>Microsoft Office PowerPoint</Application>
  <PresentationFormat>Widescreen</PresentationFormat>
  <Paragraphs>363</Paragraphs>
  <Slides>37</Slides>
  <Notes>5</Notes>
  <HiddenSlides>2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Garamond</vt:lpstr>
      <vt:lpstr>Symbol</vt:lpstr>
      <vt:lpstr>Tahoma</vt:lpstr>
      <vt:lpstr>Times New Roman</vt:lpstr>
      <vt:lpstr>UTM Kabel KT</vt:lpstr>
      <vt:lpstr>Wingdings</vt:lpstr>
      <vt:lpstr>Wingdings 3</vt:lpstr>
      <vt:lpstr>Office Theme</vt:lpstr>
      <vt:lpstr>Ion</vt:lpstr>
      <vt:lpstr>Organic</vt:lpstr>
      <vt:lpstr>1_Ion</vt:lpstr>
      <vt:lpstr>1_Office Theme</vt:lpstr>
      <vt:lpstr>2_Office Theme</vt:lpstr>
      <vt:lpstr>Mảnh ghép bí ẩn</vt:lpstr>
      <vt:lpstr>GV: Nguyễn Thị Mai Hạnh</vt:lpstr>
      <vt:lpstr>TIẾT 52, BÀI 32. HỢP CHẤT CỦA SẮT</vt:lpstr>
      <vt:lpstr>I. TÍNH CHẤT VẬT LÍ</vt:lpstr>
      <vt:lpstr>SẮT (II) OXIT (FeO)</vt:lpstr>
      <vt:lpstr>PowerPoint Presentation</vt:lpstr>
      <vt:lpstr>PowerPoint Presentation</vt:lpstr>
      <vt:lpstr>SẮT (III) HIDROXIT  Fe(OH)3</vt:lpstr>
      <vt:lpstr>MUỐI SẮT (II) SUNFAT FeSO4 </vt:lpstr>
      <vt:lpstr>PowerPoint Presentation</vt:lpstr>
      <vt:lpstr>PowerPoint Presentation</vt:lpstr>
      <vt:lpstr>HỢP CHẤT SẮT (II)</vt:lpstr>
      <vt:lpstr>PowerPoint Presentation</vt:lpstr>
      <vt:lpstr>PowerPoint Presentation</vt:lpstr>
      <vt:lpstr>HỢP CHẤT SẮT (III)</vt:lpstr>
      <vt:lpstr>II. TÍNH CHẤT HÓA HỌC</vt:lpstr>
      <vt:lpstr>1. OXIT</vt:lpstr>
      <vt:lpstr>2. HIDROXIT</vt:lpstr>
      <vt:lpstr>3. MUỐI SẮT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Admin</cp:lastModifiedBy>
  <cp:revision>55</cp:revision>
  <dcterms:created xsi:type="dcterms:W3CDTF">2022-03-03T18:13:13Z</dcterms:created>
  <dcterms:modified xsi:type="dcterms:W3CDTF">2023-03-17T00:57:55Z</dcterms:modified>
</cp:coreProperties>
</file>