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65" r:id="rId6"/>
    <p:sldId id="266" r:id="rId7"/>
    <p:sldId id="267" r:id="rId8"/>
    <p:sldId id="278" r:id="rId9"/>
    <p:sldId id="258" r:id="rId10"/>
    <p:sldId id="269" r:id="rId11"/>
    <p:sldId id="270" r:id="rId12"/>
    <p:sldId id="271" r:id="rId13"/>
    <p:sldId id="279" r:id="rId14"/>
    <p:sldId id="272" r:id="rId15"/>
    <p:sldId id="273" r:id="rId16"/>
    <p:sldId id="274" r:id="rId17"/>
    <p:sldId id="275" r:id="rId18"/>
    <p:sldId id="276" r:id="rId19"/>
    <p:sldId id="268" r:id="rId20"/>
    <p:sldId id="277" r:id="rId21"/>
    <p:sldId id="280" r:id="rId22"/>
    <p:sldId id="282"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0" d="100"/>
          <a:sy n="70" d="100"/>
        </p:scale>
        <p:origin x="660" y="6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16</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5/11/2023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5/11/2023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5/11/2023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5/11/2023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839200" cy="1828800"/>
          </a:xfrm>
        </p:spPr>
        <p:txBody>
          <a:bodyPr>
            <a:normAutofit fontScale="90000"/>
          </a:bodyPr>
          <a:lstStyle/>
          <a:p>
            <a:pPr algn="ctr">
              <a:lnSpc>
                <a:spcPct val="100000"/>
              </a:lnSpc>
              <a:spcBef>
                <a:spcPts val="600"/>
              </a:spcBef>
              <a:spcAft>
                <a:spcPts val="600"/>
              </a:spcAft>
            </a:pPr>
            <a:r>
              <a:rPr lang="en-US" b="1">
                <a:solidFill>
                  <a:srgbClr val="C00000"/>
                </a:solidFill>
              </a:rPr>
              <a:t>BÀI 2: </a:t>
            </a:r>
            <a:br>
              <a:rPr lang="en-US" b="1">
                <a:solidFill>
                  <a:srgbClr val="C00000"/>
                </a:solidFill>
              </a:rPr>
            </a:br>
            <a:r>
              <a:rPr lang="en-US" b="1">
                <a:solidFill>
                  <a:srgbClr val="C00000"/>
                </a:solidFill>
              </a:rPr>
              <a:t>SỰ ƯU VIỆT CỦA MÁY TÍNH VÀ NHỮNG THÀNH TỰU CỦA TIN HỌC</a:t>
            </a:r>
            <a:endParaRPr lang="en-US" b="1" dirty="0">
              <a:solidFill>
                <a:srgbClr val="C00000"/>
              </a:solidFill>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8F4C28-3828-4F90-996F-F3BB5987044E}"/>
              </a:ext>
            </a:extLst>
          </p:cNvPr>
          <p:cNvSpPr txBox="1"/>
          <p:nvPr/>
        </p:nvSpPr>
        <p:spPr>
          <a:xfrm>
            <a:off x="1219200" y="914400"/>
            <a:ext cx="10363200" cy="4154984"/>
          </a:xfrm>
          <a:prstGeom prst="rect">
            <a:avLst/>
          </a:prstGeom>
          <a:noFill/>
        </p:spPr>
        <p:txBody>
          <a:bodyPr wrap="square">
            <a:spAutoFit/>
          </a:bodyPr>
          <a:lstStyle/>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Ban đầu, người dùng máy tính phải lập trình bằng ngôn ngữ máy.</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Vào cuối những năm 50 thế kỉ XX, người lập trình đã có thể dùng một số kí tự trong ngôn ngữ tự nhiên</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Vào cuối những năm 60 thế kỉ XX, người dùng máy tính mới bắt đầu có bàn phím, màn hình.</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Hiện nay, người ta có thể lướt web bằng đầu ngón tay, ra lệnh cho máy tìm kiếm bằng lời nói</a:t>
            </a:r>
          </a:p>
          <a:p>
            <a:pPr marL="0" marR="0" algn="just">
              <a:spcBef>
                <a:spcPts val="600"/>
              </a:spcBef>
              <a:spcAft>
                <a:spcPts val="600"/>
              </a:spcAft>
            </a:pPr>
            <a:r>
              <a:rPr lang="en-US" sz="2800">
                <a:solidFill>
                  <a:schemeClr val="tx2"/>
                </a:solidFill>
                <a:latin typeface="+mj-lt"/>
              </a:rPr>
              <a:t>=&gt; Các thành tựu của tin học làm thay đổi cuộc sống con người</a:t>
            </a:r>
          </a:p>
        </p:txBody>
      </p:sp>
    </p:spTree>
    <p:extLst>
      <p:ext uri="{BB962C8B-B14F-4D97-AF65-F5344CB8AC3E}">
        <p14:creationId xmlns:p14="http://schemas.microsoft.com/office/powerpoint/2010/main" val="4485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829800" cy="549274"/>
          </a:xfrm>
        </p:spPr>
        <p:txBody>
          <a:bodyPr/>
          <a:lstStyle/>
          <a:p>
            <a:r>
              <a:rPr lang="en-US" b="1">
                <a:solidFill>
                  <a:srgbClr val="00B050"/>
                </a:solidFill>
              </a:rPr>
              <a:t>b) Internet thay đổi xã hội loài người</a:t>
            </a:r>
            <a:endParaRPr lang="en-US"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457200" y="1257300"/>
            <a:ext cx="7014519" cy="43434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2"/>
                </a:solidFill>
                <a:latin typeface="+mj-lt"/>
              </a:rPr>
              <a:t>Năm 1969, Bộ Quốc Phòng Hoa Kì lập dự án mạng ARPANET – tiền than của Internet  ngày nay</a:t>
            </a:r>
          </a:p>
          <a:p>
            <a:pPr algn="just">
              <a:lnSpc>
                <a:spcPct val="100000"/>
              </a:lnSpc>
              <a:spcBef>
                <a:spcPts val="600"/>
              </a:spcBef>
              <a:spcAft>
                <a:spcPts val="600"/>
              </a:spcAft>
            </a:pPr>
            <a:r>
              <a:rPr lang="en-US" sz="2800">
                <a:solidFill>
                  <a:schemeClr val="tx2"/>
                </a:solidFill>
                <a:latin typeface="+mj-lt"/>
              </a:rPr>
              <a:t>Ở Việt Nam, 19/11/1997, dịch vụ Internet chính thức được cung cấp cho người dân cả nước</a:t>
            </a:r>
          </a:p>
          <a:p>
            <a:pPr algn="just">
              <a:lnSpc>
                <a:spcPct val="100000"/>
              </a:lnSpc>
              <a:spcBef>
                <a:spcPts val="600"/>
              </a:spcBef>
              <a:spcAft>
                <a:spcPts val="600"/>
              </a:spcAft>
            </a:pPr>
            <a:r>
              <a:rPr lang="en-US" sz="2800">
                <a:solidFill>
                  <a:schemeClr val="tx2"/>
                </a:solidFill>
                <a:latin typeface="+mj-lt"/>
              </a:rPr>
              <a:t>Năm 1992, WWW ra đời nhờ các phát minh của Tim Berners-Lee</a:t>
            </a:r>
          </a:p>
          <a:p>
            <a:pPr algn="just">
              <a:lnSpc>
                <a:spcPct val="100000"/>
              </a:lnSpc>
              <a:spcBef>
                <a:spcPts val="600"/>
              </a:spcBef>
              <a:spcAft>
                <a:spcPts val="600"/>
              </a:spcAft>
            </a:pPr>
            <a:r>
              <a:rPr lang="en-US" sz="2800">
                <a:solidFill>
                  <a:schemeClr val="tx2"/>
                </a:solidFill>
                <a:latin typeface="+mj-lt"/>
              </a:rPr>
              <a:t>Sau đó là sự ra đời của các máy tìm kiếm: 1994 ra đời Yahoo, 1998 ra đời Google, tiếp đến là Bing</a:t>
            </a:r>
          </a:p>
        </p:txBody>
      </p:sp>
      <p:pic>
        <p:nvPicPr>
          <p:cNvPr id="6146" name="Picture 2">
            <a:extLst>
              <a:ext uri="{FF2B5EF4-FFF2-40B4-BE49-F238E27FC236}">
                <a16:creationId xmlns:a16="http://schemas.microsoft.com/office/drawing/2014/main" id="{CE911CEB-6838-493E-8863-2B2D4768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201882"/>
            <a:ext cx="4191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394D7CC-A89E-4449-83C0-A10665F9C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40712"/>
            <a:ext cx="4133850" cy="3249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96E00F-9A60-4BFF-9D80-CCCA71CAF00D}"/>
              </a:ext>
            </a:extLst>
          </p:cNvPr>
          <p:cNvSpPr txBox="1"/>
          <p:nvPr/>
        </p:nvSpPr>
        <p:spPr>
          <a:xfrm>
            <a:off x="1875454" y="4551401"/>
            <a:ext cx="3583342" cy="830997"/>
          </a:xfrm>
          <a:prstGeom prst="rect">
            <a:avLst/>
          </a:prstGeom>
          <a:noFill/>
        </p:spPr>
        <p:txBody>
          <a:bodyPr wrap="square" rtlCol="0">
            <a:spAutoFit/>
          </a:bodyPr>
          <a:lstStyle/>
          <a:p>
            <a:pPr algn="ctr"/>
            <a:r>
              <a:rPr lang="en-US" sz="2400">
                <a:solidFill>
                  <a:srgbClr val="7030A0"/>
                </a:solidFill>
                <a:latin typeface="+mj-lt"/>
              </a:rPr>
              <a:t>Ra đời đầu những năm 90 của thế kỉ XX</a:t>
            </a:r>
          </a:p>
        </p:txBody>
      </p:sp>
      <p:sp>
        <p:nvSpPr>
          <p:cNvPr id="5" name="TextBox 4">
            <a:extLst>
              <a:ext uri="{FF2B5EF4-FFF2-40B4-BE49-F238E27FC236}">
                <a16:creationId xmlns:a16="http://schemas.microsoft.com/office/drawing/2014/main" id="{83E6B5DA-A1F2-4554-9788-9700AB5723D1}"/>
              </a:ext>
            </a:extLst>
          </p:cNvPr>
          <p:cNvSpPr txBox="1"/>
          <p:nvPr/>
        </p:nvSpPr>
        <p:spPr>
          <a:xfrm>
            <a:off x="7047529" y="4551401"/>
            <a:ext cx="4648200" cy="461665"/>
          </a:xfrm>
          <a:prstGeom prst="rect">
            <a:avLst/>
          </a:prstGeom>
          <a:noFill/>
        </p:spPr>
        <p:txBody>
          <a:bodyPr wrap="square" rtlCol="0">
            <a:spAutoFit/>
          </a:bodyPr>
          <a:lstStyle/>
          <a:p>
            <a:pPr algn="ctr"/>
            <a:r>
              <a:rPr lang="en-US" sz="2400">
                <a:solidFill>
                  <a:srgbClr val="7030A0"/>
                </a:solidFill>
                <a:latin typeface="+mj-lt"/>
              </a:rPr>
              <a:t>Ra đời 2004</a:t>
            </a:r>
          </a:p>
        </p:txBody>
      </p:sp>
      <p:pic>
        <p:nvPicPr>
          <p:cNvPr id="4102" name="Picture 6">
            <a:extLst>
              <a:ext uri="{FF2B5EF4-FFF2-40B4-BE49-F238E27FC236}">
                <a16:creationId xmlns:a16="http://schemas.microsoft.com/office/drawing/2014/main" id="{28E2C0C6-EAD4-467E-857D-AF00316CC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040712"/>
            <a:ext cx="4874859" cy="3249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301BE8-61E1-412D-B834-3954B61B2B3E}"/>
              </a:ext>
            </a:extLst>
          </p:cNvPr>
          <p:cNvSpPr txBox="1"/>
          <p:nvPr/>
        </p:nvSpPr>
        <p:spPr>
          <a:xfrm>
            <a:off x="1068979" y="356322"/>
            <a:ext cx="10740080" cy="523220"/>
          </a:xfrm>
          <a:prstGeom prst="rect">
            <a:avLst/>
          </a:prstGeom>
          <a:noFill/>
        </p:spPr>
        <p:txBody>
          <a:bodyPr wrap="square">
            <a:spAutoFit/>
          </a:bodyPr>
          <a:lstStyle/>
          <a:p>
            <a:pPr marL="285750" indent="-285750">
              <a:buFont typeface="Arial" panose="020B0604020202020204" pitchFamily="34" charset="0"/>
              <a:buChar char="•"/>
            </a:pPr>
            <a:r>
              <a:rPr lang="en-US" sz="2800">
                <a:solidFill>
                  <a:schemeClr val="tx2"/>
                </a:solidFill>
                <a:latin typeface="+mj-lt"/>
              </a:rPr>
              <a:t>Mạng xã hội tạo ra bước ngoặt trong trao đổi thông tin</a:t>
            </a: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wipe(down)">
                                      <p:cBhvr>
                                        <p:cTn id="20" dur="500"/>
                                        <p:tgtEl>
                                          <p:spTgt spid="410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0"/>
            <a:ext cx="10972800" cy="533400"/>
          </a:xfrm>
        </p:spPr>
        <p:txBody>
          <a:bodyPr/>
          <a:lstStyle/>
          <a:p>
            <a:r>
              <a:rPr lang="en-US">
                <a:solidFill>
                  <a:srgbClr val="FF0000"/>
                </a:solidFill>
              </a:rPr>
              <a:t>=&gt; Internet là một thành tựu vĩ đại làm thay đổi xã hội loài người</a:t>
            </a:r>
            <a:endParaRPr lang="en-US" dirty="0">
              <a:solidFill>
                <a:srgbClr val="FF0000"/>
              </a:solidFill>
            </a:endParaRPr>
          </a:p>
        </p:txBody>
      </p:sp>
      <p:sp>
        <p:nvSpPr>
          <p:cNvPr id="4" name="Text Placeholder 3"/>
          <p:cNvSpPr>
            <a:spLocks noGrp="1"/>
          </p:cNvSpPr>
          <p:nvPr>
            <p:ph type="body" sz="half" idx="2"/>
          </p:nvPr>
        </p:nvSpPr>
        <p:spPr>
          <a:xfrm>
            <a:off x="1236444" y="1015699"/>
            <a:ext cx="2421156" cy="2409824"/>
          </a:xfrm>
        </p:spPr>
        <p:txBody>
          <a:bodyPr>
            <a:normAutofit/>
          </a:bodyPr>
          <a:lstStyle/>
          <a:p>
            <a:pPr algn="just"/>
            <a:r>
              <a:rPr lang="en-US" sz="2800">
                <a:solidFill>
                  <a:schemeClr val="tx2"/>
                </a:solidFill>
                <a:latin typeface="+mj-lt"/>
              </a:rPr>
              <a:t>Sau 2010 có thêm nhiều mạng xã hội nổi tiếng trong những lĩnh vực khác nhau như</a:t>
            </a:r>
          </a:p>
        </p:txBody>
      </p:sp>
      <p:pic>
        <p:nvPicPr>
          <p:cNvPr id="5122" name="Picture 2">
            <a:extLst>
              <a:ext uri="{FF2B5EF4-FFF2-40B4-BE49-F238E27FC236}">
                <a16:creationId xmlns:a16="http://schemas.microsoft.com/office/drawing/2014/main" id="{1F9B0F7F-B245-436B-9C6D-3DE5D9486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499" y="757752"/>
            <a:ext cx="6219057" cy="29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829800" cy="549274"/>
          </a:xfrm>
        </p:spPr>
        <p:txBody>
          <a:bodyPr>
            <a:normAutofit/>
          </a:bodyPr>
          <a:lstStyle/>
          <a:p>
            <a:r>
              <a:rPr lang="en-US" sz="2800" b="1">
                <a:solidFill>
                  <a:srgbClr val="00B050"/>
                </a:solidFill>
              </a:rPr>
              <a:t>c) Một số thành tựu của trí tuệ nhân tạo</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376881" y="777874"/>
            <a:ext cx="6404919" cy="4403726"/>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2"/>
                </a:solidFill>
                <a:latin typeface="+mj-lt"/>
              </a:rPr>
              <a:t>Năm 1950, Alan Turing đã đề xuất trò chơi máy tính bắt trước trí tuệ con người – gọi là phép thử Turing</a:t>
            </a:r>
          </a:p>
          <a:p>
            <a:pPr algn="just">
              <a:lnSpc>
                <a:spcPct val="100000"/>
              </a:lnSpc>
              <a:spcBef>
                <a:spcPts val="600"/>
              </a:spcBef>
              <a:spcAft>
                <a:spcPts val="600"/>
              </a:spcAft>
            </a:pPr>
            <a:r>
              <a:rPr lang="en-US" sz="2800">
                <a:solidFill>
                  <a:schemeClr val="tx2"/>
                </a:solidFill>
                <a:latin typeface="+mj-lt"/>
              </a:rPr>
              <a:t>Năm 1956 tại Dartmouth ở Mỹ, đã đưa ra thuật ngữ trí tuệ nhân tạo (AI)</a:t>
            </a:r>
          </a:p>
          <a:p>
            <a:pPr algn="just">
              <a:lnSpc>
                <a:spcPct val="100000"/>
              </a:lnSpc>
              <a:spcBef>
                <a:spcPts val="600"/>
              </a:spcBef>
              <a:spcAft>
                <a:spcPts val="600"/>
              </a:spcAft>
            </a:pPr>
            <a:r>
              <a:rPr lang="en-US" sz="2800">
                <a:solidFill>
                  <a:schemeClr val="tx2"/>
                </a:solidFill>
                <a:latin typeface="+mj-lt"/>
              </a:rPr>
              <a:t>ELIZA do Joseph Weizenbaum phát triển năm 1965 là một chương trình máy tính cho phép con người nói chuyện với máy tính bằng cách gõ bàn phím</a:t>
            </a:r>
          </a:p>
        </p:txBody>
      </p:sp>
      <p:pic>
        <p:nvPicPr>
          <p:cNvPr id="7170" name="Picture 2">
            <a:extLst>
              <a:ext uri="{FF2B5EF4-FFF2-40B4-BE49-F238E27FC236}">
                <a16:creationId xmlns:a16="http://schemas.microsoft.com/office/drawing/2014/main" id="{296CDD64-6C42-4E0B-8B53-900C19000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77874"/>
            <a:ext cx="4343400" cy="409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0CF1D3-F383-4B03-81F4-8028B0E3EE69}"/>
              </a:ext>
            </a:extLst>
          </p:cNvPr>
          <p:cNvSpPr txBox="1"/>
          <p:nvPr/>
        </p:nvSpPr>
        <p:spPr>
          <a:xfrm>
            <a:off x="1219200" y="1219200"/>
            <a:ext cx="9144000" cy="1969770"/>
          </a:xfrm>
          <a:prstGeom prst="rect">
            <a:avLst/>
          </a:prstGeom>
          <a:noFill/>
        </p:spPr>
        <p:txBody>
          <a:bodyPr wrap="square" rtlCol="0">
            <a:spAutoFit/>
          </a:bodyPr>
          <a:lstStyle/>
          <a:p>
            <a:pPr marL="457200" indent="-457200" algn="just">
              <a:spcBef>
                <a:spcPts val="600"/>
              </a:spcBef>
              <a:spcAft>
                <a:spcPts val="600"/>
              </a:spcAft>
              <a:buFontTx/>
              <a:buChar char="-"/>
            </a:pPr>
            <a:r>
              <a:rPr lang="en-US" sz="2800">
                <a:solidFill>
                  <a:schemeClr val="tx2"/>
                </a:solidFill>
                <a:latin typeface="+mj-lt"/>
              </a:rPr>
              <a:t>Năm 1997, Deep Blue trở thành chương trình chơi cờ trên máy tính đầu tiên đánh bại nhà vô địch cờ vua thế giới Garry Kasparov</a:t>
            </a:r>
          </a:p>
          <a:p>
            <a:pPr marL="457200" indent="-457200" algn="just">
              <a:spcBef>
                <a:spcPts val="600"/>
              </a:spcBef>
              <a:spcAft>
                <a:spcPts val="600"/>
              </a:spcAft>
              <a:buFontTx/>
              <a:buChar char="-"/>
            </a:pPr>
            <a:r>
              <a:rPr lang="en-US" sz="2800">
                <a:solidFill>
                  <a:schemeClr val="tx2"/>
                </a:solidFill>
                <a:latin typeface="+mj-lt"/>
              </a:rPr>
              <a:t>Tiếp theo là sự ra đời của người máy</a:t>
            </a:r>
          </a:p>
        </p:txBody>
      </p:sp>
    </p:spTree>
    <p:extLst>
      <p:ext uri="{BB962C8B-B14F-4D97-AF65-F5344CB8AC3E}">
        <p14:creationId xmlns:p14="http://schemas.microsoft.com/office/powerpoint/2010/main" val="12322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677400" y="1371600"/>
            <a:ext cx="2133600" cy="533400"/>
          </a:xfrm>
        </p:spPr>
        <p:txBody>
          <a:bodyPr>
            <a:normAutofit/>
          </a:bodyPr>
          <a:lstStyle/>
          <a:p>
            <a:r>
              <a:rPr lang="en-US" sz="2800"/>
              <a:t>Sophia</a:t>
            </a:r>
            <a:endParaRPr lang="en-US" sz="2800" dirty="0"/>
          </a:p>
        </p:txBody>
      </p:sp>
      <p:sp>
        <p:nvSpPr>
          <p:cNvPr id="3" name="Picture Placeholder 2">
            <a:extLst>
              <a:ext uri="{FF2B5EF4-FFF2-40B4-BE49-F238E27FC236}">
                <a16:creationId xmlns:a16="http://schemas.microsoft.com/office/drawing/2014/main" id="{F9181A36-2A2E-445D-9A76-49FD09EAA5EF}"/>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1A92FC93-789E-4C1B-BCE0-CACCE9974C21}"/>
              </a:ext>
            </a:extLst>
          </p:cNvPr>
          <p:cNvSpPr>
            <a:spLocks noGrp="1"/>
          </p:cNvSpPr>
          <p:nvPr>
            <p:ph type="pic" sz="quarter" idx="16"/>
          </p:nvPr>
        </p:nvSpPr>
        <p:spPr/>
      </p:sp>
      <p:sp>
        <p:nvSpPr>
          <p:cNvPr id="12" name="Picture Placeholder 11">
            <a:extLst>
              <a:ext uri="{FF2B5EF4-FFF2-40B4-BE49-F238E27FC236}">
                <a16:creationId xmlns:a16="http://schemas.microsoft.com/office/drawing/2014/main" id="{EEE627EF-8CC9-48D0-BA0A-916F630E5B17}"/>
              </a:ext>
            </a:extLst>
          </p:cNvPr>
          <p:cNvSpPr>
            <a:spLocks noGrp="1"/>
          </p:cNvSpPr>
          <p:nvPr>
            <p:ph type="pic" sz="quarter" idx="13"/>
          </p:nvPr>
        </p:nvSpPr>
        <p:spPr/>
      </p:sp>
      <p:sp>
        <p:nvSpPr>
          <p:cNvPr id="17" name="Picture Placeholder 16">
            <a:extLst>
              <a:ext uri="{FF2B5EF4-FFF2-40B4-BE49-F238E27FC236}">
                <a16:creationId xmlns:a16="http://schemas.microsoft.com/office/drawing/2014/main" id="{BB1C15BD-C5B2-4788-A356-AB3AB807694E}"/>
              </a:ext>
            </a:extLst>
          </p:cNvPr>
          <p:cNvSpPr>
            <a:spLocks noGrp="1"/>
          </p:cNvSpPr>
          <p:nvPr>
            <p:ph type="pic" sz="quarter" idx="17"/>
          </p:nvPr>
        </p:nvSpPr>
        <p:spPr/>
      </p:sp>
      <p:pic>
        <p:nvPicPr>
          <p:cNvPr id="18" name="Picture 2">
            <a:extLst>
              <a:ext uri="{FF2B5EF4-FFF2-40B4-BE49-F238E27FC236}">
                <a16:creationId xmlns:a16="http://schemas.microsoft.com/office/drawing/2014/main" id="{4E793181-90DD-4C9B-97A9-37EDE8A86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30" y="436315"/>
            <a:ext cx="3539064" cy="61168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02C14062-6D00-4EF2-802D-597D37A2DCA7}"/>
              </a:ext>
            </a:extLst>
          </p:cNvPr>
          <p:cNvPicPr>
            <a:picLocks noGrp="1" noChangeAspect="1" noChangeArrowheads="1"/>
          </p:cNvPicPr>
          <p:nvPr>
            <p:ph type="pic" sz="quarter" idx="18"/>
          </p:nvPr>
        </p:nvPicPr>
        <p:blipFill>
          <a:blip r:embed="rId4">
            <a:extLst>
              <a:ext uri="{28A0092B-C50C-407E-A947-70E740481C1C}">
                <a14:useLocalDpi xmlns:a14="http://schemas.microsoft.com/office/drawing/2010/main" val="0"/>
              </a:ext>
            </a:extLst>
          </a:blip>
          <a:srcRect l="751" r="751"/>
          <a:stretch>
            <a:fillRect/>
          </a:stretch>
        </p:blipFill>
        <p:spPr bwMode="auto">
          <a:xfrm>
            <a:off x="4424363" y="3619500"/>
            <a:ext cx="4748212" cy="267811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4279D21D-B092-44A6-B617-DC8EFE8FE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371" y="352695"/>
            <a:ext cx="4573203" cy="288580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2">
            <a:extLst>
              <a:ext uri="{FF2B5EF4-FFF2-40B4-BE49-F238E27FC236}">
                <a16:creationId xmlns:a16="http://schemas.microsoft.com/office/drawing/2014/main" id="{904399FE-7B15-4E23-A8CB-6CD2995DF95C}"/>
              </a:ext>
            </a:extLst>
          </p:cNvPr>
          <p:cNvSpPr txBox="1">
            <a:spLocks/>
          </p:cNvSpPr>
          <p:nvPr/>
        </p:nvSpPr>
        <p:spPr>
          <a:xfrm>
            <a:off x="9372600" y="4219528"/>
            <a:ext cx="2133600" cy="19545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400" kern="1200">
                <a:solidFill>
                  <a:schemeClr val="accent1"/>
                </a:solidFill>
                <a:latin typeface="+mj-lt"/>
                <a:ea typeface="+mj-ea"/>
                <a:cs typeface="+mj-cs"/>
              </a:defRPr>
            </a:lvl1pPr>
          </a:lstStyle>
          <a:p>
            <a:pPr algn="ctr"/>
            <a:r>
              <a:rPr lang="en-US" sz="2800">
                <a:solidFill>
                  <a:srgbClr val="C00000"/>
                </a:solidFill>
              </a:rPr>
              <a:t>Grace, em của Sophia ra đời tháng 6 năm 2021 ở Hồng Kông</a:t>
            </a:r>
            <a:endParaRPr lang="en-US" sz="2800" dirty="0">
              <a:solidFill>
                <a:srgbClr val="C00000"/>
              </a:solidFill>
            </a:endParaRP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DF6B3-783B-4F48-8803-77B4712983D8}"/>
              </a:ext>
            </a:extLst>
          </p:cNvPr>
          <p:cNvSpPr>
            <a:spLocks noGrp="1"/>
          </p:cNvSpPr>
          <p:nvPr>
            <p:ph idx="1"/>
          </p:nvPr>
        </p:nvSpPr>
        <p:spPr>
          <a:xfrm>
            <a:off x="1524000" y="914400"/>
            <a:ext cx="9144000" cy="3474720"/>
          </a:xfrm>
        </p:spPr>
        <p:txBody>
          <a:bodyPr>
            <a:normAutofit/>
          </a:bodyPr>
          <a:lstStyle/>
          <a:p>
            <a:pPr algn="just">
              <a:lnSpc>
                <a:spcPct val="100000"/>
              </a:lnSpc>
              <a:spcBef>
                <a:spcPts val="600"/>
              </a:spcBef>
              <a:spcAft>
                <a:spcPts val="600"/>
              </a:spcAft>
            </a:pPr>
            <a:r>
              <a:rPr lang="en-US" sz="2800">
                <a:solidFill>
                  <a:schemeClr val="tx2"/>
                </a:solidFill>
                <a:latin typeface="+mj-lt"/>
              </a:rPr>
              <a:t>Năm 2011, hệ thống máy tính có tên Watson của IBM đã tham gia trò chơi trên truyền hình Jeopardyl và thắng hai nhà vô địch là Brad Rutter và Ken Jennings</a:t>
            </a:r>
          </a:p>
          <a:p>
            <a:pPr algn="just">
              <a:lnSpc>
                <a:spcPct val="100000"/>
              </a:lnSpc>
              <a:spcBef>
                <a:spcPts val="600"/>
              </a:spcBef>
              <a:spcAft>
                <a:spcPts val="600"/>
              </a:spcAft>
            </a:pPr>
            <a:r>
              <a:rPr lang="en-US" sz="2800">
                <a:solidFill>
                  <a:schemeClr val="tx2"/>
                </a:solidFill>
                <a:latin typeface="+mj-lt"/>
              </a:rPr>
              <a:t>Tháng 3 năm 2016, phần mềm máy tính AlphaGo của Google đã đánh bại nhà vô địch cờ vây Lee Sedol</a:t>
            </a:r>
          </a:p>
          <a:p>
            <a:pPr marL="0" indent="0" algn="just">
              <a:lnSpc>
                <a:spcPct val="100000"/>
              </a:lnSpc>
              <a:spcBef>
                <a:spcPts val="600"/>
              </a:spcBef>
              <a:spcAft>
                <a:spcPts val="600"/>
              </a:spcAft>
              <a:buNone/>
            </a:pPr>
            <a:r>
              <a:rPr lang="en-US" sz="2800">
                <a:solidFill>
                  <a:srgbClr val="C00000"/>
                </a:solidFill>
                <a:latin typeface="+mj-lt"/>
              </a:rPr>
              <a:t>=&gt; Trí tuệ nhân tạo đã thắng con người trong một số trò chơi đấu trí</a:t>
            </a:r>
          </a:p>
        </p:txBody>
      </p:sp>
    </p:spTree>
    <p:extLst>
      <p:ext uri="{BB962C8B-B14F-4D97-AF65-F5344CB8AC3E}">
        <p14:creationId xmlns:p14="http://schemas.microsoft.com/office/powerpoint/2010/main" val="17495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99" y="304800"/>
            <a:ext cx="9829800" cy="549274"/>
          </a:xfrm>
        </p:spPr>
        <p:txBody>
          <a:bodyPr>
            <a:normAutofit/>
          </a:bodyPr>
          <a:lstStyle/>
          <a:p>
            <a:pPr algn="ctr"/>
            <a:r>
              <a:rPr lang="en-US" sz="2800" b="1">
                <a:solidFill>
                  <a:srgbClr val="00B050"/>
                </a:solidFill>
              </a:rPr>
              <a:t>TÓM TẮT BÀI HỌC</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607540" y="1524000"/>
            <a:ext cx="10976919" cy="3048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buFontTx/>
              <a:buChar char="-"/>
            </a:pPr>
            <a:r>
              <a:rPr lang="en-US" sz="2800">
                <a:solidFill>
                  <a:srgbClr val="7030A0"/>
                </a:solidFill>
                <a:latin typeface="+mj-lt"/>
              </a:rPr>
              <a:t>Đơn vị đo lượng dữ liệu là byte (B) và các bội số 2</a:t>
            </a:r>
            <a:r>
              <a:rPr lang="en-US" sz="2800" baseline="30000">
                <a:solidFill>
                  <a:srgbClr val="7030A0"/>
                </a:solidFill>
                <a:latin typeface="+mj-lt"/>
              </a:rPr>
              <a:t>10</a:t>
            </a:r>
            <a:r>
              <a:rPr lang="en-US" sz="2800">
                <a:solidFill>
                  <a:srgbClr val="7030A0"/>
                </a:solidFill>
                <a:latin typeface="+mj-lt"/>
              </a:rPr>
              <a:t> (1024) lần của byte, tuần tự là KB, MB, GB, TB, PB, EB, ZB, YB</a:t>
            </a:r>
          </a:p>
          <a:p>
            <a:pPr algn="just">
              <a:lnSpc>
                <a:spcPct val="100000"/>
              </a:lnSpc>
              <a:spcBef>
                <a:spcPts val="600"/>
              </a:spcBef>
              <a:spcAft>
                <a:spcPts val="600"/>
              </a:spcAft>
              <a:buFontTx/>
              <a:buChar char="-"/>
            </a:pPr>
            <a:r>
              <a:rPr lang="en-US" sz="2800">
                <a:solidFill>
                  <a:srgbClr val="7030A0"/>
                </a:solidFill>
                <a:latin typeface="+mj-lt"/>
              </a:rPr>
              <a:t>Máy tính có tốc độ rất nhanh, lưu trữ lượng dữ liệu rất lớn, có thể tự động bắt đầu làm việc và làm việc liên tục trong thời gian dài, không nhầm lẫn.</a:t>
            </a:r>
          </a:p>
          <a:p>
            <a:pPr algn="just">
              <a:lnSpc>
                <a:spcPct val="100000"/>
              </a:lnSpc>
              <a:spcBef>
                <a:spcPts val="600"/>
              </a:spcBef>
              <a:spcAft>
                <a:spcPts val="600"/>
              </a:spcAft>
              <a:buFontTx/>
              <a:buChar char="-"/>
            </a:pPr>
            <a:r>
              <a:rPr lang="en-US" sz="2800">
                <a:solidFill>
                  <a:srgbClr val="7030A0"/>
                </a:solidFill>
                <a:latin typeface="+mj-lt"/>
              </a:rPr>
              <a:t>Internet, máy tìm kiếm, mạng xã hội, trí tuệ nhân tạo làm thay đổi xã hội loài người.</a:t>
            </a:r>
          </a:p>
          <a:p>
            <a:pPr algn="just">
              <a:lnSpc>
                <a:spcPct val="100000"/>
              </a:lnSpc>
              <a:spcBef>
                <a:spcPts val="600"/>
              </a:spcBef>
              <a:spcAft>
                <a:spcPts val="600"/>
              </a:spcAft>
              <a:buFontTx/>
              <a:buChar char="-"/>
            </a:pPr>
            <a:endParaRPr lang="en-US" sz="2800">
              <a:latin typeface="+mj-lt"/>
            </a:endParaRPr>
          </a:p>
        </p:txBody>
      </p:sp>
    </p:spTree>
    <p:extLst>
      <p:ext uri="{BB962C8B-B14F-4D97-AF65-F5344CB8AC3E}">
        <p14:creationId xmlns:p14="http://schemas.microsoft.com/office/powerpoint/2010/main" val="296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28600"/>
            <a:ext cx="9829800" cy="549274"/>
          </a:xfrm>
        </p:spPr>
        <p:txBody>
          <a:bodyPr>
            <a:normAutofit/>
          </a:bodyPr>
          <a:lstStyle/>
          <a:p>
            <a:pPr algn="ctr"/>
            <a:r>
              <a:rPr lang="en-US" sz="2800" b="1">
                <a:solidFill>
                  <a:srgbClr val="00B050"/>
                </a:solidFill>
              </a:rPr>
              <a:t>BÀI TẬP</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607540" y="1371600"/>
            <a:ext cx="10976919" cy="32004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7030A0"/>
                </a:solidFill>
                <a:latin typeface="+mj-lt"/>
              </a:rPr>
              <a:t>Bài 1. </a:t>
            </a:r>
            <a:r>
              <a:rPr lang="en-US" sz="2800">
                <a:solidFill>
                  <a:schemeClr val="tx2"/>
                </a:solidFill>
                <a:latin typeface="+mj-lt"/>
              </a:rPr>
              <a:t>Em hãy nêu tên một thiết bị số lưu trữ dữ liệu có dung lượng từ một Terabyte trở lên</a:t>
            </a:r>
          </a:p>
          <a:p>
            <a:pPr marL="0" indent="0" algn="just">
              <a:lnSpc>
                <a:spcPct val="100000"/>
              </a:lnSpc>
              <a:spcBef>
                <a:spcPts val="600"/>
              </a:spcBef>
              <a:spcAft>
                <a:spcPts val="600"/>
              </a:spcAft>
              <a:buNone/>
            </a:pPr>
            <a:r>
              <a:rPr lang="en-US" sz="2800" b="1">
                <a:solidFill>
                  <a:srgbClr val="7030A0"/>
                </a:solidFill>
                <a:latin typeface="+mj-lt"/>
              </a:rPr>
              <a:t>Bài 2. </a:t>
            </a:r>
            <a:r>
              <a:rPr lang="en-US" sz="2800">
                <a:solidFill>
                  <a:schemeClr val="tx2"/>
                </a:solidFill>
                <a:latin typeface="+mj-lt"/>
              </a:rPr>
              <a:t>Em hãy cho biết máy tính có thể làm việc nhiều ngày không nghỉ hay không?</a:t>
            </a:r>
          </a:p>
          <a:p>
            <a:pPr marL="0" indent="0" algn="just">
              <a:lnSpc>
                <a:spcPct val="100000"/>
              </a:lnSpc>
              <a:spcBef>
                <a:spcPts val="600"/>
              </a:spcBef>
              <a:spcAft>
                <a:spcPts val="600"/>
              </a:spcAft>
              <a:buNone/>
            </a:pPr>
            <a:r>
              <a:rPr lang="en-US" sz="2800" b="1">
                <a:solidFill>
                  <a:srgbClr val="7030A0"/>
                </a:solidFill>
                <a:latin typeface="+mj-lt"/>
              </a:rPr>
              <a:t>Bài 3. </a:t>
            </a:r>
            <a:r>
              <a:rPr lang="en-US" sz="2800">
                <a:solidFill>
                  <a:schemeClr val="tx2"/>
                </a:solidFill>
                <a:latin typeface="+mj-lt"/>
              </a:rPr>
              <a:t>Em hãy nêu 4 tên viết tắt của đơn vị lưu trữ dữ liệu, theo thứ tự tăng dần</a:t>
            </a:r>
          </a:p>
        </p:txBody>
      </p:sp>
    </p:spTree>
    <p:extLst>
      <p:ext uri="{BB962C8B-B14F-4D97-AF65-F5344CB8AC3E}">
        <p14:creationId xmlns:p14="http://schemas.microsoft.com/office/powerpoint/2010/main" val="30544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62D2EC-42E0-45B1-A376-5A3B689E3C08}"/>
              </a:ext>
            </a:extLst>
          </p:cNvPr>
          <p:cNvPicPr>
            <a:picLocks noChangeAspect="1"/>
          </p:cNvPicPr>
          <p:nvPr/>
        </p:nvPicPr>
        <p:blipFill>
          <a:blip r:embed="rId3"/>
          <a:stretch>
            <a:fillRect/>
          </a:stretch>
        </p:blipFill>
        <p:spPr>
          <a:xfrm>
            <a:off x="1224784" y="1906861"/>
            <a:ext cx="4871216" cy="2739477"/>
          </a:xfrm>
          <a:prstGeom prst="rect">
            <a:avLst/>
          </a:prstGeom>
        </p:spPr>
      </p:pic>
      <p:sp>
        <p:nvSpPr>
          <p:cNvPr id="2" name="Title 1"/>
          <p:cNvSpPr>
            <a:spLocks noGrp="1"/>
          </p:cNvSpPr>
          <p:nvPr>
            <p:ph type="title"/>
          </p:nvPr>
        </p:nvSpPr>
        <p:spPr>
          <a:xfrm>
            <a:off x="381000" y="273887"/>
            <a:ext cx="9829800" cy="533400"/>
          </a:xfrm>
        </p:spPr>
        <p:txBody>
          <a:bodyPr>
            <a:normAutofit/>
          </a:bodyPr>
          <a:lstStyle/>
          <a:p>
            <a:r>
              <a:rPr lang="en-US" b="1">
                <a:solidFill>
                  <a:srgbClr val="0070C0"/>
                </a:solidFill>
              </a:rPr>
              <a:t>1. Sự ưu việt của máy tính</a:t>
            </a:r>
            <a:endParaRPr lang="en-US" b="1" dirty="0">
              <a:solidFill>
                <a:srgbClr val="0070C0"/>
              </a:solidFill>
            </a:endParaRPr>
          </a:p>
        </p:txBody>
      </p:sp>
      <p:sp>
        <p:nvSpPr>
          <p:cNvPr id="3" name="Text Placeholder 2"/>
          <p:cNvSpPr>
            <a:spLocks noGrp="1"/>
          </p:cNvSpPr>
          <p:nvPr>
            <p:ph type="body" sz="half" idx="2"/>
          </p:nvPr>
        </p:nvSpPr>
        <p:spPr>
          <a:xfrm>
            <a:off x="6477000" y="403643"/>
            <a:ext cx="5592227" cy="6050713"/>
          </a:xfrm>
        </p:spPr>
        <p:txBody>
          <a:bodyPr>
            <a:noAutofit/>
          </a:bodyPr>
          <a:lstStyle/>
          <a:p>
            <a:pPr marL="342900" indent="-342900" algn="just">
              <a:lnSpc>
                <a:spcPct val="100000"/>
              </a:lnSpc>
              <a:spcBef>
                <a:spcPts val="600"/>
              </a:spcBef>
              <a:spcAft>
                <a:spcPts val="600"/>
              </a:spcAft>
              <a:buAutoNum type="alphaLcParenR"/>
            </a:pPr>
            <a:r>
              <a:rPr lang="en-US" sz="2400">
                <a:solidFill>
                  <a:srgbClr val="00B050"/>
                </a:solidFill>
                <a:latin typeface="+mj-lt"/>
              </a:rPr>
              <a:t>Máy tính tính toán rất nhanh</a:t>
            </a:r>
          </a:p>
          <a:p>
            <a:pPr algn="just">
              <a:lnSpc>
                <a:spcPct val="100000"/>
              </a:lnSpc>
              <a:spcBef>
                <a:spcPts val="600"/>
              </a:spcBef>
              <a:spcAft>
                <a:spcPts val="600"/>
              </a:spcAft>
            </a:pPr>
            <a:r>
              <a:rPr lang="en-US" sz="2400">
                <a:solidFill>
                  <a:schemeClr val="tx2"/>
                </a:solidFill>
                <a:latin typeface="+mj-lt"/>
              </a:rPr>
              <a:t>- Tốc độ tính toán của máy tính là số phép tính thực hiện được trong một giây, gọi tắt là </a:t>
            </a:r>
            <a:r>
              <a:rPr lang="vi-VN" sz="2400" b="0" i="0">
                <a:solidFill>
                  <a:schemeClr val="tx2"/>
                </a:solidFill>
                <a:effectLst/>
                <a:latin typeface="+mj-lt"/>
              </a:rPr>
              <a:t>FLOPS</a:t>
            </a:r>
            <a:endParaRPr lang="en-US" sz="2400" b="0" i="0">
              <a:solidFill>
                <a:schemeClr val="tx2"/>
              </a:solidFill>
              <a:effectLst/>
              <a:latin typeface="+mj-lt"/>
            </a:endParaRPr>
          </a:p>
          <a:p>
            <a:pPr algn="just">
              <a:lnSpc>
                <a:spcPct val="100000"/>
              </a:lnSpc>
              <a:spcBef>
                <a:spcPts val="600"/>
              </a:spcBef>
              <a:spcAft>
                <a:spcPts val="600"/>
              </a:spcAft>
            </a:pPr>
            <a:r>
              <a:rPr lang="vi-VN" sz="2400">
                <a:solidFill>
                  <a:schemeClr val="tx2"/>
                </a:solidFill>
                <a:latin typeface="+mj-lt"/>
              </a:rPr>
              <a:t>- Hiện nay, một số máy tính cá nhân thường có tốc độ cỡ trăm tỉ flops.</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Điện thoại thông minh có sức mạnh tương đương máy tính cá nhân</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Các siêu máy tính có tốc độ cỡ vài trăm triệu tỉ phép tính trong 1 giây.</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Năm 2020, siêu máy tính số 1 thế giới có tên là </a:t>
            </a:r>
            <a:r>
              <a:rPr lang="en-US" sz="2400">
                <a:solidFill>
                  <a:schemeClr val="tx2"/>
                </a:solidFill>
                <a:latin typeface="+mj-lt"/>
              </a:rPr>
              <a:t>F</a:t>
            </a:r>
            <a:r>
              <a:rPr lang="vi-VN" sz="2400">
                <a:solidFill>
                  <a:schemeClr val="tx2"/>
                </a:solidFill>
                <a:latin typeface="+mj-lt"/>
              </a:rPr>
              <a:t>ugaku của Nhật </a:t>
            </a:r>
            <a:r>
              <a:rPr lang="en-US" sz="2400">
                <a:solidFill>
                  <a:schemeClr val="tx2"/>
                </a:solidFill>
                <a:latin typeface="+mj-lt"/>
              </a:rPr>
              <a:t>B</a:t>
            </a:r>
            <a:r>
              <a:rPr lang="vi-VN" sz="2400">
                <a:solidFill>
                  <a:schemeClr val="tx2"/>
                </a:solidFill>
                <a:latin typeface="+mj-lt"/>
              </a:rPr>
              <a:t>ản có tốc độ trên 400 petaflops, tức là trên 400 triệu tỉ phép tính trong một giây</a:t>
            </a:r>
            <a:endParaRPr lang="en-US" sz="2400">
              <a:solidFill>
                <a:schemeClr val="tx2"/>
              </a:solidFill>
              <a:latin typeface="+mj-lt"/>
            </a:endParaRPr>
          </a:p>
          <a:p>
            <a:pPr marL="457200" indent="-457200" algn="just">
              <a:lnSpc>
                <a:spcPct val="100000"/>
              </a:lnSpc>
              <a:spcBef>
                <a:spcPts val="600"/>
              </a:spcBef>
              <a:spcAft>
                <a:spcPts val="600"/>
              </a:spcAft>
              <a:buFontTx/>
              <a:buChar char="-"/>
            </a:pPr>
            <a:endParaRPr lang="en-US" sz="2400" dirty="0">
              <a:latin typeface="+mj-lt"/>
            </a:endParaRPr>
          </a:p>
        </p:txBody>
      </p:sp>
      <p:sp>
        <p:nvSpPr>
          <p:cNvPr id="6" name="Thought Bubble: Cloud 5">
            <a:extLst>
              <a:ext uri="{FF2B5EF4-FFF2-40B4-BE49-F238E27FC236}">
                <a16:creationId xmlns:a16="http://schemas.microsoft.com/office/drawing/2014/main" id="{BE975767-88A0-4987-954A-C7BD37E663E4}"/>
              </a:ext>
            </a:extLst>
          </p:cNvPr>
          <p:cNvSpPr/>
          <p:nvPr/>
        </p:nvSpPr>
        <p:spPr>
          <a:xfrm>
            <a:off x="1300983" y="1717964"/>
            <a:ext cx="4035808" cy="2971800"/>
          </a:xfrm>
          <a:prstGeom prst="cloudCallout">
            <a:avLst>
              <a:gd name="adj1" fmla="val -45207"/>
              <a:gd name="adj2" fmla="val 55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Khi mua máy tính cá nhân, thông số nào được cho là quan trọng nhất?</a:t>
            </a:r>
          </a:p>
        </p:txBody>
      </p:sp>
      <p:sp>
        <p:nvSpPr>
          <p:cNvPr id="7" name="AutoShape 2">
            <a:extLst>
              <a:ext uri="{FF2B5EF4-FFF2-40B4-BE49-F238E27FC236}">
                <a16:creationId xmlns:a16="http://schemas.microsoft.com/office/drawing/2014/main" id="{9313FF0A-8E22-4D74-9412-D6C4CA73C32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10" name="Text Placeholder 2">
            <a:extLst>
              <a:ext uri="{FF2B5EF4-FFF2-40B4-BE49-F238E27FC236}">
                <a16:creationId xmlns:a16="http://schemas.microsoft.com/office/drawing/2014/main" id="{996927E3-DEDE-4688-8B08-AEAA958B90BE}"/>
              </a:ext>
            </a:extLst>
          </p:cNvPr>
          <p:cNvSpPr txBox="1">
            <a:spLocks/>
          </p:cNvSpPr>
          <p:nvPr/>
        </p:nvSpPr>
        <p:spPr>
          <a:xfrm>
            <a:off x="1831592" y="5105400"/>
            <a:ext cx="3657600" cy="76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ctr"/>
            <a:r>
              <a:rPr lang="en-US" sz="2800">
                <a:solidFill>
                  <a:srgbClr val="FF0000"/>
                </a:solidFill>
                <a:latin typeface="+mj-lt"/>
              </a:rPr>
              <a:t>Siêu máy tính Fugaku của Nhật</a:t>
            </a:r>
            <a:endParaRPr lang="en-US" sz="2800" dirty="0">
              <a:solidFill>
                <a:srgbClr val="FF0000"/>
              </a:solidFill>
              <a:latin typeface="+mj-lt"/>
            </a:endParaRP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9829800" cy="549274"/>
          </a:xfrm>
        </p:spPr>
        <p:txBody>
          <a:bodyPr>
            <a:normAutofit/>
          </a:bodyPr>
          <a:lstStyle/>
          <a:p>
            <a:pPr algn="ctr"/>
            <a:r>
              <a:rPr lang="en-US" sz="2800" b="1">
                <a:solidFill>
                  <a:srgbClr val="00B050"/>
                </a:solidFill>
              </a:rPr>
              <a:t>BÀI TẬP</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762000" y="1143000"/>
            <a:ext cx="10976919" cy="41148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7030A0"/>
                </a:solidFill>
                <a:latin typeface="+mj-lt"/>
              </a:rPr>
              <a:t>Bài 4. </a:t>
            </a:r>
            <a:r>
              <a:rPr lang="en-US" sz="2800">
                <a:solidFill>
                  <a:schemeClr val="tx2"/>
                </a:solidFill>
                <a:latin typeface="+mj-lt"/>
              </a:rPr>
              <a:t>Xem thông tin về cấu hình máy tính em đang sử dụng và cho biết:</a:t>
            </a:r>
          </a:p>
          <a:p>
            <a:pPr marL="514350" indent="-514350" algn="just">
              <a:lnSpc>
                <a:spcPct val="100000"/>
              </a:lnSpc>
              <a:spcBef>
                <a:spcPts val="600"/>
              </a:spcBef>
              <a:spcAft>
                <a:spcPts val="600"/>
              </a:spcAft>
              <a:buAutoNum type="arabicParenR"/>
            </a:pPr>
            <a:r>
              <a:rPr lang="en-US" sz="2800">
                <a:solidFill>
                  <a:schemeClr val="tx2"/>
                </a:solidFill>
                <a:latin typeface="+mj-lt"/>
              </a:rPr>
              <a:t>Tốc độ của bộ xử lí</a:t>
            </a:r>
          </a:p>
          <a:p>
            <a:pPr marL="514350" indent="-514350" algn="just">
              <a:lnSpc>
                <a:spcPct val="100000"/>
              </a:lnSpc>
              <a:spcBef>
                <a:spcPts val="600"/>
              </a:spcBef>
              <a:spcAft>
                <a:spcPts val="600"/>
              </a:spcAft>
              <a:buAutoNum type="arabicParenR"/>
            </a:pPr>
            <a:r>
              <a:rPr lang="en-US" sz="2800">
                <a:solidFill>
                  <a:schemeClr val="tx2"/>
                </a:solidFill>
                <a:latin typeface="+mj-lt"/>
              </a:rPr>
              <a:t>Dung lượng ổ đĩa cứng</a:t>
            </a:r>
          </a:p>
          <a:p>
            <a:pPr marL="0" indent="0" algn="just">
              <a:lnSpc>
                <a:spcPct val="100000"/>
              </a:lnSpc>
              <a:spcBef>
                <a:spcPts val="600"/>
              </a:spcBef>
              <a:spcAft>
                <a:spcPts val="600"/>
              </a:spcAft>
              <a:buNone/>
            </a:pPr>
            <a:r>
              <a:rPr lang="en-US" sz="2800" b="1">
                <a:solidFill>
                  <a:srgbClr val="7030A0"/>
                </a:solidFill>
                <a:latin typeface="+mj-lt"/>
              </a:rPr>
              <a:t>Bài 5. </a:t>
            </a:r>
            <a:r>
              <a:rPr lang="en-US" sz="2800">
                <a:solidFill>
                  <a:schemeClr val="tx2"/>
                </a:solidFill>
                <a:latin typeface="+mj-lt"/>
              </a:rPr>
              <a:t>Những thành tựu nào của ngành Tin học là nổi bật nhất? Tại sao?</a:t>
            </a:r>
          </a:p>
          <a:p>
            <a:pPr marL="0" indent="0" algn="just">
              <a:lnSpc>
                <a:spcPct val="100000"/>
              </a:lnSpc>
              <a:spcBef>
                <a:spcPts val="600"/>
              </a:spcBef>
              <a:spcAft>
                <a:spcPts val="600"/>
              </a:spcAft>
              <a:buNone/>
            </a:pPr>
            <a:r>
              <a:rPr lang="en-US" sz="2800" b="1">
                <a:solidFill>
                  <a:srgbClr val="7030A0"/>
                </a:solidFill>
                <a:latin typeface="+mj-lt"/>
              </a:rPr>
              <a:t>Bài 6. </a:t>
            </a:r>
            <a:r>
              <a:rPr lang="en-US" sz="2800">
                <a:solidFill>
                  <a:schemeClr val="tx2"/>
                </a:solidFill>
                <a:latin typeface="+mj-lt"/>
              </a:rPr>
              <a:t>Đơn vị đo tốc độ tính toán của máy tính là gì?</a:t>
            </a:r>
          </a:p>
          <a:p>
            <a:pPr marL="0" indent="0" algn="just">
              <a:lnSpc>
                <a:spcPct val="100000"/>
              </a:lnSpc>
              <a:spcBef>
                <a:spcPts val="600"/>
              </a:spcBef>
              <a:spcAft>
                <a:spcPts val="600"/>
              </a:spcAft>
              <a:buNone/>
            </a:pPr>
            <a:r>
              <a:rPr lang="en-US" sz="2800" b="1">
                <a:solidFill>
                  <a:srgbClr val="7030A0"/>
                </a:solidFill>
                <a:latin typeface="+mj-lt"/>
              </a:rPr>
              <a:t>Bài 7. </a:t>
            </a:r>
            <a:r>
              <a:rPr lang="en-US" sz="2800">
                <a:solidFill>
                  <a:schemeClr val="tx2"/>
                </a:solidFill>
                <a:latin typeface="+mj-lt"/>
              </a:rPr>
              <a:t>Với Internet, tin học đã có được những thành tựu nổi bật nào?</a:t>
            </a:r>
          </a:p>
        </p:txBody>
      </p:sp>
    </p:spTree>
    <p:extLst>
      <p:ext uri="{BB962C8B-B14F-4D97-AF65-F5344CB8AC3E}">
        <p14:creationId xmlns:p14="http://schemas.microsoft.com/office/powerpoint/2010/main" val="195302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028581" y="5181600"/>
            <a:ext cx="3566160" cy="762000"/>
          </a:xfrm>
        </p:spPr>
        <p:txBody>
          <a:bodyPr>
            <a:noAutofit/>
          </a:bodyPr>
          <a:lstStyle/>
          <a:p>
            <a:pPr algn="ctr"/>
            <a:r>
              <a:rPr lang="en-US" sz="2400" i="0">
                <a:solidFill>
                  <a:srgbClr val="FF0000"/>
                </a:solidFill>
                <a:effectLst/>
                <a:latin typeface="+mj-lt"/>
              </a:rPr>
              <a:t>IBM Roadrunner (Mỹ) - 130 triệu USD</a:t>
            </a:r>
            <a:endParaRPr lang="en-US" sz="2400" dirty="0">
              <a:solidFill>
                <a:srgbClr val="FF0000"/>
              </a:solidFill>
              <a:latin typeface="+mj-lt"/>
            </a:endParaRPr>
          </a:p>
        </p:txBody>
      </p:sp>
      <p:sp>
        <p:nvSpPr>
          <p:cNvPr id="5" name="Text Placeholder 4"/>
          <p:cNvSpPr>
            <a:spLocks noGrp="1"/>
          </p:cNvSpPr>
          <p:nvPr>
            <p:ph type="body" sz="quarter" idx="16"/>
          </p:nvPr>
        </p:nvSpPr>
        <p:spPr>
          <a:xfrm>
            <a:off x="5566714" y="5181600"/>
            <a:ext cx="3566160" cy="762000"/>
          </a:xfrm>
        </p:spPr>
        <p:txBody>
          <a:bodyPr>
            <a:noAutofit/>
          </a:bodyPr>
          <a:lstStyle/>
          <a:p>
            <a:pPr algn="ctr"/>
            <a:r>
              <a:rPr lang="en-US" sz="2400" i="0">
                <a:solidFill>
                  <a:srgbClr val="FF0000"/>
                </a:solidFill>
                <a:effectLst/>
                <a:latin typeface="+mj-lt"/>
              </a:rPr>
              <a:t>Vulcan BlueGene/Q (Mỹ) - 100 triệu USD</a:t>
            </a:r>
            <a:endParaRPr lang="en-US" sz="2400" dirty="0">
              <a:solidFill>
                <a:srgbClr val="FF0000"/>
              </a:solidFill>
              <a:latin typeface="+mj-lt"/>
            </a:endParaRPr>
          </a:p>
        </p:txBody>
      </p:sp>
      <p:pic>
        <p:nvPicPr>
          <p:cNvPr id="2050" name="Picture 2">
            <a:extLst>
              <a:ext uri="{FF2B5EF4-FFF2-40B4-BE49-F238E27FC236}">
                <a16:creationId xmlns:a16="http://schemas.microsoft.com/office/drawing/2014/main" id="{E9878488-CFB9-4760-977F-736B6B32D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01" y="1182624"/>
            <a:ext cx="3605119" cy="3680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055785A-CEA9-46C5-80FB-51BFD2D2C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714" y="1182624"/>
            <a:ext cx="3705176" cy="375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5564" y="5417046"/>
            <a:ext cx="5067420" cy="579921"/>
          </a:xfrm>
        </p:spPr>
        <p:txBody>
          <a:bodyPr>
            <a:normAutofit/>
          </a:bodyPr>
          <a:lstStyle/>
          <a:p>
            <a:pPr algn="ctr"/>
            <a:r>
              <a:rPr lang="en-US" i="0">
                <a:solidFill>
                  <a:srgbClr val="FF0000"/>
                </a:solidFill>
                <a:effectLst/>
              </a:rPr>
              <a:t>SuperMUC (Đức) - 111 triệu USD</a:t>
            </a:r>
            <a:endParaRPr lang="en-US" dirty="0">
              <a:solidFill>
                <a:srgbClr val="FF0000"/>
              </a:solidFill>
            </a:endParaRPr>
          </a:p>
        </p:txBody>
      </p:sp>
      <p:sp>
        <p:nvSpPr>
          <p:cNvPr id="4" name="Text Placeholder 3"/>
          <p:cNvSpPr>
            <a:spLocks noGrp="1"/>
          </p:cNvSpPr>
          <p:nvPr>
            <p:ph type="body" sz="quarter" idx="14"/>
          </p:nvPr>
        </p:nvSpPr>
        <p:spPr>
          <a:xfrm>
            <a:off x="6332817" y="5499546"/>
            <a:ext cx="3420783" cy="825053"/>
          </a:xfrm>
        </p:spPr>
        <p:txBody>
          <a:bodyPr>
            <a:noAutofit/>
          </a:bodyPr>
          <a:lstStyle/>
          <a:p>
            <a:pPr algn="ctr"/>
            <a:r>
              <a:rPr lang="en-US" sz="2400" i="0">
                <a:solidFill>
                  <a:srgbClr val="FF0000"/>
                </a:solidFill>
                <a:effectLst/>
                <a:latin typeface="+mj-lt"/>
              </a:rPr>
              <a:t>Tianhe - 2 (Trung Quốc) - 390 triệu USD</a:t>
            </a:r>
            <a:endParaRPr lang="en-US" sz="2400" dirty="0">
              <a:solidFill>
                <a:srgbClr val="FF0000"/>
              </a:solidFill>
              <a:latin typeface="+mj-lt"/>
            </a:endParaRPr>
          </a:p>
        </p:txBody>
      </p:sp>
      <p:sp>
        <p:nvSpPr>
          <p:cNvPr id="3" name="Picture Placeholder 2">
            <a:extLst>
              <a:ext uri="{FF2B5EF4-FFF2-40B4-BE49-F238E27FC236}">
                <a16:creationId xmlns:a16="http://schemas.microsoft.com/office/drawing/2014/main" id="{EB2A9FB2-B628-44E5-9812-DA6BBADAA59A}"/>
              </a:ext>
            </a:extLst>
          </p:cNvPr>
          <p:cNvSpPr>
            <a:spLocks noGrp="1"/>
          </p:cNvSpPr>
          <p:nvPr>
            <p:ph type="pic" sz="quarter" idx="13"/>
          </p:nvPr>
        </p:nvSpPr>
        <p:spPr/>
      </p:sp>
      <p:sp>
        <p:nvSpPr>
          <p:cNvPr id="10" name="Picture Placeholder 9">
            <a:extLst>
              <a:ext uri="{FF2B5EF4-FFF2-40B4-BE49-F238E27FC236}">
                <a16:creationId xmlns:a16="http://schemas.microsoft.com/office/drawing/2014/main" id="{5A5A9043-33DA-473E-8A14-E9882CF61569}"/>
              </a:ext>
            </a:extLst>
          </p:cNvPr>
          <p:cNvSpPr>
            <a:spLocks noGrp="1"/>
          </p:cNvSpPr>
          <p:nvPr>
            <p:ph type="pic" sz="quarter" idx="15"/>
          </p:nvPr>
        </p:nvSpPr>
        <p:spPr/>
      </p:sp>
      <p:sp>
        <p:nvSpPr>
          <p:cNvPr id="12" name="Picture Placeholder 11">
            <a:extLst>
              <a:ext uri="{FF2B5EF4-FFF2-40B4-BE49-F238E27FC236}">
                <a16:creationId xmlns:a16="http://schemas.microsoft.com/office/drawing/2014/main" id="{89A6F7F4-9B68-42A0-9D71-C6A59D0A8A38}"/>
              </a:ext>
            </a:extLst>
          </p:cNvPr>
          <p:cNvSpPr>
            <a:spLocks noGrp="1"/>
          </p:cNvSpPr>
          <p:nvPr>
            <p:ph type="pic" sz="quarter" idx="16"/>
          </p:nvPr>
        </p:nvSpPr>
        <p:spPr/>
      </p:sp>
      <p:pic>
        <p:nvPicPr>
          <p:cNvPr id="3074" name="Picture 2">
            <a:extLst>
              <a:ext uri="{FF2B5EF4-FFF2-40B4-BE49-F238E27FC236}">
                <a16:creationId xmlns:a16="http://schemas.microsoft.com/office/drawing/2014/main" id="{B98162D9-411C-47F5-AB2A-A9014FD3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88" y="1052436"/>
            <a:ext cx="4874224" cy="3800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5B6D500-0070-4F93-BD36-5EB5EC682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890" y="1052436"/>
            <a:ext cx="3122910" cy="390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9B84BF-D985-4BC2-8FB6-0857E5D18C4E}"/>
              </a:ext>
            </a:extLst>
          </p:cNvPr>
          <p:cNvSpPr>
            <a:spLocks noGrp="1"/>
          </p:cNvSpPr>
          <p:nvPr>
            <p:ph type="title"/>
          </p:nvPr>
        </p:nvSpPr>
        <p:spPr>
          <a:xfrm>
            <a:off x="1181100" y="1613263"/>
            <a:ext cx="9829800" cy="1828800"/>
          </a:xfrm>
        </p:spPr>
        <p:txBody>
          <a:bodyPr>
            <a:noAutofit/>
          </a:bodyPr>
          <a:lstStyle/>
          <a:p>
            <a:pPr algn="just">
              <a:lnSpc>
                <a:spcPct val="100000"/>
              </a:lnSpc>
              <a:spcBef>
                <a:spcPts val="600"/>
              </a:spcBef>
              <a:spcAft>
                <a:spcPts val="600"/>
              </a:spcAft>
            </a:pPr>
            <a:r>
              <a:rPr lang="vi-VN" sz="2800">
                <a:solidFill>
                  <a:schemeClr val="tx2"/>
                </a:solidFill>
                <a:ea typeface="+mn-ea"/>
                <a:cs typeface="+mn-cs"/>
              </a:rPr>
              <a:t>- Tốc độ tính toán của bộ vi xử lí tăng rất nhanh làm cho mọi thiết bị số ho</a:t>
            </a:r>
            <a:r>
              <a:rPr lang="en-US" sz="2800">
                <a:solidFill>
                  <a:schemeClr val="tx2"/>
                </a:solidFill>
                <a:ea typeface="+mn-ea"/>
                <a:cs typeface="+mn-cs"/>
              </a:rPr>
              <a:t>ạ</a:t>
            </a:r>
            <a:r>
              <a:rPr lang="vi-VN" sz="2800">
                <a:solidFill>
                  <a:schemeClr val="tx2"/>
                </a:solidFill>
                <a:ea typeface="+mn-ea"/>
                <a:cs typeface="+mn-cs"/>
              </a:rPr>
              <a:t>t động ưu việt hơn so với con người trong các ho</a:t>
            </a:r>
            <a:r>
              <a:rPr lang="en-US" sz="2800">
                <a:solidFill>
                  <a:schemeClr val="tx2"/>
                </a:solidFill>
                <a:ea typeface="+mn-ea"/>
                <a:cs typeface="+mn-cs"/>
              </a:rPr>
              <a:t>ạ</a:t>
            </a:r>
            <a:r>
              <a:rPr lang="vi-VN" sz="2800">
                <a:solidFill>
                  <a:schemeClr val="tx2"/>
                </a:solidFill>
                <a:ea typeface="+mn-ea"/>
                <a:cs typeface="+mn-cs"/>
              </a:rPr>
              <a:t>t động thông tin: thu nhận, lưu trữ, xuất ra và truyền tài thông tin.</a:t>
            </a:r>
            <a:endParaRPr lang="en-US" sz="2800">
              <a:solidFill>
                <a:schemeClr val="tx2"/>
              </a:solidFill>
              <a:ea typeface="+mn-ea"/>
              <a:cs typeface="+mn-cs"/>
            </a:endParaRPr>
          </a:p>
        </p:txBody>
      </p:sp>
    </p:spTree>
    <p:extLst>
      <p:ext uri="{BB962C8B-B14F-4D97-AF65-F5344CB8AC3E}">
        <p14:creationId xmlns:p14="http://schemas.microsoft.com/office/powerpoint/2010/main" val="31939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38250"/>
            <a:ext cx="8763000" cy="457200"/>
          </a:xfrm>
        </p:spPr>
        <p:txBody>
          <a:bodyPr>
            <a:normAutofit fontScale="90000"/>
          </a:bodyPr>
          <a:lstStyle/>
          <a:p>
            <a:r>
              <a:rPr lang="en-US" sz="3200">
                <a:solidFill>
                  <a:srgbClr val="C00000"/>
                </a:solidFill>
              </a:rPr>
              <a:t>b) Thiết bị số có thể lưu trữ lượng dữ liệu khổng lồ</a:t>
            </a:r>
            <a:endParaRPr lang="en-US" sz="3200" dirty="0">
              <a:solidFill>
                <a:srgbClr val="C00000"/>
              </a:solidFill>
            </a:endParaRPr>
          </a:p>
        </p:txBody>
      </p:sp>
      <p:sp>
        <p:nvSpPr>
          <p:cNvPr id="3" name="Text Placeholder 2"/>
          <p:cNvSpPr>
            <a:spLocks noGrp="1"/>
          </p:cNvSpPr>
          <p:nvPr>
            <p:ph type="body" idx="1"/>
          </p:nvPr>
        </p:nvSpPr>
        <p:spPr>
          <a:xfrm>
            <a:off x="3200400" y="1905000"/>
            <a:ext cx="5486400" cy="2743200"/>
          </a:xfrm>
        </p:spPr>
        <p:txBody>
          <a:bodyPr>
            <a:noAutofit/>
          </a:bodyPr>
          <a:lstStyle/>
          <a:p>
            <a:pPr marL="342900" indent="-342900" algn="just">
              <a:buFontTx/>
              <a:buChar char="-"/>
            </a:pPr>
            <a:r>
              <a:rPr lang="en-US" sz="2800">
                <a:solidFill>
                  <a:schemeClr val="tx2"/>
                </a:solidFill>
              </a:rPr>
              <a:t>Các thiết bị số có thể lưu trữ lượng dữ liệu khổng lồ mà lại nhỏ gọn, dễ dàng mang theo, rất tiện lợi khi sử dụng</a:t>
            </a:r>
          </a:p>
          <a:p>
            <a:pPr marL="342900" indent="-342900" algn="just">
              <a:buFontTx/>
              <a:buChar char="-"/>
            </a:pPr>
            <a:r>
              <a:rPr lang="en-US" sz="2800">
                <a:solidFill>
                  <a:schemeClr val="tx2"/>
                </a:solidFill>
              </a:rPr>
              <a:t>Sử dụng dịch vụ lưu trữ “Điện toán đám mây” với sức chứa gần như không giới hạn</a:t>
            </a:r>
            <a:endParaRPr lang="en-US" sz="2800" dirty="0">
              <a:solidFill>
                <a:schemeClr val="tx2"/>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4" y="381000"/>
            <a:ext cx="9829800" cy="609600"/>
          </a:xfrm>
        </p:spPr>
        <p:txBody>
          <a:bodyPr/>
          <a:lstStyle/>
          <a:p>
            <a:r>
              <a:rPr lang="en-US" sz="2800">
                <a:solidFill>
                  <a:schemeClr val="tx2"/>
                </a:solidFill>
                <a:ea typeface="+mn-ea"/>
                <a:cs typeface="+mn-cs"/>
              </a:rPr>
              <a:t>Đơn vị lưu trữ dữ liệu</a:t>
            </a:r>
            <a:endParaRPr lang="en-US" sz="2800" dirty="0">
              <a:solidFill>
                <a:schemeClr val="tx2"/>
              </a:solidFill>
              <a:ea typeface="+mn-ea"/>
              <a:cs typeface="+mn-cs"/>
            </a:endParaRPr>
          </a:p>
        </p:txBody>
      </p:sp>
      <p:graphicFrame>
        <p:nvGraphicFramePr>
          <p:cNvPr id="4" name="Table 4">
            <a:extLst>
              <a:ext uri="{FF2B5EF4-FFF2-40B4-BE49-F238E27FC236}">
                <a16:creationId xmlns:a16="http://schemas.microsoft.com/office/drawing/2014/main" id="{D164221E-6F28-4A92-8138-DB838E90403D}"/>
              </a:ext>
            </a:extLst>
          </p:cNvPr>
          <p:cNvGraphicFramePr>
            <a:graphicFrameLocks noGrp="1"/>
          </p:cNvGraphicFramePr>
          <p:nvPr>
            <p:ph idx="1"/>
            <p:extLst>
              <p:ext uri="{D42A27DB-BD31-4B8C-83A1-F6EECF244321}">
                <p14:modId xmlns:p14="http://schemas.microsoft.com/office/powerpoint/2010/main" val="1982991284"/>
              </p:ext>
            </p:extLst>
          </p:nvPr>
        </p:nvGraphicFramePr>
        <p:xfrm>
          <a:off x="1524001" y="1143000"/>
          <a:ext cx="9143997" cy="4572000"/>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3866273938"/>
                    </a:ext>
                  </a:extLst>
                </a:gridCol>
                <a:gridCol w="3047999">
                  <a:extLst>
                    <a:ext uri="{9D8B030D-6E8A-4147-A177-3AD203B41FA5}">
                      <a16:colId xmlns:a16="http://schemas.microsoft.com/office/drawing/2014/main" val="3120455158"/>
                    </a:ext>
                  </a:extLst>
                </a:gridCol>
                <a:gridCol w="3047999">
                  <a:extLst>
                    <a:ext uri="{9D8B030D-6E8A-4147-A177-3AD203B41FA5}">
                      <a16:colId xmlns:a16="http://schemas.microsoft.com/office/drawing/2014/main" val="901074455"/>
                    </a:ext>
                  </a:extLst>
                </a:gridCol>
              </a:tblGrid>
              <a:tr h="370840">
                <a:tc>
                  <a:txBody>
                    <a:bodyPr/>
                    <a:lstStyle/>
                    <a:p>
                      <a:r>
                        <a:rPr lang="en-US" sz="2400">
                          <a:latin typeface="+mj-lt"/>
                        </a:rPr>
                        <a:t>Cách viết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Cách đọc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Giá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857588"/>
                  </a:ext>
                </a:extLst>
              </a:tr>
              <a:tr h="370840">
                <a:tc>
                  <a:txBody>
                    <a:bodyPr/>
                    <a:lstStyle/>
                    <a:p>
                      <a:r>
                        <a:rPr lang="en-US" sz="2400">
                          <a:latin typeface="+mj-lt"/>
                        </a:rPr>
                        <a:t>B (Byte)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1B = 8 bit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196626"/>
                  </a:ext>
                </a:extLst>
              </a:tr>
              <a:tr h="370840">
                <a:tc>
                  <a:txBody>
                    <a:bodyPr/>
                    <a:lstStyle/>
                    <a:p>
                      <a:r>
                        <a:rPr lang="en-US" sz="2400">
                          <a:latin typeface="+mj-lt"/>
                        </a:rPr>
                        <a:t>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Ki lô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1024B = 2</a:t>
                      </a:r>
                      <a:r>
                        <a:rPr lang="en-US" sz="2400" baseline="30000">
                          <a:latin typeface="+mj-lt"/>
                        </a:rPr>
                        <a:t>10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752111"/>
                  </a:ext>
                </a:extLst>
              </a:tr>
              <a:tr h="370840">
                <a:tc>
                  <a:txBody>
                    <a:bodyPr/>
                    <a:lstStyle/>
                    <a:p>
                      <a:r>
                        <a:rPr lang="en-US" sz="2400">
                          <a:latin typeface="+mj-lt"/>
                        </a:rPr>
                        <a:t>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Mê ga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1024KB = 2</a:t>
                      </a:r>
                      <a:r>
                        <a:rPr lang="en-US" sz="2400" baseline="30000">
                          <a:latin typeface="+mj-lt"/>
                        </a:rPr>
                        <a:t>20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317451"/>
                  </a:ext>
                </a:extLst>
              </a:tr>
              <a:tr h="370840">
                <a:tc>
                  <a:txBody>
                    <a:bodyPr/>
                    <a:lstStyle/>
                    <a:p>
                      <a:r>
                        <a:rPr lang="en-US" sz="2400">
                          <a:latin typeface="+mj-lt"/>
                        </a:rPr>
                        <a:t>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Gi ga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1024MB = 2</a:t>
                      </a:r>
                      <a:r>
                        <a:rPr lang="en-US" sz="2400" baseline="30000">
                          <a:latin typeface="+mj-lt"/>
                        </a:rPr>
                        <a:t>30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524328"/>
                  </a:ext>
                </a:extLst>
              </a:tr>
              <a:tr h="370840">
                <a:tc>
                  <a:txBody>
                    <a:bodyPr/>
                    <a:lstStyle/>
                    <a:p>
                      <a:r>
                        <a:rPr lang="en-US" sz="2400">
                          <a:latin typeface="+mj-lt"/>
                        </a:rPr>
                        <a:t>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Tê ra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1024GB = 2</a:t>
                      </a:r>
                      <a:r>
                        <a:rPr lang="en-US" sz="2400" baseline="30000">
                          <a:latin typeface="+mj-lt"/>
                        </a:rPr>
                        <a:t>40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137390"/>
                  </a:ext>
                </a:extLst>
              </a:tr>
              <a:tr h="370840">
                <a:tc>
                  <a:txBody>
                    <a:bodyPr/>
                    <a:lstStyle/>
                    <a:p>
                      <a:r>
                        <a:rPr lang="en-US" sz="2400">
                          <a:latin typeface="+mj-lt"/>
                        </a:rPr>
                        <a:t>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Pê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1024TB = 2</a:t>
                      </a:r>
                      <a:r>
                        <a:rPr lang="en-US" sz="2400" baseline="30000">
                          <a:latin typeface="+mj-lt"/>
                        </a:rPr>
                        <a:t>50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747200"/>
                  </a:ext>
                </a:extLst>
              </a:tr>
              <a:tr h="370840">
                <a:tc>
                  <a:txBody>
                    <a:bodyPr/>
                    <a:lstStyle/>
                    <a:p>
                      <a:r>
                        <a:rPr lang="en-US" sz="2400">
                          <a:latin typeface="+mj-lt"/>
                        </a:rPr>
                        <a:t>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Ếch xa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1024PB = 2</a:t>
                      </a:r>
                      <a:r>
                        <a:rPr lang="en-US" sz="2400" baseline="30000">
                          <a:latin typeface="+mj-lt"/>
                        </a:rPr>
                        <a:t>60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2176581"/>
                  </a:ext>
                </a:extLst>
              </a:tr>
              <a:tr h="370840">
                <a:tc>
                  <a:txBody>
                    <a:bodyPr/>
                    <a:lstStyle/>
                    <a:p>
                      <a:r>
                        <a:rPr lang="en-US" sz="2400">
                          <a:latin typeface="+mj-lt"/>
                        </a:rPr>
                        <a:t>ZB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Zet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1024EB = 2</a:t>
                      </a:r>
                      <a:r>
                        <a:rPr lang="en-US" sz="2400" baseline="30000">
                          <a:latin typeface="+mj-lt"/>
                        </a:rPr>
                        <a:t>70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698833"/>
                  </a:ext>
                </a:extLst>
              </a:tr>
              <a:tr h="370840">
                <a:tc>
                  <a:txBody>
                    <a:bodyPr/>
                    <a:lstStyle/>
                    <a:p>
                      <a:r>
                        <a:rPr lang="en-US" sz="2400">
                          <a:latin typeface="+mj-lt"/>
                        </a:rPr>
                        <a:t>YB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I ô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1024YB = 2</a:t>
                      </a:r>
                      <a:r>
                        <a:rPr lang="en-US" sz="2400" baseline="30000">
                          <a:latin typeface="+mj-lt"/>
                        </a:rPr>
                        <a:t>80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333125"/>
                  </a:ext>
                </a:extLst>
              </a:tr>
            </a:tbl>
          </a:graphicData>
        </a:graphic>
      </p:graphicFrame>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9829800" cy="533400"/>
          </a:xfrm>
        </p:spPr>
        <p:txBody>
          <a:bodyPr/>
          <a:lstStyle/>
          <a:p>
            <a:r>
              <a:rPr lang="en-US">
                <a:solidFill>
                  <a:srgbClr val="C00000"/>
                </a:solidFill>
              </a:rPr>
              <a:t>c) Máy tính có khả năng làm việc tự động và chính xác</a:t>
            </a:r>
            <a:endParaRPr lang="en-US" dirty="0">
              <a:solidFill>
                <a:srgbClr val="C00000"/>
              </a:solidFill>
            </a:endParaRPr>
          </a:p>
        </p:txBody>
      </p:sp>
      <p:sp>
        <p:nvSpPr>
          <p:cNvPr id="3" name="Content Placeholder 2"/>
          <p:cNvSpPr>
            <a:spLocks noGrp="1"/>
          </p:cNvSpPr>
          <p:nvPr>
            <p:ph sz="half" idx="1"/>
          </p:nvPr>
        </p:nvSpPr>
        <p:spPr>
          <a:xfrm>
            <a:off x="1524000" y="990600"/>
            <a:ext cx="4389120" cy="4309745"/>
          </a:xfrm>
        </p:spPr>
        <p:txBody>
          <a:bodyPr>
            <a:noAutofit/>
          </a:bodyPr>
          <a:lstStyle/>
          <a:p>
            <a:pPr algn="just">
              <a:buFontTx/>
              <a:buChar char="-"/>
            </a:pPr>
            <a:r>
              <a:rPr lang="en-US" sz="2800">
                <a:solidFill>
                  <a:schemeClr val="tx2"/>
                </a:solidFill>
                <a:latin typeface="+mj-lt"/>
              </a:rPr>
              <a:t>Máy tính làm việc theo chương trình, có thể lặp đi lặp lại nhiều lần, có khả năng làm việc tự động và chính xác</a:t>
            </a:r>
          </a:p>
          <a:p>
            <a:pPr algn="just">
              <a:buFontTx/>
              <a:buChar char="-"/>
            </a:pPr>
            <a:r>
              <a:rPr lang="en-US" sz="2800">
                <a:solidFill>
                  <a:schemeClr val="tx2"/>
                </a:solidFill>
                <a:latin typeface="+mj-lt"/>
              </a:rPr>
              <a:t>Máy tính có thể tự động bắt đầu công việc theo giờ hẹn trước hoặc theo tín hiện cảm ứng từ môi trường xung quanh</a:t>
            </a:r>
          </a:p>
        </p:txBody>
      </p:sp>
      <p:sp>
        <p:nvSpPr>
          <p:cNvPr id="4" name="Content Placeholder 3"/>
          <p:cNvSpPr>
            <a:spLocks noGrp="1"/>
          </p:cNvSpPr>
          <p:nvPr>
            <p:ph sz="half" idx="2"/>
          </p:nvPr>
        </p:nvSpPr>
        <p:spPr>
          <a:xfrm>
            <a:off x="6278882" y="1143000"/>
            <a:ext cx="4389120" cy="3474720"/>
          </a:xfrm>
        </p:spPr>
        <p:txBody>
          <a:bodyPr>
            <a:normAutofit/>
          </a:bodyPr>
          <a:lstStyle/>
          <a:p>
            <a:endParaRPr lang="en-US"/>
          </a:p>
        </p:txBody>
      </p:sp>
      <p:pic>
        <p:nvPicPr>
          <p:cNvPr id="10242" name="Picture 2">
            <a:extLst>
              <a:ext uri="{FF2B5EF4-FFF2-40B4-BE49-F238E27FC236}">
                <a16:creationId xmlns:a16="http://schemas.microsoft.com/office/drawing/2014/main" id="{74948B13-858D-4351-97B3-7495FC09C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82" y="1052945"/>
            <a:ext cx="4922518" cy="378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36" y="228600"/>
            <a:ext cx="9829800" cy="567267"/>
          </a:xfrm>
        </p:spPr>
        <p:txBody>
          <a:bodyPr>
            <a:normAutofit/>
          </a:bodyPr>
          <a:lstStyle/>
          <a:p>
            <a:r>
              <a:rPr lang="en-US" b="1">
                <a:solidFill>
                  <a:srgbClr val="0070C0"/>
                </a:solidFill>
              </a:rPr>
              <a:t>2. Những thành tựu của tin học</a:t>
            </a:r>
            <a:endParaRPr lang="en-US" b="1" dirty="0">
              <a:solidFill>
                <a:srgbClr val="0070C0"/>
              </a:solidFill>
            </a:endParaRPr>
          </a:p>
        </p:txBody>
      </p:sp>
      <p:sp>
        <p:nvSpPr>
          <p:cNvPr id="3" name="Text Placeholder 2"/>
          <p:cNvSpPr>
            <a:spLocks noGrp="1"/>
          </p:cNvSpPr>
          <p:nvPr>
            <p:ph type="body" idx="1"/>
          </p:nvPr>
        </p:nvSpPr>
        <p:spPr>
          <a:xfrm>
            <a:off x="1049294" y="914399"/>
            <a:ext cx="5580106" cy="795867"/>
          </a:xfrm>
        </p:spPr>
        <p:txBody>
          <a:bodyPr>
            <a:noAutofit/>
          </a:bodyPr>
          <a:lstStyle/>
          <a:p>
            <a:r>
              <a:rPr lang="en-US" sz="2800" b="1"/>
              <a:t>a) Khởi đầu của tin học hiện đại</a:t>
            </a:r>
          </a:p>
        </p:txBody>
      </p:sp>
      <p:sp>
        <p:nvSpPr>
          <p:cNvPr id="4" name="Content Placeholder 3"/>
          <p:cNvSpPr>
            <a:spLocks noGrp="1"/>
          </p:cNvSpPr>
          <p:nvPr>
            <p:ph sz="half" idx="2"/>
          </p:nvPr>
        </p:nvSpPr>
        <p:spPr>
          <a:xfrm>
            <a:off x="1217552" y="1710266"/>
            <a:ext cx="6097648" cy="3776133"/>
          </a:xfrm>
        </p:spPr>
        <p:txBody>
          <a:bodyPr>
            <a:noAutofit/>
          </a:bodyPr>
          <a:lstStyle/>
          <a:p>
            <a:pPr algn="just"/>
            <a:r>
              <a:rPr lang="en-US" sz="2800">
                <a:solidFill>
                  <a:schemeClr val="tx2"/>
                </a:solidFill>
                <a:latin typeface="+mj-lt"/>
              </a:rPr>
              <a:t>Lịch sử tin học hiện đại có thể coi là bắt đầu với sự ra đời của máy tính điện tử</a:t>
            </a:r>
          </a:p>
          <a:p>
            <a:pPr algn="just"/>
            <a:r>
              <a:rPr lang="en-US" sz="2800">
                <a:solidFill>
                  <a:schemeClr val="tx2"/>
                </a:solidFill>
                <a:latin typeface="+mj-lt"/>
              </a:rPr>
              <a:t>Năm 1936, Alan Turing công bố một nghiên cứu khoa học quan trọng – nguyên lí máy Turing</a:t>
            </a:r>
          </a:p>
          <a:p>
            <a:pPr algn="just"/>
            <a:r>
              <a:rPr lang="en-US" sz="2800">
                <a:solidFill>
                  <a:schemeClr val="tx2"/>
                </a:solidFill>
                <a:latin typeface="+mj-lt"/>
              </a:rPr>
              <a:t>Mọi máy tính điện tử hiện nay đều theo nguyên lí máy Turing</a:t>
            </a:r>
          </a:p>
        </p:txBody>
      </p:sp>
      <p:pic>
        <p:nvPicPr>
          <p:cNvPr id="11266" name="Picture 2">
            <a:extLst>
              <a:ext uri="{FF2B5EF4-FFF2-40B4-BE49-F238E27FC236}">
                <a16:creationId xmlns:a16="http://schemas.microsoft.com/office/drawing/2014/main" id="{70AB563C-CD45-4686-A2F8-881C988D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214965"/>
            <a:ext cx="4038599" cy="377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barn(inVertical)">
                                      <p:cBhvr>
                                        <p:cTn id="2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184</TotalTime>
  <Words>1362</Words>
  <Application>Microsoft Office PowerPoint</Application>
  <PresentationFormat>Widescreen</PresentationFormat>
  <Paragraphs>106</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Children Friends 16x9</vt:lpstr>
      <vt:lpstr>BÀI 2:  SỰ ƯU VIỆT CỦA MÁY TÍNH VÀ NHỮNG THÀNH TỰU CỦA TIN HỌC</vt:lpstr>
      <vt:lpstr>1. Sự ưu việt của máy tính</vt:lpstr>
      <vt:lpstr>PowerPoint Presentation</vt:lpstr>
      <vt:lpstr>SuperMUC (Đức) - 111 triệu USD</vt:lpstr>
      <vt:lpstr>- Tốc độ tính toán của bộ vi xử lí tăng rất nhanh làm cho mọi thiết bị số hoạt động ưu việt hơn so với con người trong các hoạt động thông tin: thu nhận, lưu trữ, xuất ra và truyền tài thông tin.</vt:lpstr>
      <vt:lpstr>b) Thiết bị số có thể lưu trữ lượng dữ liệu khổng lồ</vt:lpstr>
      <vt:lpstr>Đơn vị lưu trữ dữ liệu</vt:lpstr>
      <vt:lpstr>c) Máy tính có khả năng làm việc tự động và chính xác</vt:lpstr>
      <vt:lpstr>2. Những thành tựu của tin học</vt:lpstr>
      <vt:lpstr>PowerPoint Presentation</vt:lpstr>
      <vt:lpstr>b) Internet thay đổi xã hội loài người</vt:lpstr>
      <vt:lpstr>PowerPoint Presentation</vt:lpstr>
      <vt:lpstr>=&gt; Internet là một thành tựu vĩ đại làm thay đổi xã hội loài người</vt:lpstr>
      <vt:lpstr>c) Một số thành tựu của trí tuệ nhân tạo</vt:lpstr>
      <vt:lpstr>PowerPoint Presentation</vt:lpstr>
      <vt:lpstr>Sophia</vt:lpstr>
      <vt:lpstr>PowerPoint Presentation</vt:lpstr>
      <vt:lpstr>TÓM TẮT BÀI HỌC</vt:lpstr>
      <vt:lpstr>BÀI TẬP</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SỰ ƯU VIỆT CỦA MÁY TÍNH VÀ NHỮNG THÀNH TỰU CỦA TIN HỌC</dc:title>
  <dc:creator>HoangThanh Tam</dc:creator>
  <cp:keywords/>
  <cp:lastModifiedBy>THPT NGUYENQUOCTRINH</cp:lastModifiedBy>
  <cp:revision>11</cp:revision>
  <dcterms:created xsi:type="dcterms:W3CDTF">2022-01-10T13:05:14Z</dcterms:created>
  <dcterms:modified xsi:type="dcterms:W3CDTF">2023-05-11T11:21:59Z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