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5"/>
  </p:notesMasterIdLst>
  <p:sldIdLst>
    <p:sldId id="313" r:id="rId3"/>
    <p:sldId id="321" r:id="rId4"/>
    <p:sldId id="315" r:id="rId5"/>
    <p:sldId id="326" r:id="rId6"/>
    <p:sldId id="316" r:id="rId7"/>
    <p:sldId id="322" r:id="rId8"/>
    <p:sldId id="324" r:id="rId9"/>
    <p:sldId id="325" r:id="rId10"/>
    <p:sldId id="317" r:id="rId11"/>
    <p:sldId id="318" r:id="rId12"/>
    <p:sldId id="319" r:id="rId13"/>
    <p:sldId id="320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139" autoAdjust="0"/>
  </p:normalViewPr>
  <p:slideViewPr>
    <p:cSldViewPr>
      <p:cViewPr varScale="1">
        <p:scale>
          <a:sx n="41" d="100"/>
          <a:sy n="41" d="100"/>
        </p:scale>
        <p:origin x="114" y="1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7222554" y="1494099"/>
            <a:ext cx="16856647" cy="11363824"/>
            <a:chOff x="9851186" y="1944202"/>
            <a:chExt cx="13944601" cy="113638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116799" y="1944202"/>
              <a:ext cx="12840788" cy="265663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6" y="3592355"/>
              <a:ext cx="13944601" cy="921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58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58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34491" y="2481425"/>
              <a:ext cx="1196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32" y="1714712"/>
            <a:ext cx="7298586" cy="111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87528" y="8838809"/>
            <a:ext cx="23212642" cy="4496189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7" y="4924691"/>
                <a:ext cx="2911990" cy="8490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564038"/>
            <a:ext cx="22999594" cy="1813669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486740" y="4816934"/>
            <a:ext cx="1080000" cy="138140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blipFill>
                <a:blip r:embed="rId6"/>
                <a:stretch>
                  <a:fillRect l="-1279" t="-15108" r="-1029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2"/>
            <a:ext cx="22973176" cy="1857145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5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blipFill>
                <a:blip r:embed="rId9"/>
                <a:stretch>
                  <a:fillRect l="-1561" t="-4892" b="-43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0930026" y="4188177"/>
            <a:ext cx="13184614" cy="1685784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88688" y="7734060"/>
            <a:ext cx="23848520" cy="542390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54374" y="7462298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17921747" y="44448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0357541" cy="41854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blipFill>
                <a:blip r:embed="rId6"/>
                <a:stretch>
                  <a:fillRect l="-3116" t="-5357" r="-1789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  <a:blipFill>
                <a:blip r:embed="rId7"/>
                <a:stretch>
                  <a:fillRect l="-1622" t="-10417" b="-20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10981264" y="1964173"/>
            <a:ext cx="13133374" cy="1802353"/>
            <a:chOff x="10981264" y="1964173"/>
            <a:chExt cx="13133374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685800" y="9597421"/>
            <a:ext cx="23430459" cy="3290842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blipFill>
                <a:blip r:embed="rId4"/>
                <a:stretch>
                  <a:fillRect l="-1424" t="-17419" b="-36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  <a:blipFill>
                <a:blip r:embed="rId5"/>
                <a:stretch>
                  <a:fillRect l="-1445" t="-4239" b="-4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1786953" y="4618675"/>
            <a:ext cx="20768796" cy="1960068"/>
            <a:chOff x="1786953" y="4618675"/>
            <a:chExt cx="20694624" cy="19600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13243832" y="4751190"/>
              <a:ext cx="8543919" cy="1782507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12724775" y="508583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600" y="4821067"/>
              <a:ext cx="7790086" cy="175767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1828103" y="6593878"/>
            <a:ext cx="20949315" cy="1963128"/>
            <a:chOff x="1811024" y="6593048"/>
            <a:chExt cx="20949315" cy="19631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593048"/>
              <a:ext cx="20031333" cy="1963128"/>
              <a:chOff x="12451545" y="4630811"/>
              <a:chExt cx="22275164" cy="1963128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630811"/>
                <a:ext cx="22275164" cy="1963128"/>
                <a:chOff x="6254178" y="2070112"/>
                <a:chExt cx="11137582" cy="981564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3" y="2114588"/>
                  <a:ext cx="4340223" cy="93708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12628336" y="2070112"/>
                  <a:ext cx="4763424" cy="92373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12311085" y="2215870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5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12748776" y="6908119"/>
            <a:ext cx="967224" cy="9858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579" y="8749835"/>
            <a:ext cx="392006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571815"/>
            <a:ext cx="22759041" cy="10584600"/>
            <a:chOff x="1447797" y="1539197"/>
            <a:chExt cx="22759041" cy="113234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539197"/>
              <a:ext cx="22759041" cy="11323495"/>
              <a:chOff x="1447797" y="1539197"/>
              <a:chExt cx="22759041" cy="1132349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26784" y="1797127"/>
                <a:ext cx="22680054" cy="11065565"/>
                <a:chOff x="-3588044" y="3448230"/>
                <a:chExt cx="22680054" cy="1106556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88044" y="3448230"/>
                  <a:ext cx="22680054" cy="11065565"/>
                  <a:chOff x="-3588044" y="3448230"/>
                  <a:chExt cx="22680054" cy="1106556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88044" y="4020530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024254" y="1539197"/>
                <a:ext cx="15512324" cy="118126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467544" y="1603276"/>
                <a:ext cx="15512325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85" y="222736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Isosceles Triangle 44"/>
              <p:cNvSpPr/>
              <p:nvPr/>
            </p:nvSpPr>
            <p:spPr>
              <a:xfrm rot="16200000">
                <a:off x="1458761" y="6001545"/>
                <a:ext cx="143670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447805" y="7460331"/>
                <a:ext cx="12309901" cy="962610"/>
                <a:chOff x="7459672" y="7170625"/>
                <a:chExt cx="12311312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0659909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22179291" cy="2305453"/>
                <a:chOff x="7459670" y="7441560"/>
                <a:chExt cx="28676009" cy="2305718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6605760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CÁC GÓC BÙ NHAU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900861" cy="2190462"/>
                  <a:chOff x="7459669" y="6460865"/>
                  <a:chExt cx="1885168" cy="2190462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875644" cy="2114245"/>
                    <a:chOff x="7469193" y="6537082"/>
                    <a:chExt cx="1875644" cy="2114245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90"/>
                      <a:ext cx="656098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4" name="Round Same Side Corner Rectangle 53"/>
                    <p:cNvSpPr/>
                    <p:nvPr/>
                  </p:nvSpPr>
                  <p:spPr>
                    <a:xfrm rot="5400000">
                      <a:off x="8062585" y="736008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8056703" y="7893938"/>
                      <a:ext cx="656098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9511547" y="8874633"/>
                  <a:ext cx="904295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58877" y="3066788"/>
              <a:ext cx="4599161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68933"/>
              <a:ext cx="1316269" cy="1323399"/>
              <a:chOff x="4902568" y="289096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9096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6553200" y="4004021"/>
            <a:ext cx="17702405" cy="247528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8839200" y="4122836"/>
            <a:ext cx="137280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TRỊ LƯỢNG GIÁC CỦA MỘT GÓC TỪ 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180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82781" y="16764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MỐI QUAN HỆ GIỮA CÁC GIÁ TRỊ LƯỢNG GIÁC CỦA HAI GÓC BÙ NHAU</a:t>
            </a:r>
            <a:endParaRPr lang="vi-V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Đối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tùy</a:t>
                </a:r>
                <a:r>
                  <a:rPr lang="en-US" b="1" dirty="0"/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nửa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Nêu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 </a:t>
                </a:r>
                <a:r>
                  <a:rPr lang="en-US" b="1" dirty="0" err="1"/>
                  <a:t>về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nêu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mối</a:t>
                </a:r>
                <a:r>
                  <a:rPr lang="en-US" b="1" dirty="0"/>
                  <a:t> </a:t>
                </a:r>
                <a:r>
                  <a:rPr lang="en-US" b="1" dirty="0" err="1"/>
                  <a:t>quan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cos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Hai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Do </a:t>
                </a:r>
                <a:r>
                  <a:rPr lang="en-US" b="1" dirty="0" err="1"/>
                  <a:t>đó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tan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cot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/>
                      <m:t>cot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blipFill>
                <a:blip r:embed="rId3"/>
                <a:stretch>
                  <a:fillRect l="-1917" t="-1894" b="-35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28800"/>
            <a:ext cx="24384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sz="5300" b="1" dirty="0">
                <a:solidFill>
                  <a:srgbClr val="FF0000"/>
                </a:solidFill>
              </a:rPr>
              <a:t>MỐI QUAN HỆ GIỮA CÁC GIÁ TRỊ LƯỢNG GIÁC CỦA HAI GÓC BÙ NHAU</a:t>
            </a:r>
            <a:endParaRPr lang="vi-VN" sz="5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00"/>
                    </a:solidFill>
                  </a:rPr>
                  <a:t>Đối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tùy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gọi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trên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bù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Nêu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về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Từ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nêu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Hai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Do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tan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blipFill>
                <a:blip r:embed="rId3"/>
                <a:stretch>
                  <a:fillRect l="-1951" t="-1938" r="-1618" b="-32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2:  Tính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GỢI Ý TÌM LỜI GIẢI</a:t>
                </a:r>
              </a:p>
              <a:p>
                <a:pPr marL="0" indent="0">
                  <a:buNone/>
                </a:pP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3.1?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blipFill>
                <a:blip r:embed="rId3"/>
                <a:stretch>
                  <a:fillRect l="-2321" t="-1761" r="-19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914400" lvl="1" indent="0">
                  <a:buNone/>
                </a:pPr>
                <a:r>
                  <a:rPr lang="en-US" b="1" dirty="0"/>
                  <a:t>Do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4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3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 ta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  <a:endParaRPr lang="vi-VN" b="1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48F70D-1598-4B6F-810B-A251ACDB4F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39791" y="5638800"/>
            <a:ext cx="10210800" cy="7449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54120-73B0-4427-BCE9-569879E0E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9" y="6553200"/>
            <a:ext cx="11307181" cy="65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Luyện </a:t>
                </a:r>
                <a:r>
                  <a:rPr lang="en-US" sz="4400" b="1" dirty="0" err="1"/>
                  <a:t>tập</a:t>
                </a:r>
                <a:r>
                  <a:rPr lang="en-US" sz="4400" b="1" dirty="0"/>
                  <a:t> 2: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3.6,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phụ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𝑵𝑶𝑸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𝒙𝑶𝑴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𝑵𝑶𝑸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endParaRPr lang="vi-VN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Do </a:t>
                </a:r>
                <a:r>
                  <a:rPr lang="en-US" sz="4400" b="1" dirty="0" err="1"/>
                  <a:t>đó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𝒐𝒔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t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𝒂𝒏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cot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endParaRPr lang="vi-VN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blipFill>
                <a:blip r:embed="rId3"/>
                <a:stretch>
                  <a:fillRect l="-1696" t="-1601" b="-3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1981200"/>
            <a:ext cx="9344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CDAE73-F276-4715-88E7-2354431E1014}"/>
              </a:ext>
            </a:extLst>
          </p:cNvPr>
          <p:cNvGrpSpPr/>
          <p:nvPr/>
        </p:nvGrpSpPr>
        <p:grpSpPr>
          <a:xfrm>
            <a:off x="14706599" y="1066801"/>
            <a:ext cx="8763001" cy="8482812"/>
            <a:chOff x="13968844" y="1981200"/>
            <a:chExt cx="10415156" cy="80764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F28000-3BB0-41AD-AB3F-255A0378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8844" y="1981200"/>
              <a:ext cx="10415156" cy="80764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D12308-9C39-427C-9BAC-0B3FDE0FCCD6}"/>
                </a:ext>
              </a:extLst>
            </p:cNvPr>
            <p:cNvSpPr/>
            <p:nvPr/>
          </p:nvSpPr>
          <p:spPr>
            <a:xfrm>
              <a:off x="23164800" y="2286000"/>
              <a:ext cx="12192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60CA6-8BE8-4E23-9A99-D7E365C3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0" y="9296400"/>
            <a:ext cx="7311484" cy="3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 dirty="0" err="1">
                    <a:solidFill>
                      <a:srgbClr val="0000FF"/>
                    </a:solidFill>
                  </a:rPr>
                  <a:t>Vận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chiếc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tâm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 (H 3.7), </a:t>
                </a:r>
                <a:r>
                  <a:rPr lang="en-US" sz="4400" b="1" dirty="0" err="1"/>
                  <a:t>thời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thực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Nếu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vào</a:t>
                </a:r>
                <a:r>
                  <a:rPr lang="en-US" sz="4400" b="1" dirty="0"/>
                  <a:t> cabin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thấp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bao </a:t>
                </a:r>
                <a:r>
                  <a:rPr lang="en-US" sz="4400" b="1" dirty="0" err="1"/>
                  <a:t>nhiêu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mét</a:t>
                </a:r>
                <a:r>
                  <a:rPr lang="en-US" sz="44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blipFill>
                <a:blip r:embed="rId3"/>
                <a:stretch>
                  <a:fillRect l="-1631" t="-15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864713" y="1390650"/>
            <a:ext cx="8186777" cy="120022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GỢI Ý GIẢI</a:t>
            </a:r>
          </a:p>
          <a:p>
            <a:pPr marL="0" indent="0">
              <a:buNone/>
            </a:pPr>
            <a:r>
              <a:rPr lang="en-US" sz="4400" b="1" dirty="0" err="1"/>
              <a:t>Gắn</a:t>
            </a:r>
            <a:r>
              <a:rPr lang="en-US" sz="4400" b="1" dirty="0"/>
              <a:t> </a:t>
            </a:r>
            <a:r>
              <a:rPr lang="en-US" sz="4400" b="1" dirty="0" err="1"/>
              <a:t>hệ</a:t>
            </a:r>
            <a:r>
              <a:rPr lang="en-US" sz="4400" b="1" dirty="0"/>
              <a:t> </a:t>
            </a:r>
            <a:r>
              <a:rPr lang="en-US" sz="4400" b="1" dirty="0" err="1"/>
              <a:t>trục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đu</a:t>
            </a:r>
            <a:r>
              <a:rPr lang="en-US" sz="4400" b="1" dirty="0"/>
              <a:t> quay ta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đường</a:t>
            </a:r>
            <a:r>
              <a:rPr lang="en-US" sz="4400" b="1" dirty="0"/>
              <a:t> </a:t>
            </a:r>
            <a:r>
              <a:rPr lang="en-US" sz="4400" b="1" dirty="0" err="1"/>
              <a:t>tròn</a:t>
            </a:r>
            <a:r>
              <a:rPr lang="en-US" sz="4400" b="1" dirty="0"/>
              <a:t> </a:t>
            </a:r>
            <a:r>
              <a:rPr lang="en-US" sz="4400" b="1" dirty="0" err="1"/>
              <a:t>lượng</a:t>
            </a:r>
            <a:r>
              <a:rPr lang="en-US" sz="4400" b="1" dirty="0"/>
              <a:t> </a:t>
            </a:r>
            <a:r>
              <a:rPr lang="en-US" sz="4400" b="1" dirty="0" err="1"/>
              <a:t>giác</a:t>
            </a:r>
            <a:r>
              <a:rPr lang="en-US" sz="4400" b="1" dirty="0"/>
              <a:t> </a:t>
            </a:r>
            <a:r>
              <a:rPr lang="en-US" sz="4400" b="1" dirty="0" err="1"/>
              <a:t>như</a:t>
            </a:r>
            <a:r>
              <a:rPr lang="en-US" sz="4400" b="1" dirty="0"/>
              <a:t> 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/>
              <a:t>vẽ</a:t>
            </a:r>
            <a:endParaRPr lang="vi-VN" sz="4400" b="1" dirty="0"/>
          </a:p>
          <a:p>
            <a:pPr lvl="3"/>
            <a:endParaRPr lang="en-US" dirty="0"/>
          </a:p>
          <a:p>
            <a:pPr marL="1828800" lvl="2" indent="0">
              <a:buNone/>
            </a:pPr>
            <a:r>
              <a:rPr lang="en-US" b="1" dirty="0" err="1"/>
              <a:t>Đu</a:t>
            </a:r>
            <a:r>
              <a:rPr lang="en-US" b="1" dirty="0"/>
              <a:t> quay </a:t>
            </a:r>
            <a:r>
              <a:rPr lang="en-US" b="1" dirty="0" err="1"/>
              <a:t>sẽ</a:t>
            </a:r>
            <a:r>
              <a:rPr lang="en-US" b="1" dirty="0"/>
              <a:t> quay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dương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.</a:t>
            </a:r>
          </a:p>
          <a:p>
            <a:pPr marL="1828800" lvl="2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thành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1828800" lvl="2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Đu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 smtClean="0">
                <a:solidFill>
                  <a:srgbClr val="FF0000"/>
                </a:solidFill>
              </a:rPr>
              <a:t>sẽ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quay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hồ</a:t>
            </a:r>
            <a:endParaRPr lang="en-US" b="1" dirty="0"/>
          </a:p>
          <a:p>
            <a:pPr marL="1828800" lvl="2" indent="0">
              <a:buNone/>
            </a:pPr>
            <a:r>
              <a:rPr lang="en-US" b="1" dirty="0" smtClean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ta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ngồi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cabin ở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thấp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quay 20 </a:t>
            </a:r>
            <a:r>
              <a:rPr lang="en-US" b="1" dirty="0" err="1"/>
              <a:t>phút</a:t>
            </a:r>
            <a:r>
              <a:rPr lang="en-US" b="1" dirty="0"/>
              <a:t>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BEC0D-CFCF-4219-927B-0E0C18F8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257800"/>
            <a:ext cx="7568708" cy="7734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06ED7-D462-4D01-ABA6-C6FD5449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594" y="5244736"/>
            <a:ext cx="8719514" cy="7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Vận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TH1: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CÙNG CHIỀU KIM ĐỒNG HỒ</a:t>
                </a: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𝑯𝑶𝑱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TH2: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NGƯỢC  CHIỀU KIM ĐỒNG HỒ</a:t>
                </a: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dirty="0"/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chiếu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blipFill>
                <a:blip r:embed="rId3"/>
                <a:stretch>
                  <a:fillRect l="-1813" t="-1761" r="-26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66427" y="1981200"/>
            <a:ext cx="8885064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2743200" lvl="3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EB5D-913B-4809-BCE8-CE3D3BDA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428" y="1981200"/>
            <a:ext cx="8885063" cy="78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2"/>
            <a:ext cx="23862374" cy="5716249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89012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blipFill>
                <a:blip r:embed="rId8"/>
                <a:stretch>
                  <a:fillRect l="-1338" t="-3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5400" b="1" dirty="0"/>
                  <a:t>Giá </a:t>
                </a:r>
                <a:r>
                  <a:rPr lang="en-US" sz="5400" b="1" dirty="0" err="1"/>
                  <a:t>trị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/>
                  <a:t> </a:t>
                </a:r>
                <a:r>
                  <a:rPr lang="en-US" sz="5400" b="1" dirty="0" err="1"/>
                  <a:t>bằng</a:t>
                </a:r>
                <a:r>
                  <a:rPr lang="en-US" sz="5400" b="1" dirty="0"/>
                  <a:t> bao </a:t>
                </a:r>
                <a:r>
                  <a:rPr lang="en-US" sz="5400" b="1" dirty="0" err="1"/>
                  <a:t>nhiêu</a:t>
                </a:r>
                <a:r>
                  <a:rPr lang="en-US" sz="5400" b="1" dirty="0"/>
                  <a:t>?</a:t>
                </a:r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blipFill>
                <a:blip r:embed="rId9"/>
                <a:stretch>
                  <a:fillRect l="-1455" b="-30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3262</TotalTime>
  <Words>544</Words>
  <Application>Microsoft Office PowerPoint</Application>
  <PresentationFormat>Custom</PresentationFormat>
  <Paragraphs>186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Admin</cp:lastModifiedBy>
  <cp:revision>395</cp:revision>
  <dcterms:created xsi:type="dcterms:W3CDTF">2013-08-31T11:42:51Z</dcterms:created>
  <dcterms:modified xsi:type="dcterms:W3CDTF">2022-04-16T09:14:11Z</dcterms:modified>
  <cp:category>9Slide.vn</cp:category>
</cp:coreProperties>
</file>