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8" r:id="rId1"/>
    <p:sldMasterId id="2147483754" r:id="rId2"/>
  </p:sldMasterIdLst>
  <p:notesMasterIdLst>
    <p:notesMasterId r:id="rId41"/>
  </p:notesMasterIdLst>
  <p:sldIdLst>
    <p:sldId id="313" r:id="rId3"/>
    <p:sldId id="301" r:id="rId4"/>
    <p:sldId id="315" r:id="rId5"/>
    <p:sldId id="321" r:id="rId6"/>
    <p:sldId id="322" r:id="rId7"/>
    <p:sldId id="357" r:id="rId8"/>
    <p:sldId id="323" r:id="rId9"/>
    <p:sldId id="325" r:id="rId10"/>
    <p:sldId id="326" r:id="rId11"/>
    <p:sldId id="328" r:id="rId12"/>
    <p:sldId id="327" r:id="rId13"/>
    <p:sldId id="324" r:id="rId14"/>
    <p:sldId id="317" r:id="rId15"/>
    <p:sldId id="330" r:id="rId16"/>
    <p:sldId id="331" r:id="rId17"/>
    <p:sldId id="332" r:id="rId18"/>
    <p:sldId id="333" r:id="rId19"/>
    <p:sldId id="334" r:id="rId20"/>
    <p:sldId id="336" r:id="rId21"/>
    <p:sldId id="337" r:id="rId22"/>
    <p:sldId id="338" r:id="rId23"/>
    <p:sldId id="339" r:id="rId24"/>
    <p:sldId id="340" r:id="rId25"/>
    <p:sldId id="341" r:id="rId26"/>
    <p:sldId id="342" r:id="rId27"/>
    <p:sldId id="343" r:id="rId28"/>
    <p:sldId id="344" r:id="rId29"/>
    <p:sldId id="345" r:id="rId30"/>
    <p:sldId id="346" r:id="rId31"/>
    <p:sldId id="347" r:id="rId32"/>
    <p:sldId id="348" r:id="rId33"/>
    <p:sldId id="349" r:id="rId34"/>
    <p:sldId id="351" r:id="rId35"/>
    <p:sldId id="352" r:id="rId36"/>
    <p:sldId id="353" r:id="rId37"/>
    <p:sldId id="354" r:id="rId38"/>
    <p:sldId id="355" r:id="rId39"/>
    <p:sldId id="356" r:id="rId40"/>
  </p:sldIdLst>
  <p:sldSz cx="24384000" cy="13716000"/>
  <p:notesSz cx="6858000" cy="9144000"/>
  <p:custDataLst>
    <p:tags r:id="rId42"/>
  </p:custDataLst>
  <p:defaultTextStyle>
    <a:defPPr>
      <a:defRPr lang="en-US"/>
    </a:defPPr>
    <a:lvl1pPr marL="0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1pPr>
    <a:lvl2pPr marL="1088639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2pPr>
    <a:lvl3pPr marL="2177278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3pPr>
    <a:lvl4pPr marL="3265917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4pPr>
    <a:lvl5pPr marL="4354556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5pPr>
    <a:lvl6pPr marL="5443195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6pPr>
    <a:lvl7pPr marL="6531834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7pPr>
    <a:lvl8pPr marL="7620472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8pPr>
    <a:lvl9pPr marL="8709111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320" userDrawn="1">
          <p15:clr>
            <a:srgbClr val="A4A3A4"/>
          </p15:clr>
        </p15:guide>
        <p15:guide id="2" pos="76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E7F7FF"/>
    <a:srgbClr val="D6F7FE"/>
    <a:srgbClr val="EEF7E9"/>
    <a:srgbClr val="135F82"/>
    <a:srgbClr val="FFFFFF"/>
    <a:srgbClr val="008000"/>
    <a:srgbClr val="242452"/>
    <a:srgbClr val="270F6B"/>
    <a:srgbClr val="3333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931" autoAdjust="0"/>
    <p:restoredTop sz="94139" autoAdjust="0"/>
  </p:normalViewPr>
  <p:slideViewPr>
    <p:cSldViewPr>
      <p:cViewPr varScale="1">
        <p:scale>
          <a:sx n="39" d="100"/>
          <a:sy n="39" d="100"/>
        </p:scale>
        <p:origin x="509" y="72"/>
      </p:cViewPr>
      <p:guideLst>
        <p:guide orient="horz" pos="4320"/>
        <p:guide pos="76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-28518"/>
    </p:cViewPr>
  </p:sorterViewPr>
  <p:notesViewPr>
    <p:cSldViewPr>
      <p:cViewPr varScale="1">
        <p:scale>
          <a:sx n="56" d="100"/>
          <a:sy n="56" d="100"/>
        </p:scale>
        <p:origin x="-2886" y="-84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tags" Target="tags/tag1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presProps" Target="presProps.xml"/><Relationship Id="rId8" Type="http://schemas.openxmlformats.org/officeDocument/2006/relationships/slide" Target="slides/slide6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tableStyles" Target="tableStyles.xml"/><Relationship Id="rId20" Type="http://schemas.openxmlformats.org/officeDocument/2006/relationships/slide" Target="slides/slide18.xml"/><Relationship Id="rId41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A3BB293-0719-4B19-A181-EE36FD0623AD}" type="datetimeFigureOut">
              <a:rPr lang="en-US" smtClean="0"/>
              <a:pPr/>
              <a:t>4/21/2022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2EA8B73-FCCD-4D4C-BC4E-0CE5120A1B5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99637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1pPr>
    <a:lvl2pPr marL="1088639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2pPr>
    <a:lvl3pPr marL="2177278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3pPr>
    <a:lvl4pPr marL="3265917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4pPr>
    <a:lvl5pPr marL="4354556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5pPr>
    <a:lvl6pPr marL="5443195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6pPr>
    <a:lvl7pPr marL="6531834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7pPr>
    <a:lvl8pPr marL="7620472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8pPr>
    <a:lvl9pPr marL="8709111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23D8C-BCC6-453A-B078-455701A55423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856490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23D8C-BCC6-453A-B078-455701A55423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701131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23D8C-BCC6-453A-B078-455701A55423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701131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74968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23D8C-BCC6-453A-B078-455701A55423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701131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23D8C-BCC6-453A-B078-455701A55423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716892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23D8C-BCC6-453A-B078-455701A55423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571774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21772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D623D8C-BCC6-453A-B078-455701A5542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2767094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23D8C-BCC6-453A-B078-455701A55423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701131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23D8C-BCC6-453A-B078-455701A55423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701131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23D8C-BCC6-453A-B078-455701A55423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701131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23D8C-BCC6-453A-B078-455701A55423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39797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99727" y="1781954"/>
            <a:ext cx="21031200" cy="2651126"/>
          </a:xfrm>
          <a:prstGeom prst="rect">
            <a:avLst/>
          </a:prstGeom>
        </p:spPr>
        <p:txBody>
          <a:bodyPr/>
          <a:lstStyle>
            <a:lvl1pPr algn="l">
              <a:defRPr sz="5400">
                <a:latin typeface="Tomaho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699727" y="4702953"/>
            <a:ext cx="10363200" cy="8702676"/>
          </a:xfrm>
          <a:prstGeom prst="rect">
            <a:avLst/>
          </a:prstGeom>
        </p:spPr>
        <p:txBody>
          <a:bodyPr/>
          <a:lstStyle>
            <a:lvl1pPr algn="l">
              <a:defRPr sz="4800">
                <a:latin typeface="Tomaho"/>
              </a:defRPr>
            </a:lvl1pPr>
            <a:lvl2pPr algn="l">
              <a:defRPr sz="4800">
                <a:latin typeface="Tomaho"/>
              </a:defRPr>
            </a:lvl2pPr>
            <a:lvl3pPr algn="l">
              <a:defRPr sz="4800">
                <a:latin typeface="Tomaho"/>
              </a:defRPr>
            </a:lvl3pPr>
            <a:lvl4pPr algn="l">
              <a:defRPr sz="4800">
                <a:latin typeface="Tomaho"/>
              </a:defRPr>
            </a:lvl4pPr>
            <a:lvl5pPr algn="l">
              <a:defRPr sz="4800">
                <a:latin typeface="Tomaho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367727" y="4702953"/>
            <a:ext cx="10363200" cy="8702676"/>
          </a:xfrm>
          <a:prstGeom prst="rect">
            <a:avLst/>
          </a:prstGeom>
        </p:spPr>
        <p:txBody>
          <a:bodyPr/>
          <a:lstStyle>
            <a:lvl1pPr algn="l">
              <a:defRPr sz="4800">
                <a:latin typeface="Tomaho"/>
              </a:defRPr>
            </a:lvl1pPr>
            <a:lvl2pPr algn="l">
              <a:defRPr sz="4800">
                <a:latin typeface="Tomaho"/>
              </a:defRPr>
            </a:lvl2pPr>
            <a:lvl3pPr algn="l">
              <a:defRPr sz="4800">
                <a:latin typeface="Tomaho"/>
              </a:defRPr>
            </a:lvl3pPr>
            <a:lvl4pPr algn="l">
              <a:defRPr sz="4800">
                <a:latin typeface="Tomaho"/>
              </a:defRPr>
            </a:lvl4pPr>
            <a:lvl5pPr algn="l">
              <a:defRPr sz="4800">
                <a:latin typeface="Tomaho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4/21/2022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220733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7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>
        <p:tmplLst>
          <p:tmpl lvl="1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" grpId="0" build="p">
        <p:tmplLst>
          <p:tmpl lvl="1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4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4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4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4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4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7449800" y="730250"/>
            <a:ext cx="5257800" cy="11623676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676400" y="730250"/>
            <a:ext cx="15468600" cy="11623676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4/21/2022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083307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1568361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8695976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48000" y="2244726"/>
            <a:ext cx="18288000" cy="4775200"/>
          </a:xfrm>
          <a:prstGeom prst="rect">
            <a:avLst/>
          </a:prstGeom>
        </p:spPr>
        <p:txBody>
          <a:bodyPr anchor="b"/>
          <a:lstStyle>
            <a:lvl1pPr algn="ctr">
              <a:defRPr sz="12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048000" y="7204076"/>
            <a:ext cx="18288000" cy="331152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4800"/>
            </a:lvl1pPr>
            <a:lvl2pPr marL="914400" indent="0" algn="ctr">
              <a:buNone/>
              <a:defRPr sz="4000"/>
            </a:lvl2pPr>
            <a:lvl3pPr marL="1828800" indent="0" algn="ctr">
              <a:buNone/>
              <a:defRPr sz="3600"/>
            </a:lvl3pPr>
            <a:lvl4pPr marL="2743200" indent="0" algn="ctr">
              <a:buNone/>
              <a:defRPr sz="3200"/>
            </a:lvl4pPr>
            <a:lvl5pPr marL="3657600" indent="0" algn="ctr">
              <a:buNone/>
              <a:defRPr sz="3200"/>
            </a:lvl5pPr>
            <a:lvl6pPr marL="4572000" indent="0" algn="ctr">
              <a:buNone/>
              <a:defRPr sz="3200"/>
            </a:lvl6pPr>
            <a:lvl7pPr marL="5486400" indent="0" algn="ctr">
              <a:buNone/>
              <a:defRPr sz="3200"/>
            </a:lvl7pPr>
            <a:lvl8pPr marL="6400800" indent="0" algn="ctr">
              <a:buNone/>
              <a:defRPr sz="3200"/>
            </a:lvl8pPr>
            <a:lvl9pPr marL="7315200" indent="0" algn="ctr">
              <a:buNone/>
              <a:defRPr sz="3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4/21/2022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17877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730251"/>
            <a:ext cx="21031200" cy="2651126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76400" y="3651250"/>
            <a:ext cx="21031200" cy="870267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4/21/2022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961529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63700" y="3419477"/>
            <a:ext cx="21031200" cy="5705474"/>
          </a:xfrm>
          <a:prstGeom prst="rect">
            <a:avLst/>
          </a:prstGeom>
        </p:spPr>
        <p:txBody>
          <a:bodyPr anchor="b"/>
          <a:lstStyle>
            <a:lvl1pPr>
              <a:defRPr sz="12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63700" y="9178927"/>
            <a:ext cx="21031200" cy="300037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800">
                <a:solidFill>
                  <a:schemeClr val="tx1">
                    <a:tint val="75000"/>
                  </a:schemeClr>
                </a:solidFill>
              </a:defRPr>
            </a:lvl1pPr>
            <a:lvl2pPr marL="914400" indent="0">
              <a:buNone/>
              <a:defRPr sz="4000">
                <a:solidFill>
                  <a:schemeClr val="tx1">
                    <a:tint val="75000"/>
                  </a:schemeClr>
                </a:solidFill>
              </a:defRPr>
            </a:lvl2pPr>
            <a:lvl3pPr marL="1828800" indent="0">
              <a:buNone/>
              <a:defRPr sz="3600">
                <a:solidFill>
                  <a:schemeClr val="tx1">
                    <a:tint val="75000"/>
                  </a:schemeClr>
                </a:solidFill>
              </a:defRPr>
            </a:lvl3pPr>
            <a:lvl4pPr marL="27432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4pPr>
            <a:lvl5pPr marL="36576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5pPr>
            <a:lvl6pPr marL="45720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6pPr>
            <a:lvl7pPr marL="54864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7pPr>
            <a:lvl8pPr marL="64008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8pPr>
            <a:lvl9pPr marL="73152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4/21/2022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159446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730251"/>
            <a:ext cx="21031200" cy="2651126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676400" y="3651250"/>
            <a:ext cx="10363200" cy="870267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344400" y="3651250"/>
            <a:ext cx="10363200" cy="870267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4/21/2022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368330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6" y="730251"/>
            <a:ext cx="21031200" cy="2651126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79577" y="3362326"/>
            <a:ext cx="10315574" cy="1647824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4800" b="1"/>
            </a:lvl1pPr>
            <a:lvl2pPr marL="914400" indent="0">
              <a:buNone/>
              <a:defRPr sz="4000" b="1"/>
            </a:lvl2pPr>
            <a:lvl3pPr marL="1828800" indent="0">
              <a:buNone/>
              <a:defRPr sz="3600" b="1"/>
            </a:lvl3pPr>
            <a:lvl4pPr marL="2743200" indent="0">
              <a:buNone/>
              <a:defRPr sz="3200" b="1"/>
            </a:lvl4pPr>
            <a:lvl5pPr marL="3657600" indent="0">
              <a:buNone/>
              <a:defRPr sz="3200" b="1"/>
            </a:lvl5pPr>
            <a:lvl6pPr marL="4572000" indent="0">
              <a:buNone/>
              <a:defRPr sz="3200" b="1"/>
            </a:lvl6pPr>
            <a:lvl7pPr marL="5486400" indent="0">
              <a:buNone/>
              <a:defRPr sz="3200" b="1"/>
            </a:lvl7pPr>
            <a:lvl8pPr marL="6400800" indent="0">
              <a:buNone/>
              <a:defRPr sz="3200" b="1"/>
            </a:lvl8pPr>
            <a:lvl9pPr marL="7315200" indent="0">
              <a:buNone/>
              <a:defRPr sz="3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79577" y="5010150"/>
            <a:ext cx="10315574" cy="736917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2344400" y="3362326"/>
            <a:ext cx="10366376" cy="1647824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4800" b="1"/>
            </a:lvl1pPr>
            <a:lvl2pPr marL="914400" indent="0">
              <a:buNone/>
              <a:defRPr sz="4000" b="1"/>
            </a:lvl2pPr>
            <a:lvl3pPr marL="1828800" indent="0">
              <a:buNone/>
              <a:defRPr sz="3600" b="1"/>
            </a:lvl3pPr>
            <a:lvl4pPr marL="2743200" indent="0">
              <a:buNone/>
              <a:defRPr sz="3200" b="1"/>
            </a:lvl4pPr>
            <a:lvl5pPr marL="3657600" indent="0">
              <a:buNone/>
              <a:defRPr sz="3200" b="1"/>
            </a:lvl5pPr>
            <a:lvl6pPr marL="4572000" indent="0">
              <a:buNone/>
              <a:defRPr sz="3200" b="1"/>
            </a:lvl6pPr>
            <a:lvl7pPr marL="5486400" indent="0">
              <a:buNone/>
              <a:defRPr sz="3200" b="1"/>
            </a:lvl7pPr>
            <a:lvl8pPr marL="6400800" indent="0">
              <a:buNone/>
              <a:defRPr sz="3200" b="1"/>
            </a:lvl8pPr>
            <a:lvl9pPr marL="7315200" indent="0">
              <a:buNone/>
              <a:defRPr sz="3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2344400" y="5010150"/>
            <a:ext cx="10366376" cy="736917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4/21/2022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777825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730251"/>
            <a:ext cx="21031200" cy="2651126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4/21/2022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951054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4/21/2022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124628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6" y="730251"/>
            <a:ext cx="21031200" cy="2651126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79577" y="3362326"/>
            <a:ext cx="10315574" cy="1647824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4800" b="1"/>
            </a:lvl1pPr>
            <a:lvl2pPr marL="914400" indent="0">
              <a:buNone/>
              <a:defRPr sz="4000" b="1"/>
            </a:lvl2pPr>
            <a:lvl3pPr marL="1828800" indent="0">
              <a:buNone/>
              <a:defRPr sz="3600" b="1"/>
            </a:lvl3pPr>
            <a:lvl4pPr marL="2743200" indent="0">
              <a:buNone/>
              <a:defRPr sz="3200" b="1"/>
            </a:lvl4pPr>
            <a:lvl5pPr marL="3657600" indent="0">
              <a:buNone/>
              <a:defRPr sz="3200" b="1"/>
            </a:lvl5pPr>
            <a:lvl6pPr marL="4572000" indent="0">
              <a:buNone/>
              <a:defRPr sz="3200" b="1"/>
            </a:lvl6pPr>
            <a:lvl7pPr marL="5486400" indent="0">
              <a:buNone/>
              <a:defRPr sz="3200" b="1"/>
            </a:lvl7pPr>
            <a:lvl8pPr marL="6400800" indent="0">
              <a:buNone/>
              <a:defRPr sz="3200" b="1"/>
            </a:lvl8pPr>
            <a:lvl9pPr marL="7315200" indent="0">
              <a:buNone/>
              <a:defRPr sz="3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79577" y="5010150"/>
            <a:ext cx="10315574" cy="736917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2344400" y="3362326"/>
            <a:ext cx="10366376" cy="1647824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4800" b="1"/>
            </a:lvl1pPr>
            <a:lvl2pPr marL="914400" indent="0">
              <a:buNone/>
              <a:defRPr sz="4000" b="1"/>
            </a:lvl2pPr>
            <a:lvl3pPr marL="1828800" indent="0">
              <a:buNone/>
              <a:defRPr sz="3600" b="1"/>
            </a:lvl3pPr>
            <a:lvl4pPr marL="2743200" indent="0">
              <a:buNone/>
              <a:defRPr sz="3200" b="1"/>
            </a:lvl4pPr>
            <a:lvl5pPr marL="3657600" indent="0">
              <a:buNone/>
              <a:defRPr sz="3200" b="1"/>
            </a:lvl5pPr>
            <a:lvl6pPr marL="4572000" indent="0">
              <a:buNone/>
              <a:defRPr sz="3200" b="1"/>
            </a:lvl6pPr>
            <a:lvl7pPr marL="5486400" indent="0">
              <a:buNone/>
              <a:defRPr sz="3200" b="1"/>
            </a:lvl7pPr>
            <a:lvl8pPr marL="6400800" indent="0">
              <a:buNone/>
              <a:defRPr sz="3200" b="1"/>
            </a:lvl8pPr>
            <a:lvl9pPr marL="7315200" indent="0">
              <a:buNone/>
              <a:defRPr sz="3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2344400" y="5010150"/>
            <a:ext cx="10366376" cy="736917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4/21/2022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750806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7" y="914400"/>
            <a:ext cx="7864474" cy="3200400"/>
          </a:xfrm>
          <a:prstGeom prst="rect">
            <a:avLst/>
          </a:prstGeom>
        </p:spPr>
        <p:txBody>
          <a:bodyPr anchor="b"/>
          <a:lstStyle>
            <a:lvl1pPr>
              <a:defRPr sz="6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366376" y="1974851"/>
            <a:ext cx="12344400" cy="9747250"/>
          </a:xfrm>
          <a:prstGeom prst="rect">
            <a:avLst/>
          </a:prstGeom>
        </p:spPr>
        <p:txBody>
          <a:bodyPr/>
          <a:lstStyle>
            <a:lvl1pPr>
              <a:defRPr sz="6400"/>
            </a:lvl1pPr>
            <a:lvl2pPr>
              <a:defRPr sz="5600"/>
            </a:lvl2pPr>
            <a:lvl3pPr>
              <a:defRPr sz="4800"/>
            </a:lvl3pPr>
            <a:lvl4pPr>
              <a:defRPr sz="4000"/>
            </a:lvl4pPr>
            <a:lvl5pPr>
              <a:defRPr sz="4000"/>
            </a:lvl5pPr>
            <a:lvl6pPr>
              <a:defRPr sz="4000"/>
            </a:lvl6pPr>
            <a:lvl7pPr>
              <a:defRPr sz="4000"/>
            </a:lvl7pPr>
            <a:lvl8pPr>
              <a:defRPr sz="4000"/>
            </a:lvl8pPr>
            <a:lvl9pPr>
              <a:defRPr sz="4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7" y="4114800"/>
            <a:ext cx="7864474" cy="762317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914400" indent="0">
              <a:buNone/>
              <a:defRPr sz="2800"/>
            </a:lvl2pPr>
            <a:lvl3pPr marL="1828800" indent="0">
              <a:buNone/>
              <a:defRPr sz="2400"/>
            </a:lvl3pPr>
            <a:lvl4pPr marL="2743200" indent="0">
              <a:buNone/>
              <a:defRPr sz="2000"/>
            </a:lvl4pPr>
            <a:lvl5pPr marL="3657600" indent="0">
              <a:buNone/>
              <a:defRPr sz="2000"/>
            </a:lvl5pPr>
            <a:lvl6pPr marL="4572000" indent="0">
              <a:buNone/>
              <a:defRPr sz="2000"/>
            </a:lvl6pPr>
            <a:lvl7pPr marL="5486400" indent="0">
              <a:buNone/>
              <a:defRPr sz="2000"/>
            </a:lvl7pPr>
            <a:lvl8pPr marL="6400800" indent="0">
              <a:buNone/>
              <a:defRPr sz="2000"/>
            </a:lvl8pPr>
            <a:lvl9pPr marL="7315200" indent="0">
              <a:buNone/>
              <a:defRPr sz="2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4/21/2022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048112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7" y="914400"/>
            <a:ext cx="7864474" cy="3200400"/>
          </a:xfrm>
          <a:prstGeom prst="rect">
            <a:avLst/>
          </a:prstGeom>
        </p:spPr>
        <p:txBody>
          <a:bodyPr anchor="b"/>
          <a:lstStyle>
            <a:lvl1pPr>
              <a:defRPr sz="6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366376" y="1974851"/>
            <a:ext cx="12344400" cy="97472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6400"/>
            </a:lvl1pPr>
            <a:lvl2pPr marL="914400" indent="0">
              <a:buNone/>
              <a:defRPr sz="5600"/>
            </a:lvl2pPr>
            <a:lvl3pPr marL="1828800" indent="0">
              <a:buNone/>
              <a:defRPr sz="4800"/>
            </a:lvl3pPr>
            <a:lvl4pPr marL="2743200" indent="0">
              <a:buNone/>
              <a:defRPr sz="4000"/>
            </a:lvl4pPr>
            <a:lvl5pPr marL="3657600" indent="0">
              <a:buNone/>
              <a:defRPr sz="4000"/>
            </a:lvl5pPr>
            <a:lvl6pPr marL="4572000" indent="0">
              <a:buNone/>
              <a:defRPr sz="4000"/>
            </a:lvl6pPr>
            <a:lvl7pPr marL="5486400" indent="0">
              <a:buNone/>
              <a:defRPr sz="4000"/>
            </a:lvl7pPr>
            <a:lvl8pPr marL="6400800" indent="0">
              <a:buNone/>
              <a:defRPr sz="4000"/>
            </a:lvl8pPr>
            <a:lvl9pPr marL="7315200" indent="0">
              <a:buNone/>
              <a:defRPr sz="4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7" y="4114800"/>
            <a:ext cx="7864474" cy="762317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914400" indent="0">
              <a:buNone/>
              <a:defRPr sz="2800"/>
            </a:lvl2pPr>
            <a:lvl3pPr marL="1828800" indent="0">
              <a:buNone/>
              <a:defRPr sz="2400"/>
            </a:lvl3pPr>
            <a:lvl4pPr marL="2743200" indent="0">
              <a:buNone/>
              <a:defRPr sz="2000"/>
            </a:lvl4pPr>
            <a:lvl5pPr marL="3657600" indent="0">
              <a:buNone/>
              <a:defRPr sz="2000"/>
            </a:lvl5pPr>
            <a:lvl6pPr marL="4572000" indent="0">
              <a:buNone/>
              <a:defRPr sz="2000"/>
            </a:lvl6pPr>
            <a:lvl7pPr marL="5486400" indent="0">
              <a:buNone/>
              <a:defRPr sz="2000"/>
            </a:lvl7pPr>
            <a:lvl8pPr marL="6400800" indent="0">
              <a:buNone/>
              <a:defRPr sz="2000"/>
            </a:lvl8pPr>
            <a:lvl9pPr marL="7315200" indent="0">
              <a:buNone/>
              <a:defRPr sz="2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4/21/2022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370736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730251"/>
            <a:ext cx="21031200" cy="2651126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676400" y="3651250"/>
            <a:ext cx="21031200" cy="8702676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4/21/2022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993066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7449800" y="730250"/>
            <a:ext cx="5257800" cy="11623676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4/21/2022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404850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200" y="12712706"/>
            <a:ext cx="5689601" cy="730250"/>
          </a:xfrm>
          <a:prstGeom prst="rect">
            <a:avLst/>
          </a:prstGeom>
        </p:spPr>
        <p:txBody>
          <a:bodyPr lIns="91426" tIns="45713" rIns="91426" bIns="45713"/>
          <a:lstStyle/>
          <a:p>
            <a:fld id="{D15044BE-B3F3-4258-B55D-9238C2EBFDF1}" type="datetimeFigureOut">
              <a:rPr lang="en-US" smtClean="0"/>
              <a:pPr/>
              <a:t>4/21/2022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1205" y="12712706"/>
            <a:ext cx="7721601" cy="730250"/>
          </a:xfrm>
          <a:prstGeom prst="rect">
            <a:avLst/>
          </a:prstGeom>
        </p:spPr>
        <p:txBody>
          <a:bodyPr lIns="91426" tIns="45713" rIns="91426" bIns="45713"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5204" y="12712706"/>
            <a:ext cx="5689601" cy="730250"/>
          </a:xfrm>
          <a:prstGeom prst="rect">
            <a:avLst/>
          </a:prstGeom>
        </p:spPr>
        <p:txBody>
          <a:bodyPr lIns="91426" tIns="45713" rIns="91426" bIns="45713"/>
          <a:lstStyle/>
          <a:p>
            <a:fld id="{E56A0A80-8336-46B1-B89F-89FB7E7362A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886206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202" y="12712702"/>
            <a:ext cx="5689600" cy="730250"/>
          </a:xfrm>
          <a:prstGeom prst="rect">
            <a:avLst/>
          </a:prstGeom>
        </p:spPr>
        <p:txBody>
          <a:bodyPr/>
          <a:lstStyle/>
          <a:p>
            <a:fld id="{D15044BE-B3F3-4258-B55D-9238C2EBFDF1}" type="datetimeFigureOut">
              <a:rPr lang="en-US" smtClean="0"/>
              <a:pPr/>
              <a:t>4/21/2022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1200" y="12712702"/>
            <a:ext cx="7721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5201" y="12712702"/>
            <a:ext cx="5689600" cy="730250"/>
          </a:xfrm>
          <a:prstGeom prst="rect">
            <a:avLst/>
          </a:prstGeom>
        </p:spPr>
        <p:txBody>
          <a:bodyPr/>
          <a:lstStyle/>
          <a:p>
            <a:fld id="{E56A0A80-8336-46B1-B89F-89FB7E7362A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316447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201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D15044BE-B3F3-4258-B55D-9238C2EBFDF1}" type="datetimeFigureOut">
              <a:rPr lang="en-US" smtClean="0"/>
              <a:pPr/>
              <a:t>4/21/2022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1200" y="12712701"/>
            <a:ext cx="7721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5200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E56A0A80-8336-46B1-B89F-89FB7E7362A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376608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201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D15044BE-B3F3-4258-B55D-9238C2EBFDF1}" type="datetimeFigureOut">
              <a:rPr lang="en-US" smtClean="0"/>
              <a:pPr/>
              <a:t>4/21/2022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1200" y="12712701"/>
            <a:ext cx="7721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5200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E56A0A80-8336-46B1-B89F-89FB7E7362A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981351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4/21/2022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B6FD4328-148B-4547-A4ED-C0C479A0C76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24384000" cy="12860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575104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63700" y="3419477"/>
            <a:ext cx="21031200" cy="5705474"/>
          </a:xfrm>
          <a:prstGeom prst="rect">
            <a:avLst/>
          </a:prstGeom>
        </p:spPr>
        <p:txBody>
          <a:bodyPr anchor="b"/>
          <a:lstStyle>
            <a:lvl1pPr>
              <a:defRPr sz="12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63700" y="9178927"/>
            <a:ext cx="21031200" cy="300037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800">
                <a:solidFill>
                  <a:schemeClr val="tx1">
                    <a:tint val="75000"/>
                  </a:schemeClr>
                </a:solidFill>
              </a:defRPr>
            </a:lvl1pPr>
            <a:lvl2pPr marL="914400" indent="0">
              <a:buNone/>
              <a:defRPr sz="4000">
                <a:solidFill>
                  <a:schemeClr val="tx1">
                    <a:tint val="75000"/>
                  </a:schemeClr>
                </a:solidFill>
              </a:defRPr>
            </a:lvl2pPr>
            <a:lvl3pPr marL="1828800" indent="0">
              <a:buNone/>
              <a:defRPr sz="3600">
                <a:solidFill>
                  <a:schemeClr val="tx1">
                    <a:tint val="75000"/>
                  </a:schemeClr>
                </a:solidFill>
              </a:defRPr>
            </a:lvl3pPr>
            <a:lvl4pPr marL="27432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4pPr>
            <a:lvl5pPr marL="36576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5pPr>
            <a:lvl6pPr marL="45720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6pPr>
            <a:lvl7pPr marL="54864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7pPr>
            <a:lvl8pPr marL="64008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8pPr>
            <a:lvl9pPr marL="73152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4/21/2022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193819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730251"/>
            <a:ext cx="21031200" cy="2651126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4/21/2022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124193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4/21/2022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458988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7" y="914400"/>
            <a:ext cx="7864474" cy="3200400"/>
          </a:xfrm>
          <a:prstGeom prst="rect">
            <a:avLst/>
          </a:prstGeom>
        </p:spPr>
        <p:txBody>
          <a:bodyPr anchor="b"/>
          <a:lstStyle>
            <a:lvl1pPr>
              <a:defRPr sz="6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366376" y="1974851"/>
            <a:ext cx="12344400" cy="9747250"/>
          </a:xfrm>
          <a:prstGeom prst="rect">
            <a:avLst/>
          </a:prstGeom>
        </p:spPr>
        <p:txBody>
          <a:bodyPr/>
          <a:lstStyle>
            <a:lvl1pPr>
              <a:defRPr sz="6400"/>
            </a:lvl1pPr>
            <a:lvl2pPr>
              <a:defRPr sz="5600"/>
            </a:lvl2pPr>
            <a:lvl3pPr>
              <a:defRPr sz="4800"/>
            </a:lvl3pPr>
            <a:lvl4pPr>
              <a:defRPr sz="4000"/>
            </a:lvl4pPr>
            <a:lvl5pPr>
              <a:defRPr sz="4000"/>
            </a:lvl5pPr>
            <a:lvl6pPr>
              <a:defRPr sz="4000"/>
            </a:lvl6pPr>
            <a:lvl7pPr>
              <a:defRPr sz="4000"/>
            </a:lvl7pPr>
            <a:lvl8pPr>
              <a:defRPr sz="4000"/>
            </a:lvl8pPr>
            <a:lvl9pPr>
              <a:defRPr sz="4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7" y="4114800"/>
            <a:ext cx="7864474" cy="762317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914400" indent="0">
              <a:buNone/>
              <a:defRPr sz="2800"/>
            </a:lvl2pPr>
            <a:lvl3pPr marL="1828800" indent="0">
              <a:buNone/>
              <a:defRPr sz="2400"/>
            </a:lvl3pPr>
            <a:lvl4pPr marL="2743200" indent="0">
              <a:buNone/>
              <a:defRPr sz="2000"/>
            </a:lvl4pPr>
            <a:lvl5pPr marL="3657600" indent="0">
              <a:buNone/>
              <a:defRPr sz="2000"/>
            </a:lvl5pPr>
            <a:lvl6pPr marL="4572000" indent="0">
              <a:buNone/>
              <a:defRPr sz="2000"/>
            </a:lvl6pPr>
            <a:lvl7pPr marL="5486400" indent="0">
              <a:buNone/>
              <a:defRPr sz="2000"/>
            </a:lvl7pPr>
            <a:lvl8pPr marL="6400800" indent="0">
              <a:buNone/>
              <a:defRPr sz="2000"/>
            </a:lvl8pPr>
            <a:lvl9pPr marL="7315200" indent="0">
              <a:buNone/>
              <a:defRPr sz="2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4/21/2022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765581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7" y="914400"/>
            <a:ext cx="7864474" cy="3200400"/>
          </a:xfrm>
          <a:prstGeom prst="rect">
            <a:avLst/>
          </a:prstGeom>
        </p:spPr>
        <p:txBody>
          <a:bodyPr anchor="b"/>
          <a:lstStyle>
            <a:lvl1pPr>
              <a:defRPr sz="6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366376" y="1974851"/>
            <a:ext cx="12344400" cy="97472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6400"/>
            </a:lvl1pPr>
            <a:lvl2pPr marL="914400" indent="0">
              <a:buNone/>
              <a:defRPr sz="5600"/>
            </a:lvl2pPr>
            <a:lvl3pPr marL="1828800" indent="0">
              <a:buNone/>
              <a:defRPr sz="4800"/>
            </a:lvl3pPr>
            <a:lvl4pPr marL="2743200" indent="0">
              <a:buNone/>
              <a:defRPr sz="4000"/>
            </a:lvl4pPr>
            <a:lvl5pPr marL="3657600" indent="0">
              <a:buNone/>
              <a:defRPr sz="4000"/>
            </a:lvl5pPr>
            <a:lvl6pPr marL="4572000" indent="0">
              <a:buNone/>
              <a:defRPr sz="4000"/>
            </a:lvl6pPr>
            <a:lvl7pPr marL="5486400" indent="0">
              <a:buNone/>
              <a:defRPr sz="4000"/>
            </a:lvl7pPr>
            <a:lvl8pPr marL="6400800" indent="0">
              <a:buNone/>
              <a:defRPr sz="4000"/>
            </a:lvl8pPr>
            <a:lvl9pPr marL="7315200" indent="0">
              <a:buNone/>
              <a:defRPr sz="4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7" y="4114800"/>
            <a:ext cx="7864474" cy="762317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914400" indent="0">
              <a:buNone/>
              <a:defRPr sz="2800"/>
            </a:lvl2pPr>
            <a:lvl3pPr marL="1828800" indent="0">
              <a:buNone/>
              <a:defRPr sz="2400"/>
            </a:lvl3pPr>
            <a:lvl4pPr marL="2743200" indent="0">
              <a:buNone/>
              <a:defRPr sz="2000"/>
            </a:lvl4pPr>
            <a:lvl5pPr marL="3657600" indent="0">
              <a:buNone/>
              <a:defRPr sz="2000"/>
            </a:lvl5pPr>
            <a:lvl6pPr marL="4572000" indent="0">
              <a:buNone/>
              <a:defRPr sz="2000"/>
            </a:lvl6pPr>
            <a:lvl7pPr marL="5486400" indent="0">
              <a:buNone/>
              <a:defRPr sz="2000"/>
            </a:lvl7pPr>
            <a:lvl8pPr marL="6400800" indent="0">
              <a:buNone/>
              <a:defRPr sz="2000"/>
            </a:lvl8pPr>
            <a:lvl9pPr marL="7315200" indent="0">
              <a:buNone/>
              <a:defRPr sz="2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4/21/2022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09836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730251"/>
            <a:ext cx="21031200" cy="2651126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676400" y="3651250"/>
            <a:ext cx="21031200" cy="8702676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4/21/2022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08855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slideLayout" Target="../slideLayouts/slideLayout25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17" Type="http://schemas.openxmlformats.org/officeDocument/2006/relationships/image" Target="../media/image3.png"/><Relationship Id="rId2" Type="http://schemas.openxmlformats.org/officeDocument/2006/relationships/slideLayout" Target="../slideLayouts/slideLayout14.xml"/><Relationship Id="rId16" Type="http://schemas.openxmlformats.org/officeDocument/2006/relationships/theme" Target="../theme/theme2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slideLayout" Target="../slideLayouts/slideLayout2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331402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2" r:id="rId1"/>
    <p:sldLayoutId id="2147483743" r:id="rId2"/>
    <p:sldLayoutId id="2147483740" r:id="rId3"/>
    <p:sldLayoutId id="2147483741" r:id="rId4"/>
    <p:sldLayoutId id="2147483744" r:id="rId5"/>
    <p:sldLayoutId id="2147483745" r:id="rId6"/>
    <p:sldLayoutId id="2147483746" r:id="rId7"/>
    <p:sldLayoutId id="2147483747" r:id="rId8"/>
    <p:sldLayoutId id="2147483748" r:id="rId9"/>
    <p:sldLayoutId id="2147483749" r:id="rId10"/>
    <p:sldLayoutId id="2147483750" r:id="rId11"/>
    <p:sldLayoutId id="2147483782" r:id="rId12"/>
  </p:sldLayoutIdLst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xStyles>
    <p:titleStyle>
      <a:lvl1pPr algn="l" defTabSz="1828800" rtl="0" eaLnBrk="1" latinLnBrk="0" hangingPunct="1">
        <a:lnSpc>
          <a:spcPct val="90000"/>
        </a:lnSpc>
        <a:spcBef>
          <a:spcPct val="0"/>
        </a:spcBef>
        <a:buNone/>
        <a:defRPr sz="8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200" indent="-457200" algn="l" defTabSz="1828800" rtl="0" eaLnBrk="1" latinLnBrk="0" hangingPunct="1">
        <a:lnSpc>
          <a:spcPct val="90000"/>
        </a:lnSpc>
        <a:spcBef>
          <a:spcPts val="2000"/>
        </a:spcBef>
        <a:buFont typeface="Arial" panose="020B0604020202020204" pitchFamily="34" charset="0"/>
        <a:buChar char="•"/>
        <a:defRPr sz="5600" kern="1200">
          <a:solidFill>
            <a:schemeClr val="tx1"/>
          </a:solidFill>
          <a:latin typeface="+mn-lt"/>
          <a:ea typeface="+mn-ea"/>
          <a:cs typeface="+mn-cs"/>
        </a:defRPr>
      </a:lvl1pPr>
      <a:lvl2pPr marL="13716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2pPr>
      <a:lvl3pPr marL="22860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4000" kern="1200">
          <a:solidFill>
            <a:schemeClr val="tx1"/>
          </a:solidFill>
          <a:latin typeface="+mn-lt"/>
          <a:ea typeface="+mn-ea"/>
          <a:cs typeface="+mn-cs"/>
        </a:defRPr>
      </a:lvl3pPr>
      <a:lvl4pPr marL="32004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41148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50292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9436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8580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7724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9144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8288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3pPr>
      <a:lvl4pPr marL="27432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36576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45720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4864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4008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3152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D02D81D6-6C80-4AD7-8303-A19CA2808612}"/>
              </a:ext>
            </a:extLst>
          </p:cNvPr>
          <p:cNvPicPr>
            <a:picLocks noChangeAspect="1"/>
          </p:cNvPicPr>
          <p:nvPr userDrawn="1"/>
        </p:nvPicPr>
        <p:blipFill>
          <a:blip r:embed="rId17"/>
          <a:stretch>
            <a:fillRect/>
          </a:stretch>
        </p:blipFill>
        <p:spPr>
          <a:xfrm>
            <a:off x="144203" y="1065704"/>
            <a:ext cx="24239797" cy="12650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10942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5" r:id="rId1"/>
    <p:sldLayoutId id="2147483756" r:id="rId2"/>
    <p:sldLayoutId id="2147483757" r:id="rId3"/>
    <p:sldLayoutId id="2147483758" r:id="rId4"/>
    <p:sldLayoutId id="2147483759" r:id="rId5"/>
    <p:sldLayoutId id="2147483760" r:id="rId6"/>
    <p:sldLayoutId id="2147483761" r:id="rId7"/>
    <p:sldLayoutId id="2147483762" r:id="rId8"/>
    <p:sldLayoutId id="2147483763" r:id="rId9"/>
    <p:sldLayoutId id="2147483764" r:id="rId10"/>
    <p:sldLayoutId id="2147483765" r:id="rId11"/>
    <p:sldLayoutId id="2147483766" r:id="rId12"/>
    <p:sldLayoutId id="2147483767" r:id="rId13"/>
    <p:sldLayoutId id="2147483768" r:id="rId14"/>
    <p:sldLayoutId id="2147483769" r:id="rId15"/>
  </p:sldLayoutIdLst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xStyles>
    <p:titleStyle>
      <a:lvl1pPr algn="l" defTabSz="1828800" rtl="0" eaLnBrk="1" latinLnBrk="0" hangingPunct="1">
        <a:lnSpc>
          <a:spcPct val="90000"/>
        </a:lnSpc>
        <a:spcBef>
          <a:spcPct val="0"/>
        </a:spcBef>
        <a:buNone/>
        <a:defRPr sz="8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200" indent="-457200" algn="l" defTabSz="1828800" rtl="0" eaLnBrk="1" latinLnBrk="0" hangingPunct="1">
        <a:lnSpc>
          <a:spcPct val="90000"/>
        </a:lnSpc>
        <a:spcBef>
          <a:spcPts val="2000"/>
        </a:spcBef>
        <a:buFont typeface="Arial" panose="020B0604020202020204" pitchFamily="34" charset="0"/>
        <a:buChar char="•"/>
        <a:defRPr sz="5600" kern="1200">
          <a:solidFill>
            <a:schemeClr val="tx1"/>
          </a:solidFill>
          <a:latin typeface="+mn-lt"/>
          <a:ea typeface="+mn-ea"/>
          <a:cs typeface="+mn-cs"/>
        </a:defRPr>
      </a:lvl1pPr>
      <a:lvl2pPr marL="13716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2pPr>
      <a:lvl3pPr marL="22860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4000" kern="1200">
          <a:solidFill>
            <a:schemeClr val="tx1"/>
          </a:solidFill>
          <a:latin typeface="+mn-lt"/>
          <a:ea typeface="+mn-ea"/>
          <a:cs typeface="+mn-cs"/>
        </a:defRPr>
      </a:lvl3pPr>
      <a:lvl4pPr marL="32004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41148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50292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9436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8580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7724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9144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8288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3pPr>
      <a:lvl4pPr marL="27432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36576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45720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4864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4008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3152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14.jpeg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7" Type="http://schemas.openxmlformats.org/officeDocument/2006/relationships/image" Target="../media/image14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38.png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40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png"/><Relationship Id="rId3" Type="http://schemas.openxmlformats.org/officeDocument/2006/relationships/image" Target="../media/image400.png"/><Relationship Id="rId7" Type="http://schemas.openxmlformats.org/officeDocument/2006/relationships/image" Target="../media/image44.pn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43.png"/><Relationship Id="rId5" Type="http://schemas.openxmlformats.org/officeDocument/2006/relationships/image" Target="../media/image42.png"/><Relationship Id="rId4" Type="http://schemas.openxmlformats.org/officeDocument/2006/relationships/image" Target="../media/image41.png"/><Relationship Id="rId9" Type="http://schemas.openxmlformats.org/officeDocument/2006/relationships/image" Target="../media/image46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png"/><Relationship Id="rId3" Type="http://schemas.openxmlformats.org/officeDocument/2006/relationships/image" Target="../media/image47.png"/><Relationship Id="rId7" Type="http://schemas.openxmlformats.org/officeDocument/2006/relationships/image" Target="../media/image44.pn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50.png"/><Relationship Id="rId5" Type="http://schemas.openxmlformats.org/officeDocument/2006/relationships/image" Target="../media/image49.png"/><Relationship Id="rId4" Type="http://schemas.openxmlformats.org/officeDocument/2006/relationships/image" Target="../media/image48.png"/><Relationship Id="rId9" Type="http://schemas.openxmlformats.org/officeDocument/2006/relationships/image" Target="../media/image52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7.png"/><Relationship Id="rId3" Type="http://schemas.openxmlformats.org/officeDocument/2006/relationships/image" Target="../media/image53.png"/><Relationship Id="rId7" Type="http://schemas.openxmlformats.org/officeDocument/2006/relationships/image" Target="../media/image44.pn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56.png"/><Relationship Id="rId5" Type="http://schemas.openxmlformats.org/officeDocument/2006/relationships/image" Target="../media/image55.png"/><Relationship Id="rId4" Type="http://schemas.openxmlformats.org/officeDocument/2006/relationships/image" Target="../media/image54.png"/><Relationship Id="rId9" Type="http://schemas.openxmlformats.org/officeDocument/2006/relationships/image" Target="../media/image58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2.png"/><Relationship Id="rId3" Type="http://schemas.openxmlformats.org/officeDocument/2006/relationships/image" Target="../media/image580.png"/><Relationship Id="rId7" Type="http://schemas.openxmlformats.org/officeDocument/2006/relationships/image" Target="../media/image44.pn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61.png"/><Relationship Id="rId5" Type="http://schemas.openxmlformats.org/officeDocument/2006/relationships/image" Target="../media/image60.png"/><Relationship Id="rId4" Type="http://schemas.openxmlformats.org/officeDocument/2006/relationships/image" Target="../media/image59.png"/><Relationship Id="rId9" Type="http://schemas.openxmlformats.org/officeDocument/2006/relationships/image" Target="../media/image63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8.png"/><Relationship Id="rId3" Type="http://schemas.openxmlformats.org/officeDocument/2006/relationships/image" Target="../media/image64.png"/><Relationship Id="rId7" Type="http://schemas.openxmlformats.org/officeDocument/2006/relationships/image" Target="../media/image44.pn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67.png"/><Relationship Id="rId5" Type="http://schemas.openxmlformats.org/officeDocument/2006/relationships/image" Target="../media/image66.png"/><Relationship Id="rId4" Type="http://schemas.openxmlformats.org/officeDocument/2006/relationships/image" Target="../media/image65.png"/><Relationship Id="rId9" Type="http://schemas.openxmlformats.org/officeDocument/2006/relationships/image" Target="../media/image69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74.png"/><Relationship Id="rId3" Type="http://schemas.openxmlformats.org/officeDocument/2006/relationships/image" Target="../media/image70.png"/><Relationship Id="rId7" Type="http://schemas.openxmlformats.org/officeDocument/2006/relationships/image" Target="../media/image44.pn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73.png"/><Relationship Id="rId5" Type="http://schemas.openxmlformats.org/officeDocument/2006/relationships/image" Target="../media/image72.png"/><Relationship Id="rId4" Type="http://schemas.openxmlformats.org/officeDocument/2006/relationships/image" Target="../media/image71.png"/><Relationship Id="rId9" Type="http://schemas.openxmlformats.org/officeDocument/2006/relationships/image" Target="../media/image75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80.png"/><Relationship Id="rId3" Type="http://schemas.openxmlformats.org/officeDocument/2006/relationships/image" Target="../media/image76.png"/><Relationship Id="rId7" Type="http://schemas.openxmlformats.org/officeDocument/2006/relationships/image" Target="../media/image44.pn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79.png"/><Relationship Id="rId5" Type="http://schemas.openxmlformats.org/officeDocument/2006/relationships/image" Target="../media/image78.png"/><Relationship Id="rId4" Type="http://schemas.openxmlformats.org/officeDocument/2006/relationships/image" Target="../media/image77.png"/><Relationship Id="rId9" Type="http://schemas.openxmlformats.org/officeDocument/2006/relationships/image" Target="../media/image8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86.png"/><Relationship Id="rId3" Type="http://schemas.openxmlformats.org/officeDocument/2006/relationships/image" Target="../media/image82.png"/><Relationship Id="rId7" Type="http://schemas.openxmlformats.org/officeDocument/2006/relationships/image" Target="../media/image44.pn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85.png"/><Relationship Id="rId5" Type="http://schemas.openxmlformats.org/officeDocument/2006/relationships/image" Target="../media/image84.png"/><Relationship Id="rId10" Type="http://schemas.openxmlformats.org/officeDocument/2006/relationships/image" Target="../media/image88.png"/><Relationship Id="rId4" Type="http://schemas.openxmlformats.org/officeDocument/2006/relationships/image" Target="../media/image83.png"/><Relationship Id="rId9" Type="http://schemas.openxmlformats.org/officeDocument/2006/relationships/image" Target="../media/image87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2.png"/><Relationship Id="rId3" Type="http://schemas.openxmlformats.org/officeDocument/2006/relationships/image" Target="../media/image880.png"/><Relationship Id="rId7" Type="http://schemas.openxmlformats.org/officeDocument/2006/relationships/image" Target="../media/image44.pn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91.png"/><Relationship Id="rId5" Type="http://schemas.openxmlformats.org/officeDocument/2006/relationships/image" Target="../media/image90.png"/><Relationship Id="rId4" Type="http://schemas.openxmlformats.org/officeDocument/2006/relationships/image" Target="../media/image89.png"/><Relationship Id="rId9" Type="http://schemas.openxmlformats.org/officeDocument/2006/relationships/image" Target="../media/image93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8.png"/><Relationship Id="rId3" Type="http://schemas.openxmlformats.org/officeDocument/2006/relationships/image" Target="../media/image94.png"/><Relationship Id="rId7" Type="http://schemas.openxmlformats.org/officeDocument/2006/relationships/image" Target="../media/image44.pn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97.png"/><Relationship Id="rId5" Type="http://schemas.openxmlformats.org/officeDocument/2006/relationships/image" Target="../media/image96.png"/><Relationship Id="rId10" Type="http://schemas.openxmlformats.org/officeDocument/2006/relationships/image" Target="../media/image100.png"/><Relationship Id="rId4" Type="http://schemas.openxmlformats.org/officeDocument/2006/relationships/image" Target="../media/image95.png"/><Relationship Id="rId9" Type="http://schemas.openxmlformats.org/officeDocument/2006/relationships/image" Target="../media/image99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4.png"/><Relationship Id="rId3" Type="http://schemas.openxmlformats.org/officeDocument/2006/relationships/image" Target="../media/image1000.png"/><Relationship Id="rId7" Type="http://schemas.openxmlformats.org/officeDocument/2006/relationships/image" Target="../media/image44.pn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103.png"/><Relationship Id="rId5" Type="http://schemas.openxmlformats.org/officeDocument/2006/relationships/image" Target="../media/image102.png"/><Relationship Id="rId10" Type="http://schemas.openxmlformats.org/officeDocument/2006/relationships/image" Target="../media/image94.emf"/><Relationship Id="rId4" Type="http://schemas.openxmlformats.org/officeDocument/2006/relationships/image" Target="../media/image101.png"/><Relationship Id="rId9" Type="http://schemas.openxmlformats.org/officeDocument/2006/relationships/image" Target="../media/image105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6.png"/><Relationship Id="rId3" Type="http://schemas.openxmlformats.org/officeDocument/2006/relationships/image" Target="../media/image107.png"/><Relationship Id="rId7" Type="http://schemas.openxmlformats.org/officeDocument/2006/relationships/image" Target="../media/image44.pn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110.png"/><Relationship Id="rId5" Type="http://schemas.openxmlformats.org/officeDocument/2006/relationships/image" Target="../media/image109.png"/><Relationship Id="rId4" Type="http://schemas.openxmlformats.org/officeDocument/2006/relationships/image" Target="../media/image108.png"/><Relationship Id="rId9" Type="http://schemas.openxmlformats.org/officeDocument/2006/relationships/image" Target="../media/image112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1.png"/><Relationship Id="rId3" Type="http://schemas.openxmlformats.org/officeDocument/2006/relationships/image" Target="../media/image113.png"/><Relationship Id="rId7" Type="http://schemas.openxmlformats.org/officeDocument/2006/relationships/image" Target="../media/image44.pn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116.png"/><Relationship Id="rId5" Type="http://schemas.openxmlformats.org/officeDocument/2006/relationships/image" Target="../media/image115.png"/><Relationship Id="rId4" Type="http://schemas.openxmlformats.org/officeDocument/2006/relationships/image" Target="../media/image114.png"/><Relationship Id="rId9" Type="http://schemas.openxmlformats.org/officeDocument/2006/relationships/image" Target="../media/image118.pn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7.png"/><Relationship Id="rId3" Type="http://schemas.openxmlformats.org/officeDocument/2006/relationships/image" Target="../media/image119.png"/><Relationship Id="rId7" Type="http://schemas.openxmlformats.org/officeDocument/2006/relationships/image" Target="../media/image44.pn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122.png"/><Relationship Id="rId5" Type="http://schemas.openxmlformats.org/officeDocument/2006/relationships/image" Target="../media/image121.png"/><Relationship Id="rId10" Type="http://schemas.openxmlformats.org/officeDocument/2006/relationships/image" Target="../media/image123.png"/><Relationship Id="rId4" Type="http://schemas.openxmlformats.org/officeDocument/2006/relationships/image" Target="../media/image120.png"/><Relationship Id="rId9" Type="http://schemas.openxmlformats.org/officeDocument/2006/relationships/image" Target="../media/image124.pn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9.png"/><Relationship Id="rId3" Type="http://schemas.openxmlformats.org/officeDocument/2006/relationships/image" Target="../media/image125.png"/><Relationship Id="rId7" Type="http://schemas.openxmlformats.org/officeDocument/2006/relationships/image" Target="../media/image44.pn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128.png"/><Relationship Id="rId11" Type="http://schemas.openxmlformats.org/officeDocument/2006/relationships/image" Target="../media/image132.png"/><Relationship Id="rId5" Type="http://schemas.openxmlformats.org/officeDocument/2006/relationships/image" Target="../media/image127.png"/><Relationship Id="rId10" Type="http://schemas.openxmlformats.org/officeDocument/2006/relationships/image" Target="../media/image131.png"/><Relationship Id="rId4" Type="http://schemas.openxmlformats.org/officeDocument/2006/relationships/image" Target="../media/image126.png"/><Relationship Id="rId9" Type="http://schemas.openxmlformats.org/officeDocument/2006/relationships/image" Target="../media/image130.pn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4.png"/><Relationship Id="rId3" Type="http://schemas.openxmlformats.org/officeDocument/2006/relationships/image" Target="../media/image1060.png"/><Relationship Id="rId7" Type="http://schemas.openxmlformats.org/officeDocument/2006/relationships/image" Target="../media/image44.pn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133.png"/><Relationship Id="rId11" Type="http://schemas.openxmlformats.org/officeDocument/2006/relationships/image" Target="../media/image137.png"/><Relationship Id="rId5" Type="http://schemas.openxmlformats.org/officeDocument/2006/relationships/image" Target="../media/image1320.png"/><Relationship Id="rId10" Type="http://schemas.openxmlformats.org/officeDocument/2006/relationships/image" Target="../media/image136.png"/><Relationship Id="rId4" Type="http://schemas.openxmlformats.org/officeDocument/2006/relationships/image" Target="../media/image1310.png"/><Relationship Id="rId9" Type="http://schemas.openxmlformats.org/officeDocument/2006/relationships/image" Target="../media/image135.png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0.png"/><Relationship Id="rId3" Type="http://schemas.openxmlformats.org/officeDocument/2006/relationships/image" Target="../media/image1360.png"/><Relationship Id="rId7" Type="http://schemas.openxmlformats.org/officeDocument/2006/relationships/image" Target="../media/image44.pn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139.png"/><Relationship Id="rId5" Type="http://schemas.openxmlformats.org/officeDocument/2006/relationships/image" Target="../media/image138.png"/><Relationship Id="rId4" Type="http://schemas.openxmlformats.org/officeDocument/2006/relationships/image" Target="../media/image1370.png"/><Relationship Id="rId9" Type="http://schemas.openxmlformats.org/officeDocument/2006/relationships/image" Target="../media/image14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6.png"/><Relationship Id="rId3" Type="http://schemas.openxmlformats.org/officeDocument/2006/relationships/image" Target="../media/image142.png"/><Relationship Id="rId7" Type="http://schemas.openxmlformats.org/officeDocument/2006/relationships/image" Target="../media/image44.pn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145.png"/><Relationship Id="rId5" Type="http://schemas.openxmlformats.org/officeDocument/2006/relationships/image" Target="../media/image144.png"/><Relationship Id="rId4" Type="http://schemas.openxmlformats.org/officeDocument/2006/relationships/image" Target="../media/image143.png"/><Relationship Id="rId9" Type="http://schemas.openxmlformats.org/officeDocument/2006/relationships/image" Target="../media/image147.png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2.png"/><Relationship Id="rId3" Type="http://schemas.openxmlformats.org/officeDocument/2006/relationships/image" Target="../media/image148.png"/><Relationship Id="rId7" Type="http://schemas.openxmlformats.org/officeDocument/2006/relationships/image" Target="../media/image44.pn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151.png"/><Relationship Id="rId5" Type="http://schemas.openxmlformats.org/officeDocument/2006/relationships/image" Target="../media/image150.png"/><Relationship Id="rId10" Type="http://schemas.openxmlformats.org/officeDocument/2006/relationships/image" Target="../media/image154.png"/><Relationship Id="rId4" Type="http://schemas.openxmlformats.org/officeDocument/2006/relationships/image" Target="../media/image149.png"/><Relationship Id="rId9" Type="http://schemas.openxmlformats.org/officeDocument/2006/relationships/image" Target="../media/image153.png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png"/><Relationship Id="rId13" Type="http://schemas.openxmlformats.org/officeDocument/2006/relationships/image" Target="../media/image162.png"/><Relationship Id="rId3" Type="http://schemas.openxmlformats.org/officeDocument/2006/relationships/image" Target="../media/image155.png"/><Relationship Id="rId7" Type="http://schemas.openxmlformats.org/officeDocument/2006/relationships/image" Target="../media/image157.png"/><Relationship Id="rId12" Type="http://schemas.openxmlformats.org/officeDocument/2006/relationships/image" Target="../media/image16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156.png"/><Relationship Id="rId11" Type="http://schemas.openxmlformats.org/officeDocument/2006/relationships/image" Target="../media/image160.png"/><Relationship Id="rId5" Type="http://schemas.openxmlformats.org/officeDocument/2006/relationships/image" Target="../media/image1550.png"/><Relationship Id="rId10" Type="http://schemas.openxmlformats.org/officeDocument/2006/relationships/image" Target="../media/image159.png"/><Relationship Id="rId4" Type="http://schemas.openxmlformats.org/officeDocument/2006/relationships/image" Target="../media/image41.jpeg"/><Relationship Id="rId9" Type="http://schemas.openxmlformats.org/officeDocument/2006/relationships/image" Target="../media/image158.png"/><Relationship Id="rId14" Type="http://schemas.openxmlformats.org/officeDocument/2006/relationships/image" Target="../media/image163.png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30.png"/><Relationship Id="rId3" Type="http://schemas.openxmlformats.org/officeDocument/2006/relationships/image" Target="../media/image1590.png"/><Relationship Id="rId7" Type="http://schemas.openxmlformats.org/officeDocument/2006/relationships/image" Target="../media/image44.pn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1620.png"/><Relationship Id="rId5" Type="http://schemas.openxmlformats.org/officeDocument/2006/relationships/image" Target="../media/image1610.png"/><Relationship Id="rId4" Type="http://schemas.openxmlformats.org/officeDocument/2006/relationships/image" Target="../media/image1600.png"/><Relationship Id="rId9" Type="http://schemas.openxmlformats.org/officeDocument/2006/relationships/image" Target="../media/image164.png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9.png"/><Relationship Id="rId3" Type="http://schemas.openxmlformats.org/officeDocument/2006/relationships/image" Target="../media/image165.png"/><Relationship Id="rId7" Type="http://schemas.openxmlformats.org/officeDocument/2006/relationships/image" Target="../media/image44.pn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168.png"/><Relationship Id="rId5" Type="http://schemas.openxmlformats.org/officeDocument/2006/relationships/image" Target="../media/image167.png"/><Relationship Id="rId10" Type="http://schemas.openxmlformats.org/officeDocument/2006/relationships/image" Target="../media/image164.emf"/><Relationship Id="rId4" Type="http://schemas.openxmlformats.org/officeDocument/2006/relationships/image" Target="../media/image166.png"/><Relationship Id="rId9" Type="http://schemas.openxmlformats.org/officeDocument/2006/relationships/image" Target="../media/image170.png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5.png"/><Relationship Id="rId3" Type="http://schemas.openxmlformats.org/officeDocument/2006/relationships/image" Target="../media/image171.png"/><Relationship Id="rId7" Type="http://schemas.openxmlformats.org/officeDocument/2006/relationships/image" Target="../media/image44.pn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174.png"/><Relationship Id="rId5" Type="http://schemas.openxmlformats.org/officeDocument/2006/relationships/image" Target="../media/image173.png"/><Relationship Id="rId10" Type="http://schemas.openxmlformats.org/officeDocument/2006/relationships/image" Target="../media/image177.png"/><Relationship Id="rId4" Type="http://schemas.openxmlformats.org/officeDocument/2006/relationships/image" Target="../media/image172.png"/><Relationship Id="rId9" Type="http://schemas.openxmlformats.org/officeDocument/2006/relationships/image" Target="../media/image176.png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5.png"/><Relationship Id="rId3" Type="http://schemas.openxmlformats.org/officeDocument/2006/relationships/image" Target="../media/image171.png"/><Relationship Id="rId7" Type="http://schemas.openxmlformats.org/officeDocument/2006/relationships/image" Target="../media/image44.pn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174.png"/><Relationship Id="rId5" Type="http://schemas.openxmlformats.org/officeDocument/2006/relationships/image" Target="../media/image173.png"/><Relationship Id="rId10" Type="http://schemas.openxmlformats.org/officeDocument/2006/relationships/image" Target="../media/image178.png"/><Relationship Id="rId4" Type="http://schemas.openxmlformats.org/officeDocument/2006/relationships/image" Target="../media/image172.png"/><Relationship Id="rId9" Type="http://schemas.openxmlformats.org/officeDocument/2006/relationships/image" Target="../media/image176.png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3.png"/><Relationship Id="rId3" Type="http://schemas.openxmlformats.org/officeDocument/2006/relationships/image" Target="../media/image179.png"/><Relationship Id="rId7" Type="http://schemas.openxmlformats.org/officeDocument/2006/relationships/image" Target="../media/image44.pn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182.png"/><Relationship Id="rId5" Type="http://schemas.openxmlformats.org/officeDocument/2006/relationships/image" Target="../media/image181.png"/><Relationship Id="rId10" Type="http://schemas.openxmlformats.org/officeDocument/2006/relationships/image" Target="../media/image185.png"/><Relationship Id="rId4" Type="http://schemas.openxmlformats.org/officeDocument/2006/relationships/image" Target="../media/image180.png"/><Relationship Id="rId9" Type="http://schemas.openxmlformats.org/officeDocument/2006/relationships/image" Target="../media/image184.png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3.png"/><Relationship Id="rId3" Type="http://schemas.openxmlformats.org/officeDocument/2006/relationships/image" Target="../media/image179.png"/><Relationship Id="rId7" Type="http://schemas.openxmlformats.org/officeDocument/2006/relationships/image" Target="../media/image44.pn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182.png"/><Relationship Id="rId5" Type="http://schemas.openxmlformats.org/officeDocument/2006/relationships/image" Target="../media/image181.png"/><Relationship Id="rId10" Type="http://schemas.openxmlformats.org/officeDocument/2006/relationships/image" Target="../media/image185.png"/><Relationship Id="rId4" Type="http://schemas.openxmlformats.org/officeDocument/2006/relationships/image" Target="../media/image180.png"/><Relationship Id="rId9" Type="http://schemas.openxmlformats.org/officeDocument/2006/relationships/image" Target="../media/image18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13.jpe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19.png"/><Relationship Id="rId5" Type="http://schemas.openxmlformats.org/officeDocument/2006/relationships/image" Target="../media/image14.jpeg"/><Relationship Id="rId4" Type="http://schemas.openxmlformats.org/officeDocument/2006/relationships/image" Target="../media/image17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1710.png"/><Relationship Id="rId7" Type="http://schemas.openxmlformats.org/officeDocument/2006/relationships/image" Target="../media/image2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18.png"/><Relationship Id="rId5" Type="http://schemas.openxmlformats.org/officeDocument/2006/relationships/image" Target="../media/image16.png"/><Relationship Id="rId4" Type="http://schemas.openxmlformats.org/officeDocument/2006/relationships/image" Target="../media/image14.jpeg"/><Relationship Id="rId9" Type="http://schemas.openxmlformats.org/officeDocument/2006/relationships/image" Target="../media/image2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26.png"/><Relationship Id="rId5" Type="http://schemas.openxmlformats.org/officeDocument/2006/relationships/image" Target="../media/image15.jpeg"/><Relationship Id="rId4" Type="http://schemas.openxmlformats.org/officeDocument/2006/relationships/image" Target="../media/image24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230.png"/><Relationship Id="rId7" Type="http://schemas.openxmlformats.org/officeDocument/2006/relationships/image" Target="../media/image14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27.png"/><Relationship Id="rId5" Type="http://schemas.openxmlformats.org/officeDocument/2006/relationships/image" Target="../media/image25.png"/><Relationship Id="rId4" Type="http://schemas.openxmlformats.org/officeDocument/2006/relationships/image" Target="../media/image24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0.png"/><Relationship Id="rId7" Type="http://schemas.openxmlformats.org/officeDocument/2006/relationships/image" Target="../media/image3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14.jpeg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E3FF6797-9084-4088-B03C-F68BB0D6D29D}"/>
              </a:ext>
            </a:extLst>
          </p:cNvPr>
          <p:cNvGrpSpPr/>
          <p:nvPr/>
        </p:nvGrpSpPr>
        <p:grpSpPr>
          <a:xfrm>
            <a:off x="9677400" y="1676400"/>
            <a:ext cx="13944396" cy="11181523"/>
            <a:chOff x="9851187" y="2126503"/>
            <a:chExt cx="13944600" cy="11181523"/>
          </a:xfrm>
        </p:grpSpPr>
        <p:grpSp>
          <p:nvGrpSpPr>
            <p:cNvPr id="8" name="Group 7"/>
            <p:cNvGrpSpPr/>
            <p:nvPr/>
          </p:nvGrpSpPr>
          <p:grpSpPr>
            <a:xfrm>
              <a:off x="9851187" y="2126503"/>
              <a:ext cx="13944600" cy="11181523"/>
              <a:chOff x="1339699" y="3448230"/>
              <a:chExt cx="13944600" cy="11181523"/>
            </a:xfrm>
          </p:grpSpPr>
          <p:sp>
            <p:nvSpPr>
              <p:cNvPr id="10" name="Right Triangle 9"/>
              <p:cNvSpPr/>
              <p:nvPr/>
            </p:nvSpPr>
            <p:spPr>
              <a:xfrm flipH="1">
                <a:off x="8958821" y="3486542"/>
                <a:ext cx="193377" cy="212342"/>
              </a:xfrm>
              <a:prstGeom prst="rtTriangle">
                <a:avLst/>
              </a:prstGeom>
              <a:solidFill>
                <a:schemeClr val="accent5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11" name="Group 10"/>
              <p:cNvGrpSpPr/>
              <p:nvPr/>
            </p:nvGrpSpPr>
            <p:grpSpPr>
              <a:xfrm>
                <a:off x="1339699" y="3448230"/>
                <a:ext cx="13944600" cy="11181523"/>
                <a:chOff x="1339699" y="3448230"/>
                <a:chExt cx="13944600" cy="11181523"/>
              </a:xfrm>
            </p:grpSpPr>
            <p:sp>
              <p:nvSpPr>
                <p:cNvPr id="12" name="Rounded Rectangle 11"/>
                <p:cNvSpPr/>
                <p:nvPr/>
              </p:nvSpPr>
              <p:spPr>
                <a:xfrm>
                  <a:off x="1339699" y="3696072"/>
                  <a:ext cx="13944600" cy="10933681"/>
                </a:xfrm>
                <a:prstGeom prst="roundRect">
                  <a:avLst>
                    <a:gd name="adj" fmla="val 2374"/>
                  </a:avLst>
                </a:prstGeom>
                <a:solidFill>
                  <a:schemeClr val="accent6">
                    <a:lumMod val="20000"/>
                    <a:lumOff val="80000"/>
                  </a:schemeClr>
                </a:solidFill>
                <a:ln w="28575">
                  <a:solidFill>
                    <a:srgbClr val="0999C8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36000" tIns="18000" rIns="36000" bIns="18000" rtlCol="0" anchor="ctr"/>
                <a:lstStyle/>
                <a:p>
                  <a:pPr algn="ctr"/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14" name="TextBox 13"/>
                <p:cNvSpPr txBox="1"/>
                <p:nvPr/>
              </p:nvSpPr>
              <p:spPr>
                <a:xfrm>
                  <a:off x="5759299" y="3448230"/>
                  <a:ext cx="3890809" cy="92333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 fontAlgn="auto">
                    <a:spcBef>
                      <a:spcPct val="50000"/>
                    </a:spcBef>
                    <a:spcAft>
                      <a:spcPts val="0"/>
                    </a:spcAft>
                    <a:defRPr/>
                  </a:pPr>
                  <a:r>
                    <a:rPr lang="en-US" sz="5400" b="1" cap="all" dirty="0">
                      <a:ln w="0"/>
                      <a:solidFill>
                        <a:schemeClr val="bg1"/>
                      </a:solidFill>
                      <a:effectLst>
                        <a:reflection blurRad="12700" stA="50000" endPos="50000" dist="5000" dir="5400000" sy="-100000" rotWithShape="0"/>
                      </a:effectLst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CHƯƠNG I</a:t>
                  </a:r>
                </a:p>
              </p:txBody>
            </p:sp>
          </p:grpSp>
        </p:grpSp>
        <p:sp>
          <p:nvSpPr>
            <p:cNvPr id="15" name="Right Triangle 14"/>
            <p:cNvSpPr/>
            <p:nvPr/>
          </p:nvSpPr>
          <p:spPr>
            <a:xfrm flipH="1">
              <a:off x="11477625" y="2164818"/>
              <a:ext cx="193377" cy="212342"/>
            </a:xfrm>
            <a:prstGeom prst="rtTriangle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ound Same Side Corner Rectangle 15"/>
            <p:cNvSpPr/>
            <p:nvPr/>
          </p:nvSpPr>
          <p:spPr>
            <a:xfrm flipV="1">
              <a:off x="11671001" y="2164809"/>
              <a:ext cx="10829571" cy="2171493"/>
            </a:xfrm>
            <a:prstGeom prst="round2SameRect">
              <a:avLst/>
            </a:prstGeom>
            <a:solidFill>
              <a:schemeClr val="accent5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" name="Rectangle 6"/>
                <p:cNvSpPr>
                  <a:spLocks noChangeArrowheads="1"/>
                </p:cNvSpPr>
                <p:nvPr/>
              </p:nvSpPr>
              <p:spPr bwMode="auto">
                <a:xfrm>
                  <a:off x="10836303" y="5528005"/>
                  <a:ext cx="12498962" cy="6410636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pPr algn="just">
                    <a:lnSpc>
                      <a:spcPct val="150000"/>
                    </a:lnSpc>
                    <a:spcBef>
                      <a:spcPct val="20000"/>
                    </a:spcBef>
                    <a:defRPr/>
                  </a:pPr>
                  <a:r>
                    <a:rPr lang="en-US" sz="5800" b="1" dirty="0">
                      <a:solidFill>
                        <a:srgbClr val="0000FF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§5. </a:t>
                  </a:r>
                  <a:r>
                    <a:rPr lang="en-US" sz="5800" b="1" dirty="0" err="1">
                      <a:solidFill>
                        <a:srgbClr val="0000FF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Giá</a:t>
                  </a:r>
                  <a:r>
                    <a:rPr lang="en-US" sz="5800" b="1" dirty="0">
                      <a:solidFill>
                        <a:srgbClr val="0000FF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</a:t>
                  </a:r>
                  <a:r>
                    <a:rPr lang="en-US" sz="5800" b="1" dirty="0" err="1">
                      <a:solidFill>
                        <a:srgbClr val="0000FF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trị</a:t>
                  </a:r>
                  <a:r>
                    <a:rPr lang="en-US" sz="5800" b="1" dirty="0">
                      <a:solidFill>
                        <a:srgbClr val="0000FF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</a:t>
                  </a:r>
                  <a:r>
                    <a:rPr lang="en-US" sz="5800" b="1" dirty="0" err="1">
                      <a:solidFill>
                        <a:srgbClr val="0000FF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lượng</a:t>
                  </a:r>
                  <a:r>
                    <a:rPr lang="en-US" sz="5800" b="1" dirty="0">
                      <a:solidFill>
                        <a:srgbClr val="0000FF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</a:t>
                  </a:r>
                  <a:r>
                    <a:rPr lang="en-US" sz="5800" b="1" dirty="0" err="1">
                      <a:solidFill>
                        <a:srgbClr val="0000FF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giác</a:t>
                  </a:r>
                  <a:r>
                    <a:rPr lang="en-US" sz="5800" b="1" dirty="0">
                      <a:solidFill>
                        <a:srgbClr val="0000FF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</a:t>
                  </a:r>
                  <a:r>
                    <a:rPr lang="en-US" sz="5800" b="1" dirty="0" err="1">
                      <a:solidFill>
                        <a:srgbClr val="0000FF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của</a:t>
                  </a:r>
                  <a:r>
                    <a:rPr lang="en-US" sz="5800" b="1" dirty="0">
                      <a:solidFill>
                        <a:srgbClr val="0000FF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</a:t>
                  </a:r>
                  <a:r>
                    <a:rPr lang="en-US" sz="5800" b="1" dirty="0" err="1">
                      <a:solidFill>
                        <a:srgbClr val="0000FF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một</a:t>
                  </a:r>
                  <a:r>
                    <a:rPr lang="en-US" sz="5800" b="1" dirty="0">
                      <a:solidFill>
                        <a:srgbClr val="0000FF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</a:t>
                  </a:r>
                  <a:r>
                    <a:rPr lang="en-US" sz="5800" b="1" dirty="0" err="1">
                      <a:solidFill>
                        <a:srgbClr val="0000FF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góc</a:t>
                  </a:r>
                  <a:r>
                    <a:rPr lang="en-US" sz="5800" b="1" dirty="0">
                      <a:solidFill>
                        <a:srgbClr val="0000FF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</a:t>
                  </a:r>
                  <a:r>
                    <a:rPr lang="en-US" sz="5800" b="1" dirty="0" err="1">
                      <a:solidFill>
                        <a:srgbClr val="0000FF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từ</a:t>
                  </a:r>
                  <a:r>
                    <a:rPr lang="en-US" sz="5800" b="1" dirty="0">
                      <a:solidFill>
                        <a:srgbClr val="0000FF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</a:t>
                  </a:r>
                  <a14:m>
                    <m:oMath xmlns:m="http://schemas.openxmlformats.org/officeDocument/2006/math">
                      <m:sSup>
                        <m:sSupPr>
                          <m:ctrlPr>
                            <a:rPr lang="en-US" sz="5800" b="1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</m:ctrlPr>
                        </m:sSupPr>
                        <m:e>
                          <m:r>
                            <a:rPr lang="en-US" sz="5800" b="1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  <m:t>𝟎</m:t>
                          </m:r>
                        </m:e>
                        <m:sup>
                          <m:r>
                            <a:rPr lang="en-US" sz="5800" b="1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  <m:t>𝟎</m:t>
                          </m:r>
                        </m:sup>
                      </m:sSup>
                    </m:oMath>
                  </a14:m>
                  <a:r>
                    <a:rPr lang="en-US" sz="5800" b="1" dirty="0">
                      <a:solidFill>
                        <a:srgbClr val="0000FF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</a:t>
                  </a:r>
                  <a:r>
                    <a:rPr lang="en-US" sz="5800" b="1" dirty="0" err="1">
                      <a:solidFill>
                        <a:srgbClr val="0000FF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đến</a:t>
                  </a:r>
                  <a:r>
                    <a:rPr lang="en-US" sz="5800" b="1" dirty="0">
                      <a:solidFill>
                        <a:srgbClr val="0000FF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</a:t>
                  </a:r>
                  <a14:m>
                    <m:oMath xmlns:m="http://schemas.openxmlformats.org/officeDocument/2006/math">
                      <m:sSup>
                        <m:sSupPr>
                          <m:ctrlPr>
                            <a:rPr lang="en-US" sz="5800" b="1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</m:ctrlPr>
                        </m:sSupPr>
                        <m:e>
                          <m:r>
                            <a:rPr lang="en-US" sz="5800" b="1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  <m:t>𝟏𝟖</m:t>
                          </m:r>
                          <m:r>
                            <a:rPr lang="en-US" sz="5800" b="1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  <m:t>𝟎</m:t>
                          </m:r>
                        </m:e>
                        <m:sup>
                          <m:r>
                            <a:rPr lang="en-US" sz="5800" b="1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  <m:t>𝟎</m:t>
                          </m:r>
                        </m:sup>
                      </m:sSup>
                    </m:oMath>
                  </a14:m>
                  <a:endParaRPr lang="en-US" sz="5800" b="1" dirty="0">
                    <a:solidFill>
                      <a:srgbClr val="0000FF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  <a:p>
                  <a:pPr algn="just">
                    <a:lnSpc>
                      <a:spcPct val="150000"/>
                    </a:lnSpc>
                    <a:spcBef>
                      <a:spcPct val="20000"/>
                    </a:spcBef>
                    <a:defRPr/>
                  </a:pPr>
                  <a:r>
                    <a:rPr lang="en-US" sz="5800" b="1" dirty="0">
                      <a:solidFill>
                        <a:srgbClr val="FF0000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§6. </a:t>
                  </a:r>
                  <a:r>
                    <a:rPr lang="en-US" sz="5800" b="1" dirty="0" err="1">
                      <a:solidFill>
                        <a:srgbClr val="FF0000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Hệ</a:t>
                  </a:r>
                  <a:r>
                    <a:rPr lang="en-US" sz="5800" b="1" dirty="0">
                      <a:solidFill>
                        <a:srgbClr val="FF0000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</a:t>
                  </a:r>
                  <a:r>
                    <a:rPr lang="en-US" sz="5800" b="1" dirty="0" err="1">
                      <a:solidFill>
                        <a:srgbClr val="FF0000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thức</a:t>
                  </a:r>
                  <a:r>
                    <a:rPr lang="en-US" sz="5800" b="1" dirty="0">
                      <a:solidFill>
                        <a:srgbClr val="FF0000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</a:t>
                  </a:r>
                  <a:r>
                    <a:rPr lang="en-US" sz="5800" b="1" dirty="0" err="1">
                      <a:solidFill>
                        <a:srgbClr val="FF0000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lượng</a:t>
                  </a:r>
                  <a:r>
                    <a:rPr lang="en-US" sz="5800" b="1" dirty="0">
                      <a:solidFill>
                        <a:srgbClr val="FF0000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</a:t>
                  </a:r>
                  <a:r>
                    <a:rPr lang="en-US" sz="5800" b="1" dirty="0" err="1">
                      <a:solidFill>
                        <a:srgbClr val="FF0000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trong</a:t>
                  </a:r>
                  <a:r>
                    <a:rPr lang="en-US" sz="5800" b="1" dirty="0">
                      <a:solidFill>
                        <a:srgbClr val="FF0000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tam </a:t>
                  </a:r>
                  <a:r>
                    <a:rPr lang="en-US" sz="5800" b="1" dirty="0" err="1">
                      <a:solidFill>
                        <a:srgbClr val="FF0000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giác</a:t>
                  </a:r>
                  <a:endParaRPr lang="en-US" sz="5800" b="1" dirty="0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  <a:p>
                  <a:pPr algn="just">
                    <a:lnSpc>
                      <a:spcPct val="150000"/>
                    </a:lnSpc>
                    <a:spcBef>
                      <a:spcPct val="20000"/>
                    </a:spcBef>
                    <a:defRPr/>
                  </a:pPr>
                  <a:r>
                    <a:rPr lang="en-US" sz="5800" b="1" dirty="0" err="1">
                      <a:solidFill>
                        <a:srgbClr val="0000FF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Bài</a:t>
                  </a:r>
                  <a:r>
                    <a:rPr lang="en-US" sz="5800" b="1" dirty="0">
                      <a:solidFill>
                        <a:srgbClr val="0000FF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</a:t>
                  </a:r>
                  <a:r>
                    <a:rPr lang="en-US" sz="5800" b="1" dirty="0" err="1">
                      <a:solidFill>
                        <a:srgbClr val="0000FF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tập</a:t>
                  </a:r>
                  <a:r>
                    <a:rPr lang="en-US" sz="5800" b="1" dirty="0">
                      <a:solidFill>
                        <a:srgbClr val="0000FF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</a:t>
                  </a:r>
                  <a:r>
                    <a:rPr lang="en-US" sz="5800" b="1" dirty="0" err="1">
                      <a:solidFill>
                        <a:srgbClr val="0000FF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cuối</a:t>
                  </a:r>
                  <a:r>
                    <a:rPr lang="en-US" sz="5800" b="1" dirty="0">
                      <a:solidFill>
                        <a:srgbClr val="0000FF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</a:t>
                  </a:r>
                  <a:r>
                    <a:rPr lang="en-US" sz="5800" b="1" dirty="0" err="1">
                      <a:solidFill>
                        <a:srgbClr val="0000FF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chương</a:t>
                  </a:r>
                  <a:r>
                    <a:rPr lang="en-US" sz="5800" b="1" dirty="0">
                      <a:solidFill>
                        <a:srgbClr val="0000FF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III</a:t>
                  </a:r>
                </a:p>
              </p:txBody>
            </p:sp>
          </mc:Choice>
          <mc:Fallback xmlns="">
            <p:sp>
              <p:nvSpPr>
                <p:cNvPr id="5" name="Rectangle 6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10836303" y="5528005"/>
                  <a:ext cx="12498962" cy="6410636"/>
                </a:xfrm>
                <a:prstGeom prst="rect">
                  <a:avLst/>
                </a:prstGeom>
                <a:blipFill>
                  <a:blip r:embed="rId2"/>
                  <a:stretch>
                    <a:fillRect l="-2829" r="-2829"/>
                  </a:stretch>
                </a:blip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" name="TextBox 1"/>
            <p:cNvSpPr txBox="1"/>
            <p:nvPr/>
          </p:nvSpPr>
          <p:spPr>
            <a:xfrm>
              <a:off x="11228510" y="2588961"/>
              <a:ext cx="11714550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48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CHƯƠNG I</a:t>
              </a:r>
              <a:r>
                <a:rPr lang="en-US" sz="48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II</a:t>
              </a:r>
              <a:r>
                <a:rPr lang="vi-VN" sz="48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. </a:t>
              </a:r>
              <a:r>
                <a:rPr lang="en-US" sz="48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HỆ THỨC LƯỢNG TRONG TAM GIÁC</a:t>
              </a:r>
              <a:endParaRPr lang="vi-VN" sz="48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pic>
        <p:nvPicPr>
          <p:cNvPr id="3" name="Picture 2">
            <a:extLst>
              <a:ext uri="{FF2B5EF4-FFF2-40B4-BE49-F238E27FC236}">
                <a16:creationId xmlns:a16="http://schemas.microsoft.com/office/drawing/2014/main" id="{54FF52DF-8AC8-4DAD-B751-39601E57B27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6134" y="1924240"/>
            <a:ext cx="8813299" cy="109336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405188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Title 1">
            <a:extLst>
              <a:ext uri="{FF2B5EF4-FFF2-40B4-BE49-F238E27FC236}">
                <a16:creationId xmlns:a16="http://schemas.microsoft.com/office/drawing/2014/main" id="{D87ADF89-46F9-4713-9744-A644701231B8}"/>
              </a:ext>
            </a:extLst>
          </p:cNvPr>
          <p:cNvSpPr txBox="1">
            <a:spLocks/>
          </p:cNvSpPr>
          <p:nvPr/>
        </p:nvSpPr>
        <p:spPr>
          <a:xfrm>
            <a:off x="304801" y="1879600"/>
            <a:ext cx="15468600" cy="276859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2">
                <a:lumMod val="20000"/>
                <a:lumOff val="80000"/>
              </a:schemeClr>
            </a:solidFill>
          </a:ln>
        </p:spPr>
        <p:txBody>
          <a:bodyPr/>
          <a:lstStyle>
            <a:lvl1pPr algn="l" defTabSz="1828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kern="1200">
                <a:solidFill>
                  <a:schemeClr val="tx1"/>
                </a:solidFill>
                <a:latin typeface="Tomaho"/>
                <a:ea typeface="+mj-ea"/>
                <a:cs typeface="+mj-cs"/>
              </a:defRPr>
            </a:lvl1pPr>
          </a:lstStyle>
          <a:p>
            <a:r>
              <a:rPr lang="en-US" sz="44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3.10.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Từ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bãi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biển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Vũng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Chùa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Quảng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Bình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người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ta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có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thể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ngắm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được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Đảo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Yến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Hãy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đề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xuất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một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cách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xác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định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bề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rộng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của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hòn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đảo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(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theo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chiều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ta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ngắm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được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).</a:t>
            </a:r>
          </a:p>
          <a:p>
            <a:r>
              <a:rPr lang="en-US" sz="4400" b="1" i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Đảo</a:t>
            </a:r>
            <a:r>
              <a:rPr lang="en-US" sz="4400" b="1" i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i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Yến</a:t>
            </a:r>
            <a:r>
              <a:rPr lang="en-US" sz="4400" b="1" i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i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nhìn</a:t>
            </a:r>
            <a:r>
              <a:rPr lang="en-US" sz="4400" b="1" i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i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từ</a:t>
            </a:r>
            <a:r>
              <a:rPr lang="en-US" sz="4400" b="1" i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i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bãi</a:t>
            </a:r>
            <a:r>
              <a:rPr lang="en-US" sz="4400" b="1" i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i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biển</a:t>
            </a:r>
            <a:r>
              <a:rPr lang="en-US" sz="4400" b="1" i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i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Vũng</a:t>
            </a:r>
            <a:r>
              <a:rPr lang="en-US" sz="4400" b="1" i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i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Chùa</a:t>
            </a:r>
            <a:r>
              <a:rPr lang="en-US" sz="4400" b="1" i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en-US" sz="4400" b="1" i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Quảng</a:t>
            </a:r>
            <a:r>
              <a:rPr lang="en-US" sz="4400" b="1" i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i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Bình</a:t>
            </a:r>
            <a:endParaRPr lang="en-US" sz="44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9" name="Content Placeholder 2">
                <a:extLst>
                  <a:ext uri="{FF2B5EF4-FFF2-40B4-BE49-F238E27FC236}">
                    <a16:creationId xmlns:a16="http://schemas.microsoft.com/office/drawing/2014/main" id="{14822BB7-DB89-4357-87F0-6E511FC44A6A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304800" y="6105842"/>
                <a:ext cx="15632705" cy="6771958"/>
              </a:xfrm>
              <a:prstGeom prst="rect">
                <a:avLst/>
              </a:prstGeom>
              <a:solidFill>
                <a:srgbClr val="D6F7FE"/>
              </a:solidFill>
              <a:ln>
                <a:solidFill>
                  <a:srgbClr val="00B0F0"/>
                </a:solidFill>
              </a:ln>
            </p:spPr>
            <p:txBody>
              <a:bodyPr/>
              <a:lstStyle>
                <a:lvl1pPr marL="457200" indent="-457200" algn="l" defTabSz="1828800" rtl="0" eaLnBrk="1" latinLnBrk="0" hangingPunct="1">
                  <a:lnSpc>
                    <a:spcPct val="90000"/>
                  </a:lnSpc>
                  <a:spcBef>
                    <a:spcPts val="2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1pPr>
                <a:lvl2pPr marL="1371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2pPr>
                <a:lvl3pPr marL="2286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3pPr>
                <a:lvl4pPr marL="3200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4pPr>
                <a:lvl5pPr marL="41148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5pPr>
                <a:lvl6pPr marL="50292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5943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6858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7772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Gọi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𝑨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𝑩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hai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vị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trí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ngoài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cùng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mà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ta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quan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sát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khi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nhìn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từ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bãi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biển</a:t>
                </a:r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Từ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một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điểm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𝑪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trên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bãi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biển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dùng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giác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kế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ta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xác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định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được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góc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𝑨𝑪𝑩</m:t>
                        </m:r>
                      </m:e>
                    </m:acc>
                    <m:r>
                      <a:rPr lang="en-US" sz="440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𝜶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  <a:p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Lấy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điểm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𝑫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trên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bãi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biển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sao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cho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𝑨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𝑪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𝑫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thẳng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hàng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độ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dài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đoạn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𝑪𝑫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𝒂</m:t>
                    </m:r>
                  </m:oMath>
                </a14:m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mét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Ta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xác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định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được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𝑨𝑫𝑩</m:t>
                        </m:r>
                      </m:e>
                    </m:acc>
                    <m:r>
                      <a:rPr lang="en-US" sz="440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𝜷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  <a:p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Từ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đó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áp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dụng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định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lí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sin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cho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hai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tam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giác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𝑩𝑪𝑫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𝑨𝑩𝑪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ta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xác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định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được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bề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rộng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𝑨𝑩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của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hòn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đảo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99" name="Content Placeholder 2">
                <a:extLst>
                  <a:ext uri="{FF2B5EF4-FFF2-40B4-BE49-F238E27FC236}">
                    <a16:creationId xmlns:a16="http://schemas.microsoft.com/office/drawing/2014/main" id="{14822BB7-DB89-4357-87F0-6E511FC44A6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4800" y="6105842"/>
                <a:ext cx="15632705" cy="6771958"/>
              </a:xfrm>
              <a:prstGeom prst="rect">
                <a:avLst/>
              </a:prstGeom>
              <a:blipFill>
                <a:blip r:embed="rId3"/>
                <a:stretch>
                  <a:fillRect l="-1364" t="-2875" r="-273"/>
                </a:stretch>
              </a:blipFill>
              <a:ln>
                <a:solidFill>
                  <a:srgbClr val="00B0F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4">
            <a:extLst>
              <a:ext uri="{FF2B5EF4-FFF2-40B4-BE49-F238E27FC236}">
                <a16:creationId xmlns:a16="http://schemas.microsoft.com/office/drawing/2014/main" id="{722A2550-027C-45EA-9BC6-5C211E4F250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37505" y="1699884"/>
            <a:ext cx="8037786" cy="352266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EEBB583F-4F34-407A-8D55-4FE3B16C8626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18211" y="5796899"/>
            <a:ext cx="7676374" cy="7706377"/>
          </a:xfrm>
          <a:prstGeom prst="rect">
            <a:avLst/>
          </a:prstGeom>
        </p:spPr>
      </p:pic>
      <p:grpSp>
        <p:nvGrpSpPr>
          <p:cNvPr id="9" name="Group 8">
            <a:extLst>
              <a:ext uri="{FF2B5EF4-FFF2-40B4-BE49-F238E27FC236}">
                <a16:creationId xmlns:a16="http://schemas.microsoft.com/office/drawing/2014/main" id="{255E1AFA-6B9A-462F-9E6C-4DDE562FC315}"/>
              </a:ext>
            </a:extLst>
          </p:cNvPr>
          <p:cNvGrpSpPr/>
          <p:nvPr/>
        </p:nvGrpSpPr>
        <p:grpSpPr>
          <a:xfrm>
            <a:off x="304800" y="5083058"/>
            <a:ext cx="3942745" cy="880876"/>
            <a:chOff x="410517" y="4648195"/>
            <a:chExt cx="3991939" cy="1485320"/>
          </a:xfrm>
          <a:solidFill>
            <a:srgbClr val="DAE3F3"/>
          </a:solidFill>
        </p:grpSpPr>
        <p:sp>
          <p:nvSpPr>
            <p:cNvPr id="10" name="Freeform 20">
              <a:extLst>
                <a:ext uri="{FF2B5EF4-FFF2-40B4-BE49-F238E27FC236}">
                  <a16:creationId xmlns:a16="http://schemas.microsoft.com/office/drawing/2014/main" id="{2DD24D6D-0780-4260-940E-4B197D3315B7}"/>
                </a:ext>
              </a:extLst>
            </p:cNvPr>
            <p:cNvSpPr>
              <a:spLocks/>
            </p:cNvSpPr>
            <p:nvPr/>
          </p:nvSpPr>
          <p:spPr bwMode="auto">
            <a:xfrm rot="16200000" flipV="1">
              <a:off x="2161593" y="3892652"/>
              <a:ext cx="1485320" cy="2996406"/>
            </a:xfrm>
            <a:prstGeom prst="round1Rect">
              <a:avLst/>
            </a:prstGeom>
            <a:grpFill/>
            <a:ln w="57150">
              <a:solidFill>
                <a:schemeClr val="accent6">
                  <a:lumMod val="75000"/>
                </a:schemeClr>
              </a:solidFill>
            </a:ln>
            <a:effectLst>
              <a:innerShdw blurRad="63500" dist="50800" dir="18900000">
                <a:prstClr val="black">
                  <a:alpha val="50000"/>
                </a:prstClr>
              </a:inn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C252D47A-50E4-4F36-942C-5A975A53E572}"/>
                </a:ext>
              </a:extLst>
            </p:cNvPr>
            <p:cNvSpPr txBox="1"/>
            <p:nvPr/>
          </p:nvSpPr>
          <p:spPr>
            <a:xfrm>
              <a:off x="1406053" y="4732064"/>
              <a:ext cx="2872839" cy="1297420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4400" b="1" dirty="0">
                  <a:solidFill>
                    <a:srgbClr val="0000FF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Bài giải</a:t>
              </a:r>
              <a:endParaRPr lang="en-US" sz="4400" b="1" dirty="0">
                <a:solidFill>
                  <a:srgbClr val="0000FF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8C76777D-57F0-4DF0-9AA4-0F7531B758E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7950" t="14860" r="18922" b="25555"/>
            <a:stretch/>
          </p:blipFill>
          <p:spPr>
            <a:xfrm>
              <a:off x="410517" y="4648201"/>
              <a:ext cx="1058948" cy="1485314"/>
            </a:xfrm>
            <a:prstGeom prst="round2DiagRect">
              <a:avLst>
                <a:gd name="adj1" fmla="val 27632"/>
                <a:gd name="adj2" fmla="val 0"/>
              </a:avLst>
            </a:prstGeom>
            <a:grpFill/>
            <a:ln w="38100" cap="sq">
              <a:solidFill>
                <a:schemeClr val="accent6">
                  <a:lumMod val="50000"/>
                </a:schemeClr>
              </a:solidFill>
              <a:miter lim="800000"/>
            </a:ln>
            <a:effectLst>
              <a:outerShdw blurRad="254000" algn="tl" rotWithShape="0">
                <a:srgbClr val="000000">
                  <a:alpha val="43000"/>
                </a:srgbClr>
              </a:outerShdw>
            </a:effectLst>
          </p:spPr>
        </p:pic>
      </p:grpSp>
    </p:spTree>
    <p:extLst>
      <p:ext uri="{BB962C8B-B14F-4D97-AF65-F5344CB8AC3E}">
        <p14:creationId xmlns:p14="http://schemas.microsoft.com/office/powerpoint/2010/main" val="218738279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500"/>
                                        <p:tgtEl>
                                          <p:spTgt spid="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500"/>
                                        <p:tgtEl>
                                          <p:spTgt spid="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4" dur="500"/>
                                        <p:tgtEl>
                                          <p:spTgt spid="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9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97" name="Title 1">
                <a:extLst>
                  <a:ext uri="{FF2B5EF4-FFF2-40B4-BE49-F238E27FC236}">
                    <a16:creationId xmlns:a16="http://schemas.microsoft.com/office/drawing/2014/main" id="{D87ADF89-46F9-4713-9744-A644701231B8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310058" y="1763543"/>
                <a:ext cx="15697200" cy="3302000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>
                <a:solidFill>
                  <a:schemeClr val="tx2">
                    <a:lumMod val="20000"/>
                    <a:lumOff val="80000"/>
                  </a:schemeClr>
                </a:solidFill>
              </a:ln>
            </p:spPr>
            <p:txBody>
              <a:bodyPr/>
              <a:lstStyle>
                <a:lvl1pPr algn="l" defTabSz="1828800" rtl="0" eaLnBrk="1" latinLnBrk="0" hangingPunct="1">
                  <a:lnSpc>
                    <a:spcPct val="90000"/>
                  </a:lnSpc>
                  <a:spcBef>
                    <a:spcPct val="0"/>
                  </a:spcBef>
                  <a:buNone/>
                  <a:defRPr sz="5400" kern="1200">
                    <a:solidFill>
                      <a:schemeClr val="tx1"/>
                    </a:solidFill>
                    <a:latin typeface="Tomaho"/>
                    <a:ea typeface="+mj-ea"/>
                    <a:cs typeface="+mj-cs"/>
                  </a:defRPr>
                </a:lvl1pPr>
              </a:lstStyle>
              <a:p>
                <a:r>
                  <a:rPr lang="en-US" sz="4400" b="1" dirty="0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3.11.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Để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tránh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núi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đường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giao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thông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hiện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tại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phải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đi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vòng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như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mô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hình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trong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Hình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3.19.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Để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rút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ngắn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khoảng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cách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tránh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sạt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lở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núi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người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ta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dự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định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làm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đường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hầm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xuyên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núi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nối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thẳng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từ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𝑨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tới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𝑫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Hỏi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độ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dài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đường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mới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sẽ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giảm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bao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nhiêu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kilômét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so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với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đường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cũ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?</a:t>
                </a:r>
              </a:p>
            </p:txBody>
          </p:sp>
        </mc:Choice>
        <mc:Fallback xmlns="">
          <p:sp>
            <p:nvSpPr>
              <p:cNvPr id="97" name="Title 1">
                <a:extLst>
                  <a:ext uri="{FF2B5EF4-FFF2-40B4-BE49-F238E27FC236}">
                    <a16:creationId xmlns:a16="http://schemas.microsoft.com/office/drawing/2014/main" id="{D87ADF89-46F9-4713-9744-A644701231B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0058" y="1763543"/>
                <a:ext cx="15697200" cy="3302000"/>
              </a:xfrm>
              <a:prstGeom prst="rect">
                <a:avLst/>
              </a:prstGeom>
              <a:blipFill>
                <a:blip r:embed="rId3"/>
                <a:stretch>
                  <a:fillRect l="-1552" t="-5515" r="-1281" b="-2757"/>
                </a:stretch>
              </a:blipFill>
              <a:ln>
                <a:solidFill>
                  <a:schemeClr val="tx2">
                    <a:lumMod val="20000"/>
                    <a:lumOff val="80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9" name="Content Placeholder 2">
                <a:extLst>
                  <a:ext uri="{FF2B5EF4-FFF2-40B4-BE49-F238E27FC236}">
                    <a16:creationId xmlns:a16="http://schemas.microsoft.com/office/drawing/2014/main" id="{14822BB7-DB89-4357-87F0-6E511FC44A6A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304799" y="5146589"/>
                <a:ext cx="23769143" cy="8264611"/>
              </a:xfrm>
              <a:prstGeom prst="rect">
                <a:avLst/>
              </a:prstGeom>
              <a:solidFill>
                <a:srgbClr val="D6F7FE"/>
              </a:solidFill>
              <a:ln>
                <a:solidFill>
                  <a:srgbClr val="00B0F0"/>
                </a:solidFill>
              </a:ln>
            </p:spPr>
            <p:txBody>
              <a:bodyPr/>
              <a:lstStyle>
                <a:lvl1pPr marL="457200" indent="-457200" algn="l" defTabSz="1828800" rtl="0" eaLnBrk="1" latinLnBrk="0" hangingPunct="1">
                  <a:lnSpc>
                    <a:spcPct val="90000"/>
                  </a:lnSpc>
                  <a:spcBef>
                    <a:spcPts val="2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1pPr>
                <a:lvl2pPr marL="1371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2pPr>
                <a:lvl3pPr marL="2286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3pPr>
                <a:lvl4pPr marL="3200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4pPr>
                <a:lvl5pPr marL="41148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5pPr>
                <a:lvl6pPr marL="50292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5943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6858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7772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 </a:t>
                </a:r>
                <a:r>
                  <a:rPr lang="en-US" sz="4400" b="1" dirty="0" err="1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Cách</a:t>
                </a:r>
                <a:r>
                  <a:rPr lang="en-US" sz="4400" b="1" dirty="0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2:	   </a:t>
                </a:r>
                <a:r>
                  <a:rPr lang="en-US" sz="4400" b="1" dirty="0" err="1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Cách</a:t>
                </a:r>
                <a:r>
                  <a:rPr lang="en-US" sz="4400" b="1" dirty="0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1: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Dựng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𝑪𝑬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𝑩𝑭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vuông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góc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với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𝑨𝑫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  <a:p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Xét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tam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giác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𝑪𝑫𝑬</m:t>
                    </m:r>
                  </m:oMath>
                </a14:m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vuông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tại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𝑬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𝑫</m:t>
                        </m:r>
                      </m:e>
                    </m:acc>
                    <m:r>
                      <a:rPr lang="en-US" sz="4400" b="1" i="1">
                        <a:latin typeface="Cambria Math" panose="02040503050406030204" pitchFamily="18" charset="0"/>
                      </a:rPr>
                      <m:t>=</m:t>
                    </m:r>
                    <m:acc>
                      <m:accPr>
                        <m:chr m:val="̂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𝑪</m:t>
                        </m:r>
                      </m:e>
                    </m:acc>
                    <m:r>
                      <a:rPr lang="en-US" sz="440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𝟒𝟓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°</m:t>
                    </m:r>
                  </m:oMath>
                </a14:m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4400" b="1" i="1">
                          <a:latin typeface="Cambria Math" panose="02040503050406030204" pitchFamily="18" charset="0"/>
                        </a:rPr>
                        <m:t>⇒</m:t>
                      </m:r>
                      <m:r>
                        <a:rPr lang="en-US" sz="4400" b="1" i="1">
                          <a:latin typeface="Cambria Math" panose="02040503050406030204" pitchFamily="18" charset="0"/>
                        </a:rPr>
                        <m:t>𝑫𝑬</m:t>
                      </m:r>
                      <m:r>
                        <a:rPr lang="en-US" sz="4400" b="1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4400" b="1" i="1">
                          <a:latin typeface="Cambria Math" panose="02040503050406030204" pitchFamily="18" charset="0"/>
                        </a:rPr>
                        <m:t>𝑪𝑫</m:t>
                      </m:r>
                      <m:r>
                        <a:rPr lang="en-US" sz="4400" b="1" i="1">
                          <a:latin typeface="Cambria Math" panose="02040503050406030204" pitchFamily="18" charset="0"/>
                        </a:rPr>
                        <m:t>.</m:t>
                      </m:r>
                      <m:func>
                        <m:funcPr>
                          <m:ctrlPr>
                            <a:rPr lang="en-US" sz="4400" b="1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en-US" sz="4400" b="1" i="1">
                              <a:latin typeface="Cambria Math" panose="02040503050406030204" pitchFamily="18" charset="0"/>
                            </a:rPr>
                            <m:t>𝒔𝒊𝒏</m:t>
                          </m:r>
                        </m:fName>
                        <m:e>
                          <m:r>
                            <a:rPr lang="en-US" sz="4400" b="1" i="1">
                              <a:latin typeface="Cambria Math" panose="02040503050406030204" pitchFamily="18" charset="0"/>
                            </a:rPr>
                            <m:t>𝟒</m:t>
                          </m:r>
                        </m:e>
                      </m:func>
                      <m:r>
                        <a:rPr lang="en-US" sz="4400" b="1" i="1">
                          <a:latin typeface="Cambria Math" panose="02040503050406030204" pitchFamily="18" charset="0"/>
                        </a:rPr>
                        <m:t>𝟓</m:t>
                      </m:r>
                      <m:r>
                        <a:rPr lang="en-US" sz="4400" b="1" i="1">
                          <a:latin typeface="Cambria Math" panose="02040503050406030204" pitchFamily="18" charset="0"/>
                        </a:rPr>
                        <m:t>°=</m:t>
                      </m:r>
                      <m:r>
                        <a:rPr lang="en-US" sz="4400" b="1" i="1">
                          <a:latin typeface="Cambria Math" panose="02040503050406030204" pitchFamily="18" charset="0"/>
                        </a:rPr>
                        <m:t>𝟔</m:t>
                      </m:r>
                      <m:rad>
                        <m:radPr>
                          <m:degHide m:val="on"/>
                          <m:ctrlPr>
                            <a:rPr lang="en-US" sz="4400" b="1" i="1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sz="4400" b="1" i="1">
                              <a:latin typeface="Cambria Math" panose="02040503050406030204" pitchFamily="18" charset="0"/>
                            </a:rPr>
                            <m:t>𝟐</m:t>
                          </m:r>
                        </m:e>
                      </m:rad>
                      <m:r>
                        <a:rPr lang="en-US" sz="4400" b="1" i="1">
                          <a:latin typeface="Cambria Math" panose="02040503050406030204" pitchFamily="18" charset="0"/>
                        </a:rPr>
                        <m:t>𝒌𝒎</m:t>
                      </m:r>
                      <m:r>
                        <a:rPr lang="en-US" sz="4400" b="1" i="1">
                          <a:latin typeface="Cambria Math" panose="02040503050406030204" pitchFamily="18" charset="0"/>
                        </a:rPr>
                        <m:t>.</m:t>
                      </m:r>
                    </m:oMath>
                  </m:oMathPara>
                </a14:m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Xét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tam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giác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𝑨𝑩𝑭</m:t>
                    </m:r>
                  </m:oMath>
                </a14:m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vuông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tại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𝑭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𝑩</m:t>
                        </m:r>
                      </m:e>
                    </m:acc>
                    <m:r>
                      <a:rPr lang="en-US" sz="440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𝟏𝟓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°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endParaRPr lang="en-US" sz="4400" b="1" i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4400" b="1" i="1">
                          <a:latin typeface="Cambria Math" panose="02040503050406030204" pitchFamily="18" charset="0"/>
                        </a:rPr>
                        <m:t>⇒</m:t>
                      </m:r>
                      <m:r>
                        <a:rPr lang="en-US" sz="4400" b="1" i="1">
                          <a:latin typeface="Cambria Math" panose="02040503050406030204" pitchFamily="18" charset="0"/>
                        </a:rPr>
                        <m:t>𝑨𝑭</m:t>
                      </m:r>
                      <m:r>
                        <a:rPr lang="en-US" sz="4400" b="1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4400" b="1" i="1">
                          <a:latin typeface="Cambria Math" panose="02040503050406030204" pitchFamily="18" charset="0"/>
                        </a:rPr>
                        <m:t>𝑨𝑩</m:t>
                      </m:r>
                      <m:r>
                        <a:rPr lang="en-US" sz="4400" b="1" i="1">
                          <a:latin typeface="Cambria Math" panose="02040503050406030204" pitchFamily="18" charset="0"/>
                        </a:rPr>
                        <m:t>.</m:t>
                      </m:r>
                      <m:func>
                        <m:funcPr>
                          <m:ctrlPr>
                            <a:rPr lang="en-US" sz="4400" b="1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en-US" sz="4400" b="1" i="1">
                              <a:latin typeface="Cambria Math" panose="02040503050406030204" pitchFamily="18" charset="0"/>
                            </a:rPr>
                            <m:t>𝒔𝒊𝒏</m:t>
                          </m:r>
                        </m:fName>
                        <m:e>
                          <m:r>
                            <a:rPr lang="en-US" sz="4400" b="1" i="1">
                              <a:latin typeface="Cambria Math" panose="02040503050406030204" pitchFamily="18" charset="0"/>
                            </a:rPr>
                            <m:t>𝟏</m:t>
                          </m:r>
                        </m:e>
                      </m:func>
                      <m:r>
                        <a:rPr lang="en-US" sz="4400" b="1" i="1">
                          <a:latin typeface="Cambria Math" panose="02040503050406030204" pitchFamily="18" charset="0"/>
                        </a:rPr>
                        <m:t>𝟓</m:t>
                      </m:r>
                      <m:r>
                        <a:rPr lang="en-US" sz="4400" b="1" i="1">
                          <a:latin typeface="Cambria Math" panose="02040503050406030204" pitchFamily="18" charset="0"/>
                        </a:rPr>
                        <m:t>°=</m:t>
                      </m:r>
                      <m:d>
                        <m:dPr>
                          <m:ctrlPr>
                            <a:rPr lang="en-US" sz="4400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4400" b="1" i="1">
                              <a:latin typeface="Cambria Math" panose="02040503050406030204" pitchFamily="18" charset="0"/>
                            </a:rPr>
                            <m:t>𝟐</m:t>
                          </m:r>
                          <m:rad>
                            <m:radPr>
                              <m:degHide m:val="on"/>
                              <m:ctrlPr>
                                <a:rPr lang="en-US" sz="4400" b="1" i="1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4400" b="1" i="1">
                                  <a:latin typeface="Cambria Math" panose="02040503050406030204" pitchFamily="18" charset="0"/>
                                </a:rPr>
                                <m:t>𝟔</m:t>
                              </m:r>
                            </m:e>
                          </m:rad>
                          <m:r>
                            <a:rPr lang="en-US" sz="4400" b="1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4400" b="1" i="1">
                              <a:latin typeface="Cambria Math" panose="02040503050406030204" pitchFamily="18" charset="0"/>
                            </a:rPr>
                            <m:t>𝟐</m:t>
                          </m:r>
                          <m:rad>
                            <m:radPr>
                              <m:degHide m:val="on"/>
                              <m:ctrlPr>
                                <a:rPr lang="en-US" sz="4400" b="1" i="1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4400" b="1" i="1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e>
                          </m:rad>
                        </m:e>
                      </m:d>
                      <m:r>
                        <a:rPr lang="en-US" sz="4400" b="1" i="1">
                          <a:latin typeface="Cambria Math" panose="02040503050406030204" pitchFamily="18" charset="0"/>
                        </a:rPr>
                        <m:t>𝒌𝒎</m:t>
                      </m:r>
                      <m:r>
                        <a:rPr lang="en-US" sz="4400" b="1" i="1">
                          <a:latin typeface="Cambria Math" panose="02040503050406030204" pitchFamily="18" charset="0"/>
                        </a:rPr>
                        <m:t>.</m:t>
                      </m:r>
                    </m:oMath>
                  </m:oMathPara>
                </a14:m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Mặt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khác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𝑬𝑭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𝑩𝑪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𝟔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𝒌𝒎</m:t>
                    </m:r>
                  </m:oMath>
                </a14:m>
                <a:endParaRPr lang="en-US" sz="4400" b="1" i="1" dirty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4400" b="1" i="1">
                          <a:latin typeface="Cambria Math" panose="02040503050406030204" pitchFamily="18" charset="0"/>
                        </a:rPr>
                        <m:t>⇒</m:t>
                      </m:r>
                      <m:r>
                        <a:rPr lang="en-US" sz="4400" b="1" i="1">
                          <a:latin typeface="Cambria Math" panose="02040503050406030204" pitchFamily="18" charset="0"/>
                        </a:rPr>
                        <m:t>𝑨𝑫</m:t>
                      </m:r>
                      <m:r>
                        <a:rPr lang="en-US" sz="4400" b="1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4400" b="1" i="1">
                          <a:latin typeface="Cambria Math" panose="02040503050406030204" pitchFamily="18" charset="0"/>
                        </a:rPr>
                        <m:t>𝑫𝑬</m:t>
                      </m:r>
                      <m:r>
                        <a:rPr lang="en-US" sz="4400" b="1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4400" b="1" i="1">
                          <a:latin typeface="Cambria Math" panose="02040503050406030204" pitchFamily="18" charset="0"/>
                        </a:rPr>
                        <m:t>𝑬𝑭</m:t>
                      </m:r>
                      <m:r>
                        <a:rPr lang="en-US" sz="4400" b="1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4400" b="1" i="1">
                          <a:latin typeface="Cambria Math" panose="02040503050406030204" pitchFamily="18" charset="0"/>
                        </a:rPr>
                        <m:t>𝑭𝑨</m:t>
                      </m:r>
                      <m:r>
                        <a:rPr lang="en-US" sz="4400" b="1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4400" b="1" i="1">
                          <a:latin typeface="Cambria Math" panose="02040503050406030204" pitchFamily="18" charset="0"/>
                        </a:rPr>
                        <m:t>𝟔</m:t>
                      </m:r>
                      <m:r>
                        <a:rPr lang="en-US" sz="4400" b="1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4400" b="1" i="1">
                          <a:latin typeface="Cambria Math" panose="02040503050406030204" pitchFamily="18" charset="0"/>
                        </a:rPr>
                        <m:t>𝟒</m:t>
                      </m:r>
                      <m:rad>
                        <m:radPr>
                          <m:degHide m:val="on"/>
                          <m:ctrlPr>
                            <a:rPr lang="en-US" sz="4400" b="1" i="1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sz="4400" b="1" i="1">
                              <a:latin typeface="Cambria Math" panose="02040503050406030204" pitchFamily="18" charset="0"/>
                            </a:rPr>
                            <m:t>𝟐</m:t>
                          </m:r>
                        </m:e>
                      </m:rad>
                      <m:r>
                        <a:rPr lang="en-US" sz="4400" b="1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4400" b="1" i="1">
                          <a:latin typeface="Cambria Math" panose="02040503050406030204" pitchFamily="18" charset="0"/>
                        </a:rPr>
                        <m:t>𝟐</m:t>
                      </m:r>
                      <m:rad>
                        <m:radPr>
                          <m:degHide m:val="on"/>
                          <m:ctrlPr>
                            <a:rPr lang="en-US" sz="4400" b="1" i="1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sz="4400" b="1" i="1">
                              <a:latin typeface="Cambria Math" panose="02040503050406030204" pitchFamily="18" charset="0"/>
                            </a:rPr>
                            <m:t>𝟔</m:t>
                          </m:r>
                        </m:e>
                      </m:rad>
                      <m:r>
                        <a:rPr lang="en-US" sz="4400" b="1" i="1">
                          <a:latin typeface="Cambria Math" panose="02040503050406030204" pitchFamily="18" charset="0"/>
                        </a:rPr>
                        <m:t>≈</m:t>
                      </m:r>
                      <m:r>
                        <a:rPr lang="en-US" sz="4400" b="1" i="1">
                          <a:latin typeface="Cambria Math" panose="02040503050406030204" pitchFamily="18" charset="0"/>
                        </a:rPr>
                        <m:t>𝟏𝟔</m:t>
                      </m:r>
                      <m:r>
                        <a:rPr lang="en-US" sz="4400" b="1" i="1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4400" b="1" i="1">
                          <a:latin typeface="Cambria Math" panose="02040503050406030204" pitchFamily="18" charset="0"/>
                        </a:rPr>
                        <m:t>𝟓𝟔</m:t>
                      </m:r>
                      <m:r>
                        <a:rPr lang="en-US" sz="4400" b="1" i="1">
                          <a:latin typeface="Cambria Math" panose="02040503050406030204" pitchFamily="18" charset="0"/>
                        </a:rPr>
                        <m:t>𝒌𝒎</m:t>
                      </m:r>
                      <m:r>
                        <a:rPr lang="en-US" sz="4400" b="1" i="1">
                          <a:latin typeface="Cambria Math" panose="02040503050406030204" pitchFamily="18" charset="0"/>
                        </a:rPr>
                        <m:t>.</m:t>
                      </m:r>
                    </m:oMath>
                  </m:oMathPara>
                </a14:m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Vậy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độ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dài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đường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mới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sẽ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giảm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𝟗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𝟒𝟒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𝒌𝒎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so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với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đường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cũ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  <a:p>
                <a:pPr marL="0" indent="0">
                  <a:buNone/>
                </a:pPr>
                <a:r>
                  <a:rPr lang="en-US" sz="4400" b="1" dirty="0" err="1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Cách</a:t>
                </a:r>
                <a:r>
                  <a:rPr lang="en-US" sz="4400" b="1" dirty="0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2: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Nối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𝑩𝑫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hoặc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𝑨𝑪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từ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đó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áp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dụng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định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lí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sin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cho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hai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tam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giác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𝑩𝑪𝑫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𝑨𝑩𝑫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ta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sẽ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tìm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được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𝑨𝑫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99" name="Content Placeholder 2">
                <a:extLst>
                  <a:ext uri="{FF2B5EF4-FFF2-40B4-BE49-F238E27FC236}">
                    <a16:creationId xmlns:a16="http://schemas.microsoft.com/office/drawing/2014/main" id="{14822BB7-DB89-4357-87F0-6E511FC44A6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4799" y="5146589"/>
                <a:ext cx="23769143" cy="8264611"/>
              </a:xfrm>
              <a:prstGeom prst="rect">
                <a:avLst/>
              </a:prstGeom>
              <a:blipFill>
                <a:blip r:embed="rId4"/>
                <a:stretch>
                  <a:fillRect l="-1000" t="-2283"/>
                </a:stretch>
              </a:blipFill>
              <a:ln>
                <a:solidFill>
                  <a:srgbClr val="00B0F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4">
            <a:extLst>
              <a:ext uri="{FF2B5EF4-FFF2-40B4-BE49-F238E27FC236}">
                <a16:creationId xmlns:a16="http://schemas.microsoft.com/office/drawing/2014/main" id="{F8BD79B0-2950-4E27-8DC4-849477E6435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15141" y="1371600"/>
            <a:ext cx="7287895" cy="33020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01D1C331-997F-4B84-9EED-B723D81D76E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54600" y="5391521"/>
            <a:ext cx="6161973" cy="6019800"/>
          </a:xfrm>
          <a:prstGeom prst="rect">
            <a:avLst/>
          </a:prstGeom>
        </p:spPr>
      </p:pic>
      <p:grpSp>
        <p:nvGrpSpPr>
          <p:cNvPr id="9" name="Group 8">
            <a:extLst>
              <a:ext uri="{FF2B5EF4-FFF2-40B4-BE49-F238E27FC236}">
                <a16:creationId xmlns:a16="http://schemas.microsoft.com/office/drawing/2014/main" id="{056811F5-A00A-420F-AC1A-C4A51E4456DE}"/>
              </a:ext>
            </a:extLst>
          </p:cNvPr>
          <p:cNvGrpSpPr/>
          <p:nvPr/>
        </p:nvGrpSpPr>
        <p:grpSpPr>
          <a:xfrm>
            <a:off x="310057" y="4967001"/>
            <a:ext cx="3942745" cy="880876"/>
            <a:chOff x="410517" y="4648195"/>
            <a:chExt cx="3991939" cy="1485320"/>
          </a:xfrm>
          <a:solidFill>
            <a:srgbClr val="DAE3F3"/>
          </a:solidFill>
        </p:grpSpPr>
        <p:sp>
          <p:nvSpPr>
            <p:cNvPr id="10" name="Freeform 20">
              <a:extLst>
                <a:ext uri="{FF2B5EF4-FFF2-40B4-BE49-F238E27FC236}">
                  <a16:creationId xmlns:a16="http://schemas.microsoft.com/office/drawing/2014/main" id="{85E72D99-7F05-4695-822B-38AF393ECB08}"/>
                </a:ext>
              </a:extLst>
            </p:cNvPr>
            <p:cNvSpPr>
              <a:spLocks/>
            </p:cNvSpPr>
            <p:nvPr/>
          </p:nvSpPr>
          <p:spPr bwMode="auto">
            <a:xfrm rot="16200000" flipV="1">
              <a:off x="2161593" y="3892652"/>
              <a:ext cx="1485320" cy="2996406"/>
            </a:xfrm>
            <a:prstGeom prst="round1Rect">
              <a:avLst/>
            </a:prstGeom>
            <a:grpFill/>
            <a:ln w="57150">
              <a:solidFill>
                <a:schemeClr val="accent6">
                  <a:lumMod val="75000"/>
                </a:schemeClr>
              </a:solidFill>
            </a:ln>
            <a:effectLst>
              <a:innerShdw blurRad="63500" dist="50800" dir="18900000">
                <a:prstClr val="black">
                  <a:alpha val="50000"/>
                </a:prstClr>
              </a:inn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D7CFD920-41D3-47B6-916D-DCD356E6B443}"/>
                </a:ext>
              </a:extLst>
            </p:cNvPr>
            <p:cNvSpPr txBox="1"/>
            <p:nvPr/>
          </p:nvSpPr>
          <p:spPr>
            <a:xfrm>
              <a:off x="1406053" y="4732064"/>
              <a:ext cx="2872839" cy="1297420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4400" b="1" dirty="0">
                  <a:solidFill>
                    <a:srgbClr val="0000FF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Bài giải</a:t>
              </a:r>
              <a:endParaRPr lang="en-US" sz="4400" b="1" dirty="0">
                <a:solidFill>
                  <a:srgbClr val="0000FF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55EE8922-A1BB-4EEF-A431-5E322107CF9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7950" t="14860" r="18922" b="25555"/>
            <a:stretch/>
          </p:blipFill>
          <p:spPr>
            <a:xfrm>
              <a:off x="410517" y="4648201"/>
              <a:ext cx="1058948" cy="1485314"/>
            </a:xfrm>
            <a:prstGeom prst="round2DiagRect">
              <a:avLst>
                <a:gd name="adj1" fmla="val 27632"/>
                <a:gd name="adj2" fmla="val 0"/>
              </a:avLst>
            </a:prstGeom>
            <a:grpFill/>
            <a:ln w="38100" cap="sq">
              <a:solidFill>
                <a:schemeClr val="accent6">
                  <a:lumMod val="50000"/>
                </a:schemeClr>
              </a:solidFill>
              <a:miter lim="800000"/>
            </a:ln>
            <a:effectLst>
              <a:outerShdw blurRad="254000" algn="tl" rotWithShape="0">
                <a:srgbClr val="000000">
                  <a:alpha val="43000"/>
                </a:srgbClr>
              </a:outerShdw>
            </a:effectLst>
          </p:spPr>
        </p:pic>
      </p:grpSp>
    </p:spTree>
    <p:extLst>
      <p:ext uri="{BB962C8B-B14F-4D97-AF65-F5344CB8AC3E}">
        <p14:creationId xmlns:p14="http://schemas.microsoft.com/office/powerpoint/2010/main" val="339277856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500"/>
                                        <p:tgtEl>
                                          <p:spTgt spid="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500"/>
                                        <p:tgtEl>
                                          <p:spTgt spid="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4" dur="500"/>
                                        <p:tgtEl>
                                          <p:spTgt spid="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9" dur="500"/>
                                        <p:tgtEl>
                                          <p:spTgt spid="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4" dur="500"/>
                                        <p:tgtEl>
                                          <p:spTgt spid="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9" dur="500"/>
                                        <p:tgtEl>
                                          <p:spTgt spid="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4" dur="500"/>
                                        <p:tgtEl>
                                          <p:spTgt spid="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9" dur="500"/>
                                        <p:tgtEl>
                                          <p:spTgt spid="9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9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97" name="Title 1">
                <a:extLst>
                  <a:ext uri="{FF2B5EF4-FFF2-40B4-BE49-F238E27FC236}">
                    <a16:creationId xmlns:a16="http://schemas.microsoft.com/office/drawing/2014/main" id="{D87ADF89-46F9-4713-9744-A644701231B8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381000" y="2895600"/>
                <a:ext cx="16840200" cy="7112000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>
                <a:solidFill>
                  <a:schemeClr val="tx2">
                    <a:lumMod val="20000"/>
                    <a:lumOff val="80000"/>
                  </a:schemeClr>
                </a:solidFill>
              </a:ln>
            </p:spPr>
            <p:txBody>
              <a:bodyPr/>
              <a:lstStyle>
                <a:lvl1pPr algn="l" defTabSz="1828800" rtl="0" eaLnBrk="1" latinLnBrk="0" hangingPunct="1">
                  <a:lnSpc>
                    <a:spcPct val="90000"/>
                  </a:lnSpc>
                  <a:spcBef>
                    <a:spcPct val="0"/>
                  </a:spcBef>
                  <a:buNone/>
                  <a:defRPr sz="5400" kern="1200">
                    <a:solidFill>
                      <a:schemeClr val="tx1"/>
                    </a:solidFill>
                    <a:latin typeface="Tomaho"/>
                    <a:ea typeface="+mj-ea"/>
                    <a:cs typeface="+mj-cs"/>
                  </a:defRPr>
                </a:lvl1pPr>
              </a:lstStyle>
              <a:p>
                <a:r>
                  <a:rPr lang="en-US" b="1" dirty="0" err="1">
                    <a:solidFill>
                      <a:srgbClr val="0000FF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Em</a:t>
                </a:r>
                <a:r>
                  <a:rPr lang="en-US" b="1" dirty="0">
                    <a:solidFill>
                      <a:srgbClr val="0000FF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solidFill>
                      <a:srgbClr val="0000FF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b="1" dirty="0">
                    <a:solidFill>
                      <a:srgbClr val="0000FF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solidFill>
                      <a:srgbClr val="0000FF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biết</a:t>
                </a:r>
                <a:r>
                  <a:rPr lang="en-US" b="1" dirty="0">
                    <a:solidFill>
                      <a:srgbClr val="0000FF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?</a:t>
                </a:r>
              </a:p>
              <a:p>
                <a:pPr algn="just"/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Heron (Heron of Alexandria)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một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nhà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phát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minh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nhà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toán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học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Hy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Lạp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sống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vào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khoảng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thế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kỉ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I.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Mặc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dù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cỗ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máy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với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động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cơ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hơi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nước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đầu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tiên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trên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thế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giới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ra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đời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ở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thế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kỉ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XVIII –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một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sự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kiện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quan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trọng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góp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phần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tạo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nên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cuộc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cách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mạng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công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nghiệp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lần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thứ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nhất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nhưng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chính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Heron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người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đầu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tiên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mô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tả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một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mô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hình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đơn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giản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cho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phép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biến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hơi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nước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thành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chuyển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động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quay.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Trong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toán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học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Heron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mô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tả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cách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tính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diện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tích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của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các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đa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giác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đều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từ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 panose="02040503050406030204" pitchFamily="18" charset="0"/>
                      </a:rPr>
                      <m:t>𝟑</m:t>
                    </m:r>
                  </m:oMath>
                </a14:m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tới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 panose="02040503050406030204" pitchFamily="18" charset="0"/>
                      </a:rPr>
                      <m:t>𝟏𝟐</m:t>
                    </m:r>
                  </m:oMath>
                </a14:m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cạnh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diện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tích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một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số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mặt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thể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tích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một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số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hình</a:t>
                </a:r>
                <a:endParaRPr lang="en-US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trong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không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gian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97" name="Title 1">
                <a:extLst>
                  <a:ext uri="{FF2B5EF4-FFF2-40B4-BE49-F238E27FC236}">
                    <a16:creationId xmlns:a16="http://schemas.microsoft.com/office/drawing/2014/main" id="{D87ADF89-46F9-4713-9744-A644701231B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1000" y="2895600"/>
                <a:ext cx="16840200" cy="7112000"/>
              </a:xfrm>
              <a:prstGeom prst="rect">
                <a:avLst/>
              </a:prstGeom>
              <a:blipFill>
                <a:blip r:embed="rId3"/>
                <a:stretch>
                  <a:fillRect l="-1918" t="-3507" r="-1881" b="-41660"/>
                </a:stretch>
              </a:blipFill>
              <a:ln>
                <a:solidFill>
                  <a:schemeClr val="tx2">
                    <a:lumMod val="20000"/>
                    <a:lumOff val="80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4">
            <a:extLst>
              <a:ext uri="{FF2B5EF4-FFF2-40B4-BE49-F238E27FC236}">
                <a16:creationId xmlns:a16="http://schemas.microsoft.com/office/drawing/2014/main" id="{C039E6F7-B7AB-4A91-B80B-371F661E5FB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31710" y="2895600"/>
            <a:ext cx="6825102" cy="9524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683858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5D313519-0C89-483D-A08E-CF6067282148}"/>
              </a:ext>
            </a:extLst>
          </p:cNvPr>
          <p:cNvGrpSpPr/>
          <p:nvPr/>
        </p:nvGrpSpPr>
        <p:grpSpPr>
          <a:xfrm>
            <a:off x="154592" y="6436501"/>
            <a:ext cx="23862374" cy="6898499"/>
            <a:chOff x="48567" y="4381499"/>
            <a:chExt cx="23018772" cy="6898498"/>
          </a:xfrm>
          <a:solidFill>
            <a:srgbClr val="DAE3F3"/>
          </a:solidFill>
        </p:grpSpPr>
        <p:sp>
          <p:nvSpPr>
            <p:cNvPr id="3" name="Rounded Rectangle 52">
              <a:extLst>
                <a:ext uri="{FF2B5EF4-FFF2-40B4-BE49-F238E27FC236}">
                  <a16:creationId xmlns:a16="http://schemas.microsoft.com/office/drawing/2014/main" id="{5B1AB244-3D78-416D-AEF1-35CC4562B7A3}"/>
                </a:ext>
              </a:extLst>
            </p:cNvPr>
            <p:cNvSpPr/>
            <p:nvPr/>
          </p:nvSpPr>
          <p:spPr>
            <a:xfrm>
              <a:off x="385312" y="4941556"/>
              <a:ext cx="22682027" cy="6338441"/>
            </a:xfrm>
            <a:prstGeom prst="roundRect">
              <a:avLst>
                <a:gd name="adj" fmla="val 2239"/>
              </a:avLst>
            </a:prstGeom>
            <a:grpFill/>
            <a:ln w="28575">
              <a:solidFill>
                <a:schemeClr val="accent3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4800" b="1" dirty="0">
                  <a:solidFill>
                    <a:prstClr val="black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        </a:t>
              </a:r>
              <a:endParaRPr lang="en-US" sz="4800" b="1" dirty="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B6FC852D-338F-4593-BDAE-4432C24EAC82}"/>
                </a:ext>
              </a:extLst>
            </p:cNvPr>
            <p:cNvGrpSpPr/>
            <p:nvPr/>
          </p:nvGrpSpPr>
          <p:grpSpPr>
            <a:xfrm>
              <a:off x="48567" y="4381499"/>
              <a:ext cx="3991940" cy="1079474"/>
              <a:chOff x="410517" y="4648199"/>
              <a:chExt cx="3991940" cy="1079474"/>
            </a:xfrm>
            <a:grpFill/>
          </p:grpSpPr>
          <p:sp>
            <p:nvSpPr>
              <p:cNvPr id="5" name="Freeform 20">
                <a:extLst>
                  <a:ext uri="{FF2B5EF4-FFF2-40B4-BE49-F238E27FC236}">
                    <a16:creationId xmlns:a16="http://schemas.microsoft.com/office/drawing/2014/main" id="{20085AD8-BD87-4A35-B6D4-9AE383128185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 flipV="1">
                <a:off x="2421084" y="3633167"/>
                <a:ext cx="966341" cy="2996405"/>
              </a:xfrm>
              <a:prstGeom prst="round1Rect">
                <a:avLst/>
              </a:prstGeom>
              <a:grpFill/>
              <a:ln w="57150">
                <a:solidFill>
                  <a:schemeClr val="accent6">
                    <a:lumMod val="75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F08C0313-9358-457E-845F-D4B035AC31D3}"/>
                  </a:ext>
                </a:extLst>
              </p:cNvPr>
              <p:cNvSpPr txBox="1"/>
              <p:nvPr/>
            </p:nvSpPr>
            <p:spPr>
              <a:xfrm>
                <a:off x="1406054" y="4732063"/>
                <a:ext cx="2872839" cy="800219"/>
              </a:xfrm>
              <a:prstGeom prst="rect">
                <a:avLst/>
              </a:prstGeom>
              <a:grp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vi-VN" sz="4600" b="1" dirty="0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lang="en-US" sz="4600" b="1" dirty="0">
                  <a:solidFill>
                    <a:prstClr val="black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pic>
            <p:nvPicPr>
              <p:cNvPr id="7" name="Picture 6">
                <a:extLst>
                  <a:ext uri="{FF2B5EF4-FFF2-40B4-BE49-F238E27FC236}">
                    <a16:creationId xmlns:a16="http://schemas.microsoft.com/office/drawing/2014/main" id="{AB75B5B9-D442-4C6E-96A9-9A573FE06D99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7950" t="14860" r="18922" b="25555"/>
              <a:stretch/>
            </p:blipFill>
            <p:spPr>
              <a:xfrm>
                <a:off x="410517" y="4648200"/>
                <a:ext cx="1058947" cy="1079473"/>
              </a:xfrm>
              <a:prstGeom prst="round2DiagRect">
                <a:avLst>
                  <a:gd name="adj1" fmla="val 27632"/>
                  <a:gd name="adj2" fmla="val 0"/>
                </a:avLst>
              </a:prstGeom>
              <a:grpFill/>
              <a:ln w="38100" cap="sq">
                <a:solidFill>
                  <a:schemeClr val="accent6">
                    <a:lumMod val="50000"/>
                  </a:schemeClr>
                </a:solidFill>
                <a:miter lim="800000"/>
              </a:ln>
              <a:effectLst>
                <a:outerShdw blurRad="254000" algn="tl" rotWithShape="0">
                  <a:srgbClr val="000000">
                    <a:alpha val="43000"/>
                  </a:srgbClr>
                </a:outerShdw>
              </a:effectLst>
            </p:spPr>
          </p:pic>
        </p:grp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DA8B4DB7-EFF8-4AF8-B0FA-839D4C447E82}"/>
              </a:ext>
            </a:extLst>
          </p:cNvPr>
          <p:cNvGrpSpPr/>
          <p:nvPr/>
        </p:nvGrpSpPr>
        <p:grpSpPr>
          <a:xfrm>
            <a:off x="620483" y="5105400"/>
            <a:ext cx="23556178" cy="1234536"/>
            <a:chOff x="241306" y="2243792"/>
            <a:chExt cx="11778089" cy="617268"/>
          </a:xfrm>
          <a:solidFill>
            <a:srgbClr val="327E3B"/>
          </a:solidFill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" name="Rectangle 8">
                  <a:extLst>
                    <a:ext uri="{FF2B5EF4-FFF2-40B4-BE49-F238E27FC236}">
                      <a16:creationId xmlns:a16="http://schemas.microsoft.com/office/drawing/2014/main" id="{8E77691F-65E4-4D25-99BE-C63849AAC2C4}"/>
                    </a:ext>
                  </a:extLst>
                </p:cNvPr>
                <p:cNvSpPr/>
                <p:nvPr/>
              </p:nvSpPr>
              <p:spPr>
                <a:xfrm>
                  <a:off x="3538287" y="2243792"/>
                  <a:ext cx="2468235" cy="617268"/>
                </a:xfrm>
                <a:prstGeom prst="rect">
                  <a:avLst/>
                </a:prstGeom>
                <a:grpFill/>
                <a:ln w="19050">
                  <a:solidFill>
                    <a:schemeClr val="bg1"/>
                  </a:solidFill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14:m>
                    <m:oMath xmlns:m="http://schemas.openxmlformats.org/officeDocument/2006/math">
                      <m:r>
                        <a:rPr lang="en-US" sz="5400" b="1" i="1" smtClean="0">
                          <a:latin typeface="Cambria Math" panose="02040503050406030204" pitchFamily="18" charset="0"/>
                        </a:rPr>
                        <m:t>       </m:t>
                      </m:r>
                      <m:r>
                        <a:rPr lang="vi-VN" sz="5400" b="1" i="1" smtClean="0">
                          <a:latin typeface="Cambria Math" panose="02040503050406030204" pitchFamily="18" charset="0"/>
                        </a:rPr>
                        <m:t>𝒄</m:t>
                      </m:r>
                      <m:r>
                        <a:rPr lang="vi-VN" sz="5400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5400" b="1" i="1" smtClean="0">
                          <a:latin typeface="Cambria Math" panose="02040503050406030204" pitchFamily="18" charset="0"/>
                        </a:rPr>
                        <m:t>𝟕</m:t>
                      </m:r>
                      <m:rad>
                        <m:radPr>
                          <m:degHide m:val="on"/>
                          <m:ctrlPr>
                            <a:rPr lang="en-US" sz="5400" b="1" i="1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sz="5400" b="1" i="1">
                              <a:latin typeface="Cambria Math" panose="02040503050406030204" pitchFamily="18" charset="0"/>
                            </a:rPr>
                            <m:t>𝟐</m:t>
                          </m:r>
                        </m:e>
                      </m:rad>
                    </m:oMath>
                  </a14:m>
                  <a:r>
                    <a:rPr lang="vi-VN" sz="5400" b="1" dirty="0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.</a:t>
                  </a:r>
                  <a:endParaRPr lang="en-US" sz="5400" b="1" dirty="0">
                    <a:solidFill>
                      <a:prstClr val="white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mc:Choice>
          <mc:Fallback xmlns="">
            <p:sp>
              <p:nvSpPr>
                <p:cNvPr id="9" name="Rectangle 8">
                  <a:extLst>
                    <a:ext uri="{FF2B5EF4-FFF2-40B4-BE49-F238E27FC236}">
                      <a16:creationId xmlns:a16="http://schemas.microsoft.com/office/drawing/2014/main" id="{8E77691F-65E4-4D25-99BE-C63849AAC2C4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538287" y="2243792"/>
                  <a:ext cx="2468235" cy="617268"/>
                </a:xfrm>
                <a:prstGeom prst="rect">
                  <a:avLst/>
                </a:prstGeom>
                <a:blipFill>
                  <a:blip r:embed="rId3"/>
                  <a:stretch>
                    <a:fillRect b="-16588"/>
                  </a:stretch>
                </a:blipFill>
                <a:ln w="19050">
                  <a:solidFill>
                    <a:schemeClr val="bg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2178679C-83F1-4149-AB69-2BCAF6D951FA}"/>
                </a:ext>
              </a:extLst>
            </p:cNvPr>
            <p:cNvSpPr/>
            <p:nvPr/>
          </p:nvSpPr>
          <p:spPr>
            <a:xfrm>
              <a:off x="3247742" y="2303047"/>
              <a:ext cx="540000" cy="540000"/>
            </a:xfrm>
            <a:prstGeom prst="ellipse">
              <a:avLst/>
            </a:prstGeom>
            <a:grpFill/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5400" b="1" dirty="0">
                  <a:solidFill>
                    <a:prstClr val="white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B</a:t>
              </a:r>
              <a:endParaRPr lang="en-US" sz="5400" b="1" dirty="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" name="Rectangle 10">
                  <a:extLst>
                    <a:ext uri="{FF2B5EF4-FFF2-40B4-BE49-F238E27FC236}">
                      <a16:creationId xmlns:a16="http://schemas.microsoft.com/office/drawing/2014/main" id="{BF1812F0-72B6-4695-918E-1559D10E093B}"/>
                    </a:ext>
                  </a:extLst>
                </p:cNvPr>
                <p:cNvSpPr/>
                <p:nvPr/>
              </p:nvSpPr>
              <p:spPr>
                <a:xfrm>
                  <a:off x="531851" y="2243792"/>
                  <a:ext cx="2468235" cy="617268"/>
                </a:xfrm>
                <a:prstGeom prst="rect">
                  <a:avLst/>
                </a:prstGeom>
                <a:grpFill/>
                <a:ln w="19050">
                  <a:solidFill>
                    <a:schemeClr val="bg1"/>
                  </a:solidFill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 xmlns:m="http://schemas.openxmlformats.org/officeDocument/2006/math">
                      <m:r>
                        <a:rPr lang="vi-VN" sz="5400" b="1" i="1" smtClean="0">
                          <a:latin typeface="Cambria Math" panose="02040503050406030204" pitchFamily="18" charset="0"/>
                        </a:rPr>
                        <m:t>𝒄</m:t>
                      </m:r>
                      <m:r>
                        <a:rPr lang="vi-VN" sz="5400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5400" b="1" i="1" smtClean="0">
                          <a:latin typeface="Cambria Math" panose="02040503050406030204" pitchFamily="18" charset="0"/>
                        </a:rPr>
                        <m:t>𝟑</m:t>
                      </m:r>
                      <m:rad>
                        <m:radPr>
                          <m:degHide m:val="on"/>
                          <m:ctrlPr>
                            <a:rPr lang="en-US" sz="5400" b="1" i="1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sz="5400" b="1" i="1">
                              <a:latin typeface="Cambria Math" panose="02040503050406030204" pitchFamily="18" charset="0"/>
                            </a:rPr>
                            <m:t>𝟐</m:t>
                          </m:r>
                          <m:r>
                            <a:rPr lang="en-US" sz="5400" b="1" i="1" smtClean="0">
                              <a:latin typeface="Cambria Math" panose="02040503050406030204" pitchFamily="18" charset="0"/>
                            </a:rPr>
                            <m:t>𝟏</m:t>
                          </m:r>
                        </m:e>
                      </m:rad>
                    </m:oMath>
                  </a14:m>
                  <a:r>
                    <a:rPr lang="en-US" sz="5400" b="1" dirty="0">
                      <a:solidFill>
                        <a:prstClr val="white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.</a:t>
                  </a:r>
                </a:p>
              </p:txBody>
            </p:sp>
          </mc:Choice>
          <mc:Fallback xmlns="">
            <p:sp>
              <p:nvSpPr>
                <p:cNvPr id="11" name="Rectangle 10">
                  <a:extLst>
                    <a:ext uri="{FF2B5EF4-FFF2-40B4-BE49-F238E27FC236}">
                      <a16:creationId xmlns:a16="http://schemas.microsoft.com/office/drawing/2014/main" id="{BF1812F0-72B6-4695-918E-1559D10E093B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31851" y="2243792"/>
                  <a:ext cx="2468235" cy="617268"/>
                </a:xfrm>
                <a:prstGeom prst="rect">
                  <a:avLst/>
                </a:prstGeom>
                <a:blipFill>
                  <a:blip r:embed="rId4"/>
                  <a:stretch>
                    <a:fillRect b="-16588"/>
                  </a:stretch>
                </a:blipFill>
                <a:ln w="19050">
                  <a:solidFill>
                    <a:schemeClr val="bg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188947F5-5540-4A85-BACE-6641A507F5A0}"/>
                </a:ext>
              </a:extLst>
            </p:cNvPr>
            <p:cNvSpPr/>
            <p:nvPr/>
          </p:nvSpPr>
          <p:spPr>
            <a:xfrm>
              <a:off x="241306" y="2303047"/>
              <a:ext cx="540000" cy="540000"/>
            </a:xfrm>
            <a:prstGeom prst="ellipse">
              <a:avLst/>
            </a:prstGeom>
            <a:grpFill/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5400" b="1" dirty="0">
                  <a:solidFill>
                    <a:prstClr val="white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A</a:t>
              </a:r>
              <a:endParaRPr lang="en-US" sz="5400" b="1" dirty="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" name="Rectangle 12">
                  <a:extLst>
                    <a:ext uri="{FF2B5EF4-FFF2-40B4-BE49-F238E27FC236}">
                      <a16:creationId xmlns:a16="http://schemas.microsoft.com/office/drawing/2014/main" id="{E1DB1070-DB60-40AD-900A-04886F77B54F}"/>
                    </a:ext>
                  </a:extLst>
                </p:cNvPr>
                <p:cNvSpPr/>
                <p:nvPr/>
              </p:nvSpPr>
              <p:spPr>
                <a:xfrm>
                  <a:off x="6544723" y="2243792"/>
                  <a:ext cx="2468235" cy="617268"/>
                </a:xfrm>
                <a:prstGeom prst="rect">
                  <a:avLst/>
                </a:prstGeom>
                <a:grpFill/>
                <a:ln w="19050">
                  <a:solidFill>
                    <a:schemeClr val="bg1"/>
                  </a:solidFill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 xmlns:m="http://schemas.openxmlformats.org/officeDocument/2006/math">
                      <m:r>
                        <a:rPr lang="vi-VN" sz="5400" b="1" i="1" smtClean="0">
                          <a:latin typeface="Cambria Math" panose="02040503050406030204" pitchFamily="18" charset="0"/>
                        </a:rPr>
                        <m:t>𝒄</m:t>
                      </m:r>
                      <m:r>
                        <a:rPr lang="vi-VN" sz="5400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5400" b="1" i="1" smtClean="0">
                          <a:latin typeface="Cambria Math" panose="02040503050406030204" pitchFamily="18" charset="0"/>
                        </a:rPr>
                        <m:t>𝟐</m:t>
                      </m:r>
                      <m:rad>
                        <m:radPr>
                          <m:degHide m:val="on"/>
                          <m:ctrlPr>
                            <a:rPr lang="en-US" sz="5400" b="1" i="1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vi-VN" sz="5400" b="1" i="1">
                              <a:latin typeface="Cambria Math" panose="02040503050406030204" pitchFamily="18" charset="0"/>
                            </a:rPr>
                            <m:t>𝟏</m:t>
                          </m:r>
                          <m:r>
                            <a:rPr lang="en-US" sz="5400" b="1" i="1" smtClean="0">
                              <a:latin typeface="Cambria Math" panose="02040503050406030204" pitchFamily="18" charset="0"/>
                            </a:rPr>
                            <m:t>𝟏</m:t>
                          </m:r>
                        </m:e>
                      </m:rad>
                    </m:oMath>
                  </a14:m>
                  <a:r>
                    <a:rPr lang="vi-VN" sz="5400" b="1" dirty="0"/>
                    <a:t>.</a:t>
                  </a:r>
                  <a:endParaRPr lang="en-US" sz="5400" b="1" dirty="0">
                    <a:solidFill>
                      <a:prstClr val="white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mc:Choice>
          <mc:Fallback xmlns="">
            <p:sp>
              <p:nvSpPr>
                <p:cNvPr id="13" name="Rectangle 12">
                  <a:extLst>
                    <a:ext uri="{FF2B5EF4-FFF2-40B4-BE49-F238E27FC236}">
                      <a16:creationId xmlns:a16="http://schemas.microsoft.com/office/drawing/2014/main" id="{E1DB1070-DB60-40AD-900A-04886F77B54F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544723" y="2243792"/>
                  <a:ext cx="2468235" cy="617268"/>
                </a:xfrm>
                <a:prstGeom prst="rect">
                  <a:avLst/>
                </a:prstGeom>
                <a:blipFill>
                  <a:blip r:embed="rId5"/>
                  <a:stretch>
                    <a:fillRect b="-18009"/>
                  </a:stretch>
                </a:blipFill>
                <a:ln w="19050">
                  <a:solidFill>
                    <a:schemeClr val="bg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67BF74FF-3652-4371-9E0B-A97FA806BC48}"/>
                </a:ext>
              </a:extLst>
            </p:cNvPr>
            <p:cNvSpPr/>
            <p:nvPr/>
          </p:nvSpPr>
          <p:spPr>
            <a:xfrm>
              <a:off x="6254178" y="2303047"/>
              <a:ext cx="540000" cy="540000"/>
            </a:xfrm>
            <a:prstGeom prst="ellipse">
              <a:avLst/>
            </a:prstGeom>
            <a:grpFill/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5400" b="1" dirty="0">
                  <a:solidFill>
                    <a:prstClr val="white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C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" name="Rectangle 14">
                  <a:extLst>
                    <a:ext uri="{FF2B5EF4-FFF2-40B4-BE49-F238E27FC236}">
                      <a16:creationId xmlns:a16="http://schemas.microsoft.com/office/drawing/2014/main" id="{6DFE3254-D4F7-4AE6-9631-67D4D43B93C6}"/>
                    </a:ext>
                  </a:extLst>
                </p:cNvPr>
                <p:cNvSpPr/>
                <p:nvPr/>
              </p:nvSpPr>
              <p:spPr>
                <a:xfrm>
                  <a:off x="9551160" y="2243792"/>
                  <a:ext cx="2468235" cy="617268"/>
                </a:xfrm>
                <a:prstGeom prst="rect">
                  <a:avLst/>
                </a:prstGeom>
                <a:grpFill/>
                <a:ln w="19050">
                  <a:solidFill>
                    <a:schemeClr val="bg1"/>
                  </a:solidFill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vi-VN" sz="5400" b="1" i="1" smtClean="0">
                            <a:latin typeface="Cambria Math" panose="02040503050406030204" pitchFamily="18" charset="0"/>
                          </a:rPr>
                          <m:t>𝒄</m:t>
                        </m:r>
                        <m:r>
                          <a:rPr lang="vi-VN" sz="5400" b="1" i="1" smtClean="0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sz="5400" b="1" i="1" smtClean="0">
                            <a:latin typeface="Cambria Math" panose="02040503050406030204" pitchFamily="18" charset="0"/>
                          </a:rPr>
                          <m:t>𝟐</m:t>
                        </m:r>
                        <m:rad>
                          <m:radPr>
                            <m:degHide m:val="on"/>
                            <m:ctrlPr>
                              <a:rPr lang="en-US" sz="5400" b="1" i="1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5400" b="1" i="1" smtClean="0">
                                <a:latin typeface="Cambria Math" panose="02040503050406030204" pitchFamily="18" charset="0"/>
                              </a:rPr>
                              <m:t>𝟐𝟏</m:t>
                            </m:r>
                          </m:e>
                        </m:rad>
                        <m:r>
                          <m:rPr>
                            <m:nor/>
                          </m:rPr>
                          <a:rPr lang="vi-VN" sz="5400" b="1"/>
                          <m:t>.</m:t>
                        </m:r>
                      </m:oMath>
                    </m:oMathPara>
                  </a14:m>
                  <a:endParaRPr lang="en-US" sz="5400" b="1" dirty="0">
                    <a:solidFill>
                      <a:prstClr val="white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mc:Choice>
          <mc:Fallback xmlns="">
            <p:sp>
              <p:nvSpPr>
                <p:cNvPr id="15" name="Rectangle 14">
                  <a:extLst>
                    <a:ext uri="{FF2B5EF4-FFF2-40B4-BE49-F238E27FC236}">
                      <a16:creationId xmlns:a16="http://schemas.microsoft.com/office/drawing/2014/main" id="{6DFE3254-D4F7-4AE6-9631-67D4D43B93C6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551160" y="2243792"/>
                  <a:ext cx="2468235" cy="617268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  <a:ln w="19050">
                  <a:solidFill>
                    <a:schemeClr val="bg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4B907C0F-6FC4-4852-8CFD-AD2FACA13C7F}"/>
                </a:ext>
              </a:extLst>
            </p:cNvPr>
            <p:cNvSpPr/>
            <p:nvPr/>
          </p:nvSpPr>
          <p:spPr>
            <a:xfrm>
              <a:off x="9260615" y="2303047"/>
              <a:ext cx="540000" cy="540000"/>
            </a:xfrm>
            <a:prstGeom prst="ellipse">
              <a:avLst/>
            </a:prstGeom>
            <a:grpFill/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5400" b="1" dirty="0">
                  <a:solidFill>
                    <a:prstClr val="white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D</a:t>
              </a:r>
            </a:p>
          </p:txBody>
        </p:sp>
      </p:grpSp>
      <p:sp>
        <p:nvSpPr>
          <p:cNvPr id="17" name="Oval 16">
            <a:extLst>
              <a:ext uri="{FF2B5EF4-FFF2-40B4-BE49-F238E27FC236}">
                <a16:creationId xmlns:a16="http://schemas.microsoft.com/office/drawing/2014/main" id="{3AF6DD6E-C69C-4024-A5BF-FE21EA5DD223}"/>
              </a:ext>
            </a:extLst>
          </p:cNvPr>
          <p:cNvSpPr/>
          <p:nvPr/>
        </p:nvSpPr>
        <p:spPr>
          <a:xfrm>
            <a:off x="18659101" y="5259936"/>
            <a:ext cx="1080000" cy="1080000"/>
          </a:xfrm>
          <a:prstGeom prst="ellipse">
            <a:avLst/>
          </a:prstGeom>
          <a:solidFill>
            <a:srgbClr val="FF0000"/>
          </a:solidFill>
          <a:ln w="5715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400" b="1" dirty="0">
                <a:solidFill>
                  <a:prstClr val="white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D</a:t>
            </a:r>
            <a:endParaRPr lang="en-US" sz="6400" dirty="0">
              <a:solidFill>
                <a:prstClr val="white"/>
              </a:solidFill>
              <a:latin typeface="Calibri" panose="020F0502020204030204"/>
            </a:endParaRP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8F06450E-ACA8-42F7-B878-4360BA0CBA71}"/>
              </a:ext>
            </a:extLst>
          </p:cNvPr>
          <p:cNvGrpSpPr/>
          <p:nvPr/>
        </p:nvGrpSpPr>
        <p:grpSpPr>
          <a:xfrm>
            <a:off x="141340" y="2590803"/>
            <a:ext cx="23943880" cy="2401467"/>
            <a:chOff x="923003" y="3917552"/>
            <a:chExt cx="23943880" cy="2401466"/>
          </a:xfrm>
        </p:grpSpPr>
        <p:sp>
          <p:nvSpPr>
            <p:cNvPr id="19" name="Rounded Rectangle 41">
              <a:extLst>
                <a:ext uri="{FF2B5EF4-FFF2-40B4-BE49-F238E27FC236}">
                  <a16:creationId xmlns:a16="http://schemas.microsoft.com/office/drawing/2014/main" id="{CC866FB0-B137-49F3-A47E-0B1A18FC432E}"/>
                </a:ext>
              </a:extLst>
            </p:cNvPr>
            <p:cNvSpPr/>
            <p:nvPr/>
          </p:nvSpPr>
          <p:spPr>
            <a:xfrm>
              <a:off x="1272211" y="4426857"/>
              <a:ext cx="23594672" cy="1892161"/>
            </a:xfrm>
            <a:prstGeom prst="roundRect">
              <a:avLst>
                <a:gd name="adj" fmla="val 10158"/>
              </a:avLst>
            </a:prstGeom>
            <a:solidFill>
              <a:srgbClr val="FEEBB0"/>
            </a:solidFill>
            <a:ln w="12700">
              <a:solidFill>
                <a:srgbClr val="91720D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4400" b="1">
                  <a:solidFill>
                    <a:prstClr val="black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                         </a:t>
              </a:r>
              <a:endParaRPr lang="en-US" sz="4800" b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20" name="Group 19">
              <a:extLst>
                <a:ext uri="{FF2B5EF4-FFF2-40B4-BE49-F238E27FC236}">
                  <a16:creationId xmlns:a16="http://schemas.microsoft.com/office/drawing/2014/main" id="{61E96746-B33C-4D41-836E-CA7E0074841E}"/>
                </a:ext>
              </a:extLst>
            </p:cNvPr>
            <p:cNvGrpSpPr/>
            <p:nvPr/>
          </p:nvGrpSpPr>
          <p:grpSpPr>
            <a:xfrm>
              <a:off x="923003" y="3917552"/>
              <a:ext cx="3942102" cy="1040476"/>
              <a:chOff x="923003" y="3917552"/>
              <a:chExt cx="3942102" cy="1040476"/>
            </a:xfrm>
          </p:grpSpPr>
          <p:grpSp>
            <p:nvGrpSpPr>
              <p:cNvPr id="21" name="Group 20">
                <a:extLst>
                  <a:ext uri="{FF2B5EF4-FFF2-40B4-BE49-F238E27FC236}">
                    <a16:creationId xmlns:a16="http://schemas.microsoft.com/office/drawing/2014/main" id="{7719E236-B0D7-442E-8A08-3228625765BF}"/>
                  </a:ext>
                </a:extLst>
              </p:cNvPr>
              <p:cNvGrpSpPr/>
              <p:nvPr/>
            </p:nvGrpSpPr>
            <p:grpSpPr>
              <a:xfrm>
                <a:off x="1362045" y="4022855"/>
                <a:ext cx="3503060" cy="865576"/>
                <a:chOff x="2028795" y="4384805"/>
                <a:chExt cx="3503060" cy="865576"/>
              </a:xfrm>
            </p:grpSpPr>
            <p:sp>
              <p:nvSpPr>
                <p:cNvPr id="23" name="Freeform 20">
                  <a:extLst>
                    <a:ext uri="{FF2B5EF4-FFF2-40B4-BE49-F238E27FC236}">
                      <a16:creationId xmlns:a16="http://schemas.microsoft.com/office/drawing/2014/main" id="{B393AAC4-D254-453D-8479-B404D455FFB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rot="5400000">
                  <a:off x="3364273" y="3082799"/>
                  <a:ext cx="832104" cy="3503060"/>
                </a:xfrm>
                <a:prstGeom prst="round2SameRect">
                  <a:avLst>
                    <a:gd name="adj1" fmla="val 19445"/>
                    <a:gd name="adj2" fmla="val 0"/>
                  </a:avLst>
                </a:prstGeom>
                <a:solidFill>
                  <a:srgbClr val="FFF9BC"/>
                </a:solidFill>
                <a:ln w="57150">
                  <a:solidFill>
                    <a:srgbClr val="91720D"/>
                  </a:solidFill>
                </a:ln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24" name="TextBox 23">
                  <a:extLst>
                    <a:ext uri="{FF2B5EF4-FFF2-40B4-BE49-F238E27FC236}">
                      <a16:creationId xmlns:a16="http://schemas.microsoft.com/office/drawing/2014/main" id="{7641E29D-906E-4634-ADED-96B1E8DA8216}"/>
                    </a:ext>
                  </a:extLst>
                </p:cNvPr>
                <p:cNvSpPr txBox="1"/>
                <p:nvPr/>
              </p:nvSpPr>
              <p:spPr>
                <a:xfrm>
                  <a:off x="2542253" y="4384805"/>
                  <a:ext cx="2895398" cy="80021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vi-VN" sz="4600" b="1" dirty="0">
                      <a:solidFill>
                        <a:prstClr val="black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CÂU</a:t>
                  </a:r>
                  <a:r>
                    <a:rPr lang="en-US" sz="4600" b="1" dirty="0">
                      <a:solidFill>
                        <a:prstClr val="black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1</a:t>
                  </a:r>
                  <a:r>
                    <a:rPr lang="vi-VN" sz="4600" b="1" dirty="0">
                      <a:solidFill>
                        <a:prstClr val="black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</a:t>
                  </a:r>
                  <a:endParaRPr lang="en-US" sz="4600" b="1" dirty="0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</p:grpSp>
          <p:pic>
            <p:nvPicPr>
              <p:cNvPr id="22" name="Picture 21">
                <a:extLst>
                  <a:ext uri="{FF2B5EF4-FFF2-40B4-BE49-F238E27FC236}">
                    <a16:creationId xmlns:a16="http://schemas.microsoft.com/office/drawing/2014/main" id="{6650C43C-37F7-4A87-880E-749F8F158389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5599" t="21515" r="9759" b="14519"/>
              <a:stretch/>
            </p:blipFill>
            <p:spPr>
              <a:xfrm>
                <a:off x="923003" y="3917552"/>
                <a:ext cx="1076356" cy="1040476"/>
              </a:xfrm>
              <a:prstGeom prst="round2DiagRect">
                <a:avLst>
                  <a:gd name="adj1" fmla="val 30509"/>
                  <a:gd name="adj2" fmla="val 0"/>
                </a:avLst>
              </a:prstGeom>
              <a:ln w="38100" cap="sq">
                <a:solidFill>
                  <a:srgbClr val="91720D"/>
                </a:solidFill>
                <a:miter lim="800000"/>
              </a:ln>
              <a:effectLst>
                <a:outerShdw blurRad="254000" algn="tl" rotWithShape="0">
                  <a:srgbClr val="000000">
                    <a:alpha val="43000"/>
                  </a:srgbClr>
                </a:outerShdw>
              </a:effectLst>
            </p:spPr>
          </p:pic>
        </p:grp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F818C57C-1988-4D43-859D-82DC91340849}"/>
              </a:ext>
            </a:extLst>
          </p:cNvPr>
          <p:cNvGrpSpPr/>
          <p:nvPr/>
        </p:nvGrpSpPr>
        <p:grpSpPr>
          <a:xfrm>
            <a:off x="-72643" y="1572056"/>
            <a:ext cx="19656043" cy="830997"/>
            <a:chOff x="-288923" y="1892299"/>
            <a:chExt cx="19659598" cy="830996"/>
          </a:xfrm>
        </p:grpSpPr>
        <p:sp>
          <p:nvSpPr>
            <p:cNvPr id="26" name="Rounded Rectangle 2">
              <a:extLst>
                <a:ext uri="{FF2B5EF4-FFF2-40B4-BE49-F238E27FC236}">
                  <a16:creationId xmlns:a16="http://schemas.microsoft.com/office/drawing/2014/main" id="{0A9E6F3C-C9C6-4653-8688-729C6539C260}"/>
                </a:ext>
              </a:extLst>
            </p:cNvPr>
            <p:cNvSpPr/>
            <p:nvPr/>
          </p:nvSpPr>
          <p:spPr>
            <a:xfrm>
              <a:off x="-288923" y="2052547"/>
              <a:ext cx="2130429" cy="657125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B241A601-B9CB-4799-9262-795745D3C127}"/>
                </a:ext>
              </a:extLst>
            </p:cNvPr>
            <p:cNvSpPr txBox="1"/>
            <p:nvPr/>
          </p:nvSpPr>
          <p:spPr>
            <a:xfrm>
              <a:off x="1082674" y="1922269"/>
              <a:ext cx="184764" cy="75405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endParaRPr lang="en-US" b="1">
                <a:solidFill>
                  <a:prstClr val="white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8F08DB64-BC2D-418D-8BD5-391B8CF3BEA4}"/>
                </a:ext>
              </a:extLst>
            </p:cNvPr>
            <p:cNvSpPr txBox="1"/>
            <p:nvPr/>
          </p:nvSpPr>
          <p:spPr>
            <a:xfrm>
              <a:off x="2087562" y="1892299"/>
              <a:ext cx="17283113" cy="830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 BÀI TẬP TRẮC NGHIỆM CỦNG CỐ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1FB11C65-8BD6-48B2-A424-E6F4B06755C4}"/>
                  </a:ext>
                </a:extLst>
              </p:cNvPr>
              <p:cNvSpPr txBox="1"/>
              <p:nvPr/>
            </p:nvSpPr>
            <p:spPr>
              <a:xfrm>
                <a:off x="6754271" y="7035897"/>
                <a:ext cx="13987572" cy="631416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5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Ta </a:t>
                </a:r>
                <a:r>
                  <a:rPr lang="en-US" sz="5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sz="5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: </a:t>
                </a:r>
                <a:endParaRPr lang="en-US" sz="5400" b="1" i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5400" b="1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5400" b="1" i="1">
                              <a:latin typeface="Cambria Math" panose="02040503050406030204" pitchFamily="18" charset="0"/>
                            </a:rPr>
                            <m:t>𝒄</m:t>
                          </m:r>
                        </m:e>
                        <m:sup>
                          <m:r>
                            <a:rPr lang="en-US" sz="5400" b="1" i="1"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US" sz="5400" b="1" i="1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5400" b="1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5400" b="1" i="1">
                              <a:latin typeface="Cambria Math" panose="02040503050406030204" pitchFamily="18" charset="0"/>
                            </a:rPr>
                            <m:t>𝒂</m:t>
                          </m:r>
                        </m:e>
                        <m:sup>
                          <m:r>
                            <a:rPr lang="en-US" sz="5400" b="1" i="1"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US" sz="5400" b="1" i="1"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US" sz="5400" b="1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5400" b="1" i="1">
                              <a:latin typeface="Cambria Math" panose="02040503050406030204" pitchFamily="18" charset="0"/>
                            </a:rPr>
                            <m:t>𝒃</m:t>
                          </m:r>
                        </m:e>
                        <m:sup>
                          <m:r>
                            <a:rPr lang="en-US" sz="5400" b="1" i="1"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US" sz="5400" b="1" i="1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5400" b="1" i="1">
                          <a:latin typeface="Cambria Math" panose="02040503050406030204" pitchFamily="18" charset="0"/>
                        </a:rPr>
                        <m:t>𝟐</m:t>
                      </m:r>
                      <m:r>
                        <a:rPr lang="en-US" sz="5400" b="1" i="1">
                          <a:latin typeface="Cambria Math" panose="02040503050406030204" pitchFamily="18" charset="0"/>
                        </a:rPr>
                        <m:t>𝒂</m:t>
                      </m:r>
                      <m:r>
                        <a:rPr lang="en-US" sz="5400" b="1" i="1"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US" sz="5400" b="1" i="1">
                          <a:latin typeface="Cambria Math" panose="02040503050406030204" pitchFamily="18" charset="0"/>
                        </a:rPr>
                        <m:t>𝒃</m:t>
                      </m:r>
                      <m:r>
                        <a:rPr lang="en-US" sz="5400" b="1" i="1">
                          <a:latin typeface="Cambria Math" panose="02040503050406030204" pitchFamily="18" charset="0"/>
                        </a:rPr>
                        <m:t>.</m:t>
                      </m:r>
                      <m:func>
                        <m:funcPr>
                          <m:ctrlPr>
                            <a:rPr lang="en-US" sz="5400" b="1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en-US" sz="5400" b="1" i="1">
                              <a:latin typeface="Cambria Math" panose="02040503050406030204" pitchFamily="18" charset="0"/>
                            </a:rPr>
                            <m:t>𝒄𝒐𝒔</m:t>
                          </m:r>
                        </m:fName>
                        <m:e>
                          <m:r>
                            <a:rPr lang="en-US" sz="5400" b="1" i="1">
                              <a:latin typeface="Cambria Math" panose="02040503050406030204" pitchFamily="18" charset="0"/>
                            </a:rPr>
                            <m:t>𝑪</m:t>
                          </m:r>
                        </m:e>
                      </m:func>
                    </m:oMath>
                  </m:oMathPara>
                </a14:m>
                <a:endParaRPr lang="en-US" sz="5400" b="1" i="1" dirty="0">
                  <a:latin typeface="Cambria Math" panose="02040503050406030204" pitchFamily="18" charset="0"/>
                </a:endParaRPr>
              </a:p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5400" b="1" i="1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5400" b="1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5400" b="1" i="1">
                              <a:latin typeface="Cambria Math" panose="02040503050406030204" pitchFamily="18" charset="0"/>
                            </a:rPr>
                            <m:t>𝟖</m:t>
                          </m:r>
                        </m:e>
                        <m:sup>
                          <m:r>
                            <a:rPr lang="en-US" sz="5400" b="1" i="1"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US" sz="5400" b="1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5400" b="1" i="1">
                          <a:latin typeface="Cambria Math" panose="02040503050406030204" pitchFamily="18" charset="0"/>
                        </a:rPr>
                        <m:t>𝟏</m:t>
                      </m:r>
                      <m:sSup>
                        <m:sSupPr>
                          <m:ctrlPr>
                            <a:rPr lang="en-US" sz="5400" b="1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5400" b="1" i="1">
                              <a:latin typeface="Cambria Math" panose="02040503050406030204" pitchFamily="18" charset="0"/>
                            </a:rPr>
                            <m:t>𝟎</m:t>
                          </m:r>
                        </m:e>
                        <m:sup>
                          <m:r>
                            <a:rPr lang="en-US" sz="5400" b="1" i="1"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US" sz="5400" b="1" i="1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5400" b="1" i="1">
                          <a:latin typeface="Cambria Math" panose="02040503050406030204" pitchFamily="18" charset="0"/>
                        </a:rPr>
                        <m:t>𝟐</m:t>
                      </m:r>
                      <m:r>
                        <a:rPr lang="en-US" sz="5400" b="1" i="1"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US" sz="5400" b="1" i="1">
                          <a:latin typeface="Cambria Math" panose="02040503050406030204" pitchFamily="18" charset="0"/>
                        </a:rPr>
                        <m:t>𝟖</m:t>
                      </m:r>
                      <m:r>
                        <a:rPr lang="en-US" sz="5400" b="1" i="1"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US" sz="5400" b="1" i="1">
                          <a:latin typeface="Cambria Math" panose="02040503050406030204" pitchFamily="18" charset="0"/>
                        </a:rPr>
                        <m:t>𝟏𝟎</m:t>
                      </m:r>
                      <m:r>
                        <a:rPr lang="en-US" sz="5400" b="1" i="1">
                          <a:latin typeface="Cambria Math" panose="02040503050406030204" pitchFamily="18" charset="0"/>
                        </a:rPr>
                        <m:t>.</m:t>
                      </m:r>
                      <m:func>
                        <m:funcPr>
                          <m:ctrlPr>
                            <a:rPr lang="en-US" sz="5400" b="1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en-US" sz="5400" b="1" i="1">
                              <a:latin typeface="Cambria Math" panose="02040503050406030204" pitchFamily="18" charset="0"/>
                            </a:rPr>
                            <m:t>𝒄𝒐𝒔</m:t>
                          </m:r>
                        </m:fName>
                        <m:e>
                          <m:r>
                            <a:rPr lang="en-US" sz="5400" b="1" i="1">
                              <a:latin typeface="Cambria Math" panose="02040503050406030204" pitchFamily="18" charset="0"/>
                            </a:rPr>
                            <m:t>𝟔</m:t>
                          </m:r>
                        </m:e>
                      </m:func>
                      <m:sSup>
                        <m:sSupPr>
                          <m:ctrlPr>
                            <a:rPr lang="en-US" sz="5400" b="1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5400" b="1" i="1">
                              <a:latin typeface="Cambria Math" panose="02040503050406030204" pitchFamily="18" charset="0"/>
                            </a:rPr>
                            <m:t>𝟎</m:t>
                          </m:r>
                        </m:e>
                        <m:sup>
                          <m:r>
                            <a:rPr lang="en-US" sz="5400" b="1" i="1">
                              <a:latin typeface="Cambria Math" panose="02040503050406030204" pitchFamily="18" charset="0"/>
                            </a:rPr>
                            <m:t>𝟎</m:t>
                          </m:r>
                        </m:sup>
                      </m:sSup>
                    </m:oMath>
                  </m:oMathPara>
                </a14:m>
                <a:endParaRPr lang="en-US" sz="5400" b="1" i="1" dirty="0">
                  <a:latin typeface="Cambria Math" panose="02040503050406030204" pitchFamily="18" charset="0"/>
                </a:endParaRPr>
              </a:p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5400" b="1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5400" b="1" i="1">
                          <a:latin typeface="Cambria Math" panose="02040503050406030204" pitchFamily="18" charset="0"/>
                        </a:rPr>
                        <m:t>𝟖𝟒</m:t>
                      </m:r>
                    </m:oMath>
                  </m:oMathPara>
                </a14:m>
                <a:endParaRPr lang="en-US" sz="5400" b="1" i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>
                  <a:lnSpc>
                    <a:spcPct val="150000"/>
                  </a:lnSpc>
                </a:pPr>
                <a14:m>
                  <m:oMath xmlns:m="http://schemas.openxmlformats.org/officeDocument/2006/math">
                    <m:r>
                      <a:rPr lang="en-US" sz="5400" b="1" i="1">
                        <a:latin typeface="Cambria Math" panose="02040503050406030204" pitchFamily="18" charset="0"/>
                      </a:rPr>
                      <m:t>⇒</m:t>
                    </m:r>
                    <m:r>
                      <a:rPr lang="en-US" sz="5400" b="1" i="1">
                        <a:latin typeface="Cambria Math" panose="02040503050406030204" pitchFamily="18" charset="0"/>
                      </a:rPr>
                      <m:t>𝒄</m:t>
                    </m:r>
                    <m:r>
                      <a:rPr lang="en-US" sz="540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5400" b="1" i="1">
                        <a:latin typeface="Cambria Math" panose="02040503050406030204" pitchFamily="18" charset="0"/>
                      </a:rPr>
                      <m:t>𝟐</m:t>
                    </m:r>
                    <m:rad>
                      <m:radPr>
                        <m:degHide m:val="on"/>
                        <m:ctrlPr>
                          <a:rPr lang="en-US" sz="5400" b="1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5400" b="1" i="1">
                            <a:latin typeface="Cambria Math" panose="02040503050406030204" pitchFamily="18" charset="0"/>
                          </a:rPr>
                          <m:t>𝟐𝟏</m:t>
                        </m:r>
                      </m:e>
                    </m:rad>
                  </m:oMath>
                </a14:m>
                <a:r>
                  <a:rPr lang="en-US" sz="5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1FB11C65-8BD6-48B2-A424-E6F4B06755C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54271" y="7035897"/>
                <a:ext cx="13987572" cy="6314164"/>
              </a:xfrm>
              <a:prstGeom prst="rect">
                <a:avLst/>
              </a:prstGeom>
              <a:blipFill>
                <a:blip r:embed="rId8"/>
                <a:stretch>
                  <a:fillRect l="-2353" b="-47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8AEC0D67-2BCF-492D-9A86-1563DDA0644A}"/>
                  </a:ext>
                </a:extLst>
              </p:cNvPr>
              <p:cNvSpPr txBox="1"/>
              <p:nvPr/>
            </p:nvSpPr>
            <p:spPr>
              <a:xfrm>
                <a:off x="1880392" y="3674813"/>
                <a:ext cx="22204828" cy="84773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lvl="0"/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Cho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 panose="02040503050406030204" pitchFamily="18" charset="0"/>
                      </a:rPr>
                      <m:t>𝜟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𝑨𝑩𝑪</m:t>
                    </m:r>
                  </m:oMath>
                </a14:m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b="1" i="1">
                        <a:latin typeface="Cambria Math" panose="02040503050406030204" pitchFamily="18" charset="0"/>
                      </a:rPr>
                      <m:t>𝒂</m:t>
                    </m:r>
                    <m:r>
                      <a:rPr lang="en-US" sz="480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800" b="1" i="1">
                        <a:latin typeface="Cambria Math" panose="02040503050406030204" pitchFamily="18" charset="0"/>
                      </a:rPr>
                      <m:t>𝟖</m:t>
                    </m:r>
                    <m:r>
                      <a:rPr lang="en-US" sz="4800" b="1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4800" b="1" i="1">
                        <a:latin typeface="Cambria Math" panose="02040503050406030204" pitchFamily="18" charset="0"/>
                      </a:rPr>
                      <m:t>𝒃</m:t>
                    </m:r>
                    <m:r>
                      <a:rPr lang="en-US" sz="480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800" b="1" i="1">
                        <a:latin typeface="Cambria Math" panose="02040503050406030204" pitchFamily="18" charset="0"/>
                      </a:rPr>
                      <m:t>𝟏𝟎</m:t>
                    </m:r>
                  </m:oMath>
                </a14:m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góc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b="1" i="1">
                        <a:latin typeface="Cambria Math" panose="02040503050406030204" pitchFamily="18" charset="0"/>
                      </a:rPr>
                      <m:t>𝑪</m:t>
                    </m:r>
                  </m:oMath>
                </a14:m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bằng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b="1" i="1">
                        <a:latin typeface="Cambria Math" panose="02040503050406030204" pitchFamily="18" charset="0"/>
                      </a:rPr>
                      <m:t>𝟔</m:t>
                    </m:r>
                    <m:sSup>
                      <m:sSupPr>
                        <m:ctrlPr>
                          <a:rPr lang="en-US" sz="48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𝟎</m:t>
                        </m:r>
                      </m:e>
                      <m:sup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𝟎</m:t>
                        </m:r>
                      </m:sup>
                    </m:sSup>
                  </m:oMath>
                </a14:m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Độ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dài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cạnh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b="1" i="1">
                        <a:latin typeface="Cambria Math" panose="02040503050406030204" pitchFamily="18" charset="0"/>
                      </a:rPr>
                      <m:t>𝒄</m:t>
                    </m:r>
                    <m:r>
                      <a:rPr lang="en-US" sz="4800" b="1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?</a:t>
                </a:r>
              </a:p>
            </p:txBody>
          </p:sp>
        </mc:Choice>
        <mc:Fallback xmlns="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8AEC0D67-2BCF-492D-9A86-1563DDA0644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80392" y="3674813"/>
                <a:ext cx="22204828" cy="847733"/>
              </a:xfrm>
              <a:prstGeom prst="rect">
                <a:avLst/>
              </a:prstGeom>
              <a:blipFill>
                <a:blip r:embed="rId9"/>
                <a:stretch>
                  <a:fillRect l="-1235" t="-15108" b="-3669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1" name="TextBox 30">
            <a:extLst>
              <a:ext uri="{FF2B5EF4-FFF2-40B4-BE49-F238E27FC236}">
                <a16:creationId xmlns:a16="http://schemas.microsoft.com/office/drawing/2014/main" id="{73C3CF5C-1143-48B0-96F6-576266D875C3}"/>
              </a:ext>
            </a:extLst>
          </p:cNvPr>
          <p:cNvSpPr txBox="1"/>
          <p:nvPr/>
        </p:nvSpPr>
        <p:spPr>
          <a:xfrm>
            <a:off x="669002" y="1685889"/>
            <a:ext cx="982961" cy="7540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>
                <a:solidFill>
                  <a:prstClr val="white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III</a:t>
            </a:r>
          </a:p>
        </p:txBody>
      </p:sp>
    </p:spTree>
    <p:extLst>
      <p:ext uri="{BB962C8B-B14F-4D97-AF65-F5344CB8AC3E}">
        <p14:creationId xmlns:p14="http://schemas.microsoft.com/office/powerpoint/2010/main" val="236645745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2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5D313519-0C89-483D-A08E-CF6067282148}"/>
              </a:ext>
            </a:extLst>
          </p:cNvPr>
          <p:cNvGrpSpPr/>
          <p:nvPr/>
        </p:nvGrpSpPr>
        <p:grpSpPr>
          <a:xfrm>
            <a:off x="141341" y="7267711"/>
            <a:ext cx="23862374" cy="6067289"/>
            <a:chOff x="48567" y="4381499"/>
            <a:chExt cx="23018772" cy="6067288"/>
          </a:xfrm>
          <a:solidFill>
            <a:srgbClr val="DAE3F3"/>
          </a:solidFill>
        </p:grpSpPr>
        <p:sp>
          <p:nvSpPr>
            <p:cNvPr id="3" name="Rounded Rectangle 52">
              <a:extLst>
                <a:ext uri="{FF2B5EF4-FFF2-40B4-BE49-F238E27FC236}">
                  <a16:creationId xmlns:a16="http://schemas.microsoft.com/office/drawing/2014/main" id="{5B1AB244-3D78-416D-AEF1-35CC4562B7A3}"/>
                </a:ext>
              </a:extLst>
            </p:cNvPr>
            <p:cNvSpPr/>
            <p:nvPr/>
          </p:nvSpPr>
          <p:spPr>
            <a:xfrm>
              <a:off x="385312" y="4941556"/>
              <a:ext cx="22682027" cy="5507231"/>
            </a:xfrm>
            <a:prstGeom prst="roundRect">
              <a:avLst>
                <a:gd name="adj" fmla="val 2239"/>
              </a:avLst>
            </a:prstGeom>
            <a:grpFill/>
            <a:ln w="28575">
              <a:solidFill>
                <a:schemeClr val="accent3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4800" b="1" dirty="0">
                  <a:solidFill>
                    <a:prstClr val="black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        </a:t>
              </a:r>
              <a:endParaRPr lang="en-US" sz="4800" b="1" dirty="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B6FC852D-338F-4593-BDAE-4432C24EAC82}"/>
                </a:ext>
              </a:extLst>
            </p:cNvPr>
            <p:cNvGrpSpPr/>
            <p:nvPr/>
          </p:nvGrpSpPr>
          <p:grpSpPr>
            <a:xfrm>
              <a:off x="48567" y="4381499"/>
              <a:ext cx="3991940" cy="1079474"/>
              <a:chOff x="410517" y="4648199"/>
              <a:chExt cx="3991940" cy="1079474"/>
            </a:xfrm>
            <a:grpFill/>
          </p:grpSpPr>
          <p:sp>
            <p:nvSpPr>
              <p:cNvPr id="5" name="Freeform 20">
                <a:extLst>
                  <a:ext uri="{FF2B5EF4-FFF2-40B4-BE49-F238E27FC236}">
                    <a16:creationId xmlns:a16="http://schemas.microsoft.com/office/drawing/2014/main" id="{20085AD8-BD87-4A35-B6D4-9AE383128185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 flipV="1">
                <a:off x="2421084" y="3633167"/>
                <a:ext cx="966341" cy="2996405"/>
              </a:xfrm>
              <a:prstGeom prst="round1Rect">
                <a:avLst/>
              </a:prstGeom>
              <a:grpFill/>
              <a:ln w="57150">
                <a:solidFill>
                  <a:schemeClr val="accent6">
                    <a:lumMod val="75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F08C0313-9358-457E-845F-D4B035AC31D3}"/>
                  </a:ext>
                </a:extLst>
              </p:cNvPr>
              <p:cNvSpPr txBox="1"/>
              <p:nvPr/>
            </p:nvSpPr>
            <p:spPr>
              <a:xfrm>
                <a:off x="1406054" y="4732063"/>
                <a:ext cx="2872839" cy="800219"/>
              </a:xfrm>
              <a:prstGeom prst="rect">
                <a:avLst/>
              </a:prstGeom>
              <a:grp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vi-VN" sz="4600" b="1" dirty="0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lang="en-US" sz="4600" b="1" dirty="0">
                  <a:solidFill>
                    <a:prstClr val="black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pic>
            <p:nvPicPr>
              <p:cNvPr id="7" name="Picture 6">
                <a:extLst>
                  <a:ext uri="{FF2B5EF4-FFF2-40B4-BE49-F238E27FC236}">
                    <a16:creationId xmlns:a16="http://schemas.microsoft.com/office/drawing/2014/main" id="{AB75B5B9-D442-4C6E-96A9-9A573FE06D99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7950" t="14860" r="18922" b="25555"/>
              <a:stretch/>
            </p:blipFill>
            <p:spPr>
              <a:xfrm>
                <a:off x="410517" y="4648200"/>
                <a:ext cx="1058947" cy="1079473"/>
              </a:xfrm>
              <a:prstGeom prst="round2DiagRect">
                <a:avLst>
                  <a:gd name="adj1" fmla="val 27632"/>
                  <a:gd name="adj2" fmla="val 0"/>
                </a:avLst>
              </a:prstGeom>
              <a:grpFill/>
              <a:ln w="38100" cap="sq">
                <a:solidFill>
                  <a:schemeClr val="accent6">
                    <a:lumMod val="50000"/>
                  </a:schemeClr>
                </a:solidFill>
                <a:miter lim="800000"/>
              </a:ln>
              <a:effectLst>
                <a:outerShdw blurRad="254000" algn="tl" rotWithShape="0">
                  <a:srgbClr val="000000">
                    <a:alpha val="43000"/>
                  </a:srgbClr>
                </a:outerShdw>
              </a:effectLst>
            </p:spPr>
          </p:pic>
        </p:grp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DA8B4DB7-EFF8-4AF8-B0FA-839D4C447E82}"/>
              </a:ext>
            </a:extLst>
          </p:cNvPr>
          <p:cNvGrpSpPr/>
          <p:nvPr/>
        </p:nvGrpSpPr>
        <p:grpSpPr>
          <a:xfrm>
            <a:off x="620483" y="5105400"/>
            <a:ext cx="23556178" cy="1234536"/>
            <a:chOff x="241306" y="2243792"/>
            <a:chExt cx="11778089" cy="617268"/>
          </a:xfrm>
          <a:solidFill>
            <a:srgbClr val="327E3B"/>
          </a:solidFill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" name="Rectangle 8">
                  <a:extLst>
                    <a:ext uri="{FF2B5EF4-FFF2-40B4-BE49-F238E27FC236}">
                      <a16:creationId xmlns:a16="http://schemas.microsoft.com/office/drawing/2014/main" id="{8E77691F-65E4-4D25-99BE-C63849AAC2C4}"/>
                    </a:ext>
                  </a:extLst>
                </p:cNvPr>
                <p:cNvSpPr/>
                <p:nvPr/>
              </p:nvSpPr>
              <p:spPr>
                <a:xfrm>
                  <a:off x="3538287" y="2243792"/>
                  <a:ext cx="2468235" cy="617268"/>
                </a:xfrm>
                <a:prstGeom prst="rect">
                  <a:avLst/>
                </a:prstGeom>
                <a:grpFill/>
                <a:ln w="19050">
                  <a:solidFill>
                    <a:schemeClr val="bg1"/>
                  </a:solidFill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14:m>
                    <m:oMath xmlns:m="http://schemas.openxmlformats.org/officeDocument/2006/math">
                      <m:r>
                        <a:rPr lang="en-US" sz="5400" b="1" i="1" smtClean="0">
                          <a:latin typeface="Cambria Math" panose="02040503050406030204" pitchFamily="18" charset="0"/>
                        </a:rPr>
                        <m:t>       </m:t>
                      </m:r>
                      <m:r>
                        <a:rPr lang="vi-VN" sz="5400" b="1" i="1" smtClean="0">
                          <a:latin typeface="Cambria Math" panose="02040503050406030204" pitchFamily="18" charset="0"/>
                        </a:rPr>
                        <m:t>𝒄</m:t>
                      </m:r>
                      <m:r>
                        <a:rPr lang="vi-VN" sz="5400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5400" b="1" i="1" smtClean="0">
                          <a:latin typeface="Cambria Math" panose="02040503050406030204" pitchFamily="18" charset="0"/>
                        </a:rPr>
                        <m:t>𝟑</m:t>
                      </m:r>
                      <m:rad>
                        <m:radPr>
                          <m:degHide m:val="on"/>
                          <m:ctrlPr>
                            <a:rPr lang="en-US" sz="5400" b="1" i="1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sz="5400" b="1" i="1" smtClean="0">
                              <a:latin typeface="Cambria Math" panose="02040503050406030204" pitchFamily="18" charset="0"/>
                            </a:rPr>
                            <m:t>𝟏</m:t>
                          </m:r>
                          <m:r>
                            <a:rPr lang="vi-VN" sz="5400" b="1" i="1" smtClean="0">
                              <a:latin typeface="Cambria Math" panose="02040503050406030204" pitchFamily="18" charset="0"/>
                            </a:rPr>
                            <m:t>𝟐</m:t>
                          </m:r>
                        </m:e>
                      </m:rad>
                    </m:oMath>
                  </a14:m>
                  <a:r>
                    <a:rPr lang="vi-VN" sz="5400" b="1" dirty="0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.</a:t>
                  </a:r>
                  <a:endParaRPr lang="en-US" sz="5400" b="1" dirty="0">
                    <a:solidFill>
                      <a:prstClr val="white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mc:Choice>
          <mc:Fallback xmlns="">
            <p:sp>
              <p:nvSpPr>
                <p:cNvPr id="9" name="Rectangle 8">
                  <a:extLst>
                    <a:ext uri="{FF2B5EF4-FFF2-40B4-BE49-F238E27FC236}">
                      <a16:creationId xmlns:a16="http://schemas.microsoft.com/office/drawing/2014/main" id="{8E77691F-65E4-4D25-99BE-C63849AAC2C4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538287" y="2243792"/>
                  <a:ext cx="2468235" cy="617268"/>
                </a:xfrm>
                <a:prstGeom prst="rect">
                  <a:avLst/>
                </a:prstGeom>
                <a:blipFill>
                  <a:blip r:embed="rId3"/>
                  <a:stretch>
                    <a:fillRect b="-16588"/>
                  </a:stretch>
                </a:blipFill>
                <a:ln w="19050">
                  <a:solidFill>
                    <a:schemeClr val="bg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2178679C-83F1-4149-AB69-2BCAF6D951FA}"/>
                </a:ext>
              </a:extLst>
            </p:cNvPr>
            <p:cNvSpPr/>
            <p:nvPr/>
          </p:nvSpPr>
          <p:spPr>
            <a:xfrm>
              <a:off x="3247742" y="2303047"/>
              <a:ext cx="540000" cy="540000"/>
            </a:xfrm>
            <a:prstGeom prst="ellipse">
              <a:avLst/>
            </a:prstGeom>
            <a:grpFill/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5400" b="1" dirty="0">
                  <a:solidFill>
                    <a:prstClr val="white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B</a:t>
              </a:r>
              <a:endParaRPr lang="en-US" sz="5400" b="1" dirty="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" name="Rectangle 10">
                  <a:extLst>
                    <a:ext uri="{FF2B5EF4-FFF2-40B4-BE49-F238E27FC236}">
                      <a16:creationId xmlns:a16="http://schemas.microsoft.com/office/drawing/2014/main" id="{BF1812F0-72B6-4695-918E-1559D10E093B}"/>
                    </a:ext>
                  </a:extLst>
                </p:cNvPr>
                <p:cNvSpPr/>
                <p:nvPr/>
              </p:nvSpPr>
              <p:spPr>
                <a:xfrm>
                  <a:off x="531851" y="2243792"/>
                  <a:ext cx="2468235" cy="617268"/>
                </a:xfrm>
                <a:prstGeom prst="rect">
                  <a:avLst/>
                </a:prstGeom>
                <a:grpFill/>
                <a:ln w="19050">
                  <a:solidFill>
                    <a:schemeClr val="bg1"/>
                  </a:solidFill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 xmlns:m="http://schemas.openxmlformats.org/officeDocument/2006/math">
                      <m:r>
                        <a:rPr lang="vi-VN" sz="5400" b="1" i="1" smtClean="0">
                          <a:latin typeface="Cambria Math" panose="02040503050406030204" pitchFamily="18" charset="0"/>
                        </a:rPr>
                        <m:t>𝒄</m:t>
                      </m:r>
                      <m:r>
                        <a:rPr lang="vi-VN" sz="5400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5400" b="1" i="1" smtClean="0">
                          <a:latin typeface="Cambria Math" panose="02040503050406030204" pitchFamily="18" charset="0"/>
                        </a:rPr>
                        <m:t>𝟐</m:t>
                      </m:r>
                      <m:rad>
                        <m:radPr>
                          <m:degHide m:val="on"/>
                          <m:ctrlPr>
                            <a:rPr lang="en-US" sz="5400" b="1" i="1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sz="5400" b="1" i="1" smtClean="0">
                              <a:latin typeface="Cambria Math" panose="02040503050406030204" pitchFamily="18" charset="0"/>
                            </a:rPr>
                            <m:t>𝟏𝟑</m:t>
                          </m:r>
                        </m:e>
                      </m:rad>
                    </m:oMath>
                  </a14:m>
                  <a:r>
                    <a:rPr lang="en-US" sz="5400" b="1" dirty="0">
                      <a:solidFill>
                        <a:prstClr val="white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.</a:t>
                  </a:r>
                </a:p>
              </p:txBody>
            </p:sp>
          </mc:Choice>
          <mc:Fallback xmlns="">
            <p:sp>
              <p:nvSpPr>
                <p:cNvPr id="11" name="Rectangle 10">
                  <a:extLst>
                    <a:ext uri="{FF2B5EF4-FFF2-40B4-BE49-F238E27FC236}">
                      <a16:creationId xmlns:a16="http://schemas.microsoft.com/office/drawing/2014/main" id="{BF1812F0-72B6-4695-918E-1559D10E093B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31851" y="2243792"/>
                  <a:ext cx="2468235" cy="617268"/>
                </a:xfrm>
                <a:prstGeom prst="rect">
                  <a:avLst/>
                </a:prstGeom>
                <a:blipFill>
                  <a:blip r:embed="rId4"/>
                  <a:stretch>
                    <a:fillRect b="-16588"/>
                  </a:stretch>
                </a:blipFill>
                <a:ln w="19050">
                  <a:solidFill>
                    <a:schemeClr val="bg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188947F5-5540-4A85-BACE-6641A507F5A0}"/>
                </a:ext>
              </a:extLst>
            </p:cNvPr>
            <p:cNvSpPr/>
            <p:nvPr/>
          </p:nvSpPr>
          <p:spPr>
            <a:xfrm>
              <a:off x="241306" y="2303047"/>
              <a:ext cx="540000" cy="540000"/>
            </a:xfrm>
            <a:prstGeom prst="ellipse">
              <a:avLst/>
            </a:prstGeom>
            <a:grpFill/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5400" b="1" dirty="0">
                  <a:solidFill>
                    <a:prstClr val="white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A</a:t>
              </a:r>
              <a:endParaRPr lang="en-US" sz="5400" b="1" dirty="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" name="Rectangle 12">
                  <a:extLst>
                    <a:ext uri="{FF2B5EF4-FFF2-40B4-BE49-F238E27FC236}">
                      <a16:creationId xmlns:a16="http://schemas.microsoft.com/office/drawing/2014/main" id="{E1DB1070-DB60-40AD-900A-04886F77B54F}"/>
                    </a:ext>
                  </a:extLst>
                </p:cNvPr>
                <p:cNvSpPr/>
                <p:nvPr/>
              </p:nvSpPr>
              <p:spPr>
                <a:xfrm>
                  <a:off x="6544723" y="2243792"/>
                  <a:ext cx="2468235" cy="617268"/>
                </a:xfrm>
                <a:prstGeom prst="rect">
                  <a:avLst/>
                </a:prstGeom>
                <a:grpFill/>
                <a:ln w="19050">
                  <a:solidFill>
                    <a:schemeClr val="bg1"/>
                  </a:solidFill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 xmlns:m="http://schemas.openxmlformats.org/officeDocument/2006/math">
                      <m:r>
                        <a:rPr lang="vi-VN" sz="5400" b="1" i="1" smtClean="0">
                          <a:latin typeface="Cambria Math" panose="02040503050406030204" pitchFamily="18" charset="0"/>
                        </a:rPr>
                        <m:t>𝒄</m:t>
                      </m:r>
                      <m:r>
                        <a:rPr lang="vi-VN" sz="5400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vi-VN" sz="5400" b="1" i="1" smtClean="0">
                          <a:latin typeface="Cambria Math" panose="02040503050406030204" pitchFamily="18" charset="0"/>
                        </a:rPr>
                        <m:t>𝟐</m:t>
                      </m:r>
                      <m:rad>
                        <m:radPr>
                          <m:degHide m:val="on"/>
                          <m:ctrlPr>
                            <a:rPr lang="en-US" sz="5400" b="1" i="1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sz="5400" b="1" i="1" smtClean="0">
                              <a:latin typeface="Cambria Math" panose="02040503050406030204" pitchFamily="18" charset="0"/>
                            </a:rPr>
                            <m:t>𝟑𝟕</m:t>
                          </m:r>
                        </m:e>
                      </m:rad>
                    </m:oMath>
                  </a14:m>
                  <a:r>
                    <a:rPr lang="vi-VN" sz="5400" b="1" dirty="0"/>
                    <a:t>.</a:t>
                  </a:r>
                  <a:endParaRPr lang="en-US" sz="5400" b="1" dirty="0">
                    <a:solidFill>
                      <a:prstClr val="white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mc:Choice>
          <mc:Fallback xmlns="">
            <p:sp>
              <p:nvSpPr>
                <p:cNvPr id="13" name="Rectangle 12">
                  <a:extLst>
                    <a:ext uri="{FF2B5EF4-FFF2-40B4-BE49-F238E27FC236}">
                      <a16:creationId xmlns:a16="http://schemas.microsoft.com/office/drawing/2014/main" id="{E1DB1070-DB60-40AD-900A-04886F77B54F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544723" y="2243792"/>
                  <a:ext cx="2468235" cy="617268"/>
                </a:xfrm>
                <a:prstGeom prst="rect">
                  <a:avLst/>
                </a:prstGeom>
                <a:blipFill>
                  <a:blip r:embed="rId5"/>
                  <a:stretch>
                    <a:fillRect b="-17536"/>
                  </a:stretch>
                </a:blipFill>
                <a:ln w="19050">
                  <a:solidFill>
                    <a:schemeClr val="bg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67BF74FF-3652-4371-9E0B-A97FA806BC48}"/>
                </a:ext>
              </a:extLst>
            </p:cNvPr>
            <p:cNvSpPr/>
            <p:nvPr/>
          </p:nvSpPr>
          <p:spPr>
            <a:xfrm>
              <a:off x="6254178" y="2303047"/>
              <a:ext cx="540000" cy="540000"/>
            </a:xfrm>
            <a:prstGeom prst="ellipse">
              <a:avLst/>
            </a:prstGeom>
            <a:grpFill/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5400" b="1" dirty="0">
                  <a:solidFill>
                    <a:prstClr val="white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C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" name="Rectangle 14">
                  <a:extLst>
                    <a:ext uri="{FF2B5EF4-FFF2-40B4-BE49-F238E27FC236}">
                      <a16:creationId xmlns:a16="http://schemas.microsoft.com/office/drawing/2014/main" id="{6DFE3254-D4F7-4AE6-9631-67D4D43B93C6}"/>
                    </a:ext>
                  </a:extLst>
                </p:cNvPr>
                <p:cNvSpPr/>
                <p:nvPr/>
              </p:nvSpPr>
              <p:spPr>
                <a:xfrm>
                  <a:off x="9551160" y="2243792"/>
                  <a:ext cx="2468235" cy="617268"/>
                </a:xfrm>
                <a:prstGeom prst="rect">
                  <a:avLst/>
                </a:prstGeom>
                <a:grpFill/>
                <a:ln w="19050">
                  <a:solidFill>
                    <a:schemeClr val="bg1"/>
                  </a:solidFill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vi-VN" sz="5400" b="1" i="1" smtClean="0">
                            <a:latin typeface="Cambria Math" panose="02040503050406030204" pitchFamily="18" charset="0"/>
                          </a:rPr>
                          <m:t>𝒄</m:t>
                        </m:r>
                        <m:r>
                          <a:rPr lang="vi-VN" sz="5400" b="1" i="1" smtClean="0">
                            <a:latin typeface="Cambria Math" panose="02040503050406030204" pitchFamily="18" charset="0"/>
                          </a:rPr>
                          <m:t>=</m:t>
                        </m:r>
                        <m:rad>
                          <m:radPr>
                            <m:degHide m:val="on"/>
                            <m:ctrlPr>
                              <a:rPr lang="en-US" sz="5400" b="1" i="1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vi-VN" sz="5400" b="1" i="1" smtClean="0">
                                <a:latin typeface="Cambria Math" panose="02040503050406030204" pitchFamily="18" charset="0"/>
                              </a:rPr>
                              <m:t>𝟐</m:t>
                            </m:r>
                            <m:r>
                              <a:rPr lang="en-US" sz="5400" b="1" i="1" smtClean="0">
                                <a:latin typeface="Cambria Math" panose="02040503050406030204" pitchFamily="18" charset="0"/>
                              </a:rPr>
                              <m:t>𝟎</m:t>
                            </m:r>
                          </m:e>
                        </m:rad>
                        <m:r>
                          <m:rPr>
                            <m:nor/>
                          </m:rPr>
                          <a:rPr lang="vi-VN" sz="5400" b="1"/>
                          <m:t>.</m:t>
                        </m:r>
                      </m:oMath>
                    </m:oMathPara>
                  </a14:m>
                  <a:endParaRPr lang="en-US" sz="5400" b="1" dirty="0">
                    <a:solidFill>
                      <a:prstClr val="white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mc:Choice>
          <mc:Fallback xmlns="">
            <p:sp>
              <p:nvSpPr>
                <p:cNvPr id="15" name="Rectangle 14">
                  <a:extLst>
                    <a:ext uri="{FF2B5EF4-FFF2-40B4-BE49-F238E27FC236}">
                      <a16:creationId xmlns:a16="http://schemas.microsoft.com/office/drawing/2014/main" id="{6DFE3254-D4F7-4AE6-9631-67D4D43B93C6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551160" y="2243792"/>
                  <a:ext cx="2468235" cy="617268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  <a:ln w="19050">
                  <a:solidFill>
                    <a:schemeClr val="bg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4B907C0F-6FC4-4852-8CFD-AD2FACA13C7F}"/>
                </a:ext>
              </a:extLst>
            </p:cNvPr>
            <p:cNvSpPr/>
            <p:nvPr/>
          </p:nvSpPr>
          <p:spPr>
            <a:xfrm>
              <a:off x="9260615" y="2303047"/>
              <a:ext cx="540000" cy="540000"/>
            </a:xfrm>
            <a:prstGeom prst="ellipse">
              <a:avLst/>
            </a:prstGeom>
            <a:grpFill/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5400" b="1" dirty="0">
                  <a:solidFill>
                    <a:prstClr val="white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D</a:t>
              </a:r>
            </a:p>
          </p:txBody>
        </p:sp>
      </p:grpSp>
      <p:sp>
        <p:nvSpPr>
          <p:cNvPr id="17" name="Oval 16">
            <a:extLst>
              <a:ext uri="{FF2B5EF4-FFF2-40B4-BE49-F238E27FC236}">
                <a16:creationId xmlns:a16="http://schemas.microsoft.com/office/drawing/2014/main" id="{3AF6DD6E-C69C-4024-A5BF-FE21EA5DD223}"/>
              </a:ext>
            </a:extLst>
          </p:cNvPr>
          <p:cNvSpPr/>
          <p:nvPr/>
        </p:nvSpPr>
        <p:spPr>
          <a:xfrm>
            <a:off x="690219" y="5259936"/>
            <a:ext cx="1080000" cy="1080000"/>
          </a:xfrm>
          <a:prstGeom prst="ellipse">
            <a:avLst/>
          </a:prstGeom>
          <a:solidFill>
            <a:srgbClr val="FF0000"/>
          </a:solidFill>
          <a:ln w="5715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400" b="1" dirty="0">
                <a:solidFill>
                  <a:prstClr val="white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A</a:t>
            </a:r>
            <a:endParaRPr lang="en-US" sz="6400" dirty="0">
              <a:solidFill>
                <a:prstClr val="white"/>
              </a:solidFill>
              <a:latin typeface="Calibri" panose="020F0502020204030204"/>
            </a:endParaRP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8F06450E-ACA8-42F7-B878-4360BA0CBA71}"/>
              </a:ext>
            </a:extLst>
          </p:cNvPr>
          <p:cNvGrpSpPr/>
          <p:nvPr/>
        </p:nvGrpSpPr>
        <p:grpSpPr>
          <a:xfrm>
            <a:off x="141340" y="2590803"/>
            <a:ext cx="23943880" cy="2401467"/>
            <a:chOff x="923003" y="3917552"/>
            <a:chExt cx="23943880" cy="2401466"/>
          </a:xfrm>
        </p:grpSpPr>
        <p:sp>
          <p:nvSpPr>
            <p:cNvPr id="19" name="Rounded Rectangle 41">
              <a:extLst>
                <a:ext uri="{FF2B5EF4-FFF2-40B4-BE49-F238E27FC236}">
                  <a16:creationId xmlns:a16="http://schemas.microsoft.com/office/drawing/2014/main" id="{CC866FB0-B137-49F3-A47E-0B1A18FC432E}"/>
                </a:ext>
              </a:extLst>
            </p:cNvPr>
            <p:cNvSpPr/>
            <p:nvPr/>
          </p:nvSpPr>
          <p:spPr>
            <a:xfrm>
              <a:off x="1272211" y="4426857"/>
              <a:ext cx="23594672" cy="1892161"/>
            </a:xfrm>
            <a:prstGeom prst="roundRect">
              <a:avLst>
                <a:gd name="adj" fmla="val 10158"/>
              </a:avLst>
            </a:prstGeom>
            <a:solidFill>
              <a:srgbClr val="FEEBB0"/>
            </a:solidFill>
            <a:ln w="12700">
              <a:solidFill>
                <a:srgbClr val="91720D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4400" b="1">
                  <a:solidFill>
                    <a:prstClr val="black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                         </a:t>
              </a:r>
              <a:endParaRPr lang="en-US" sz="4800" b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20" name="Group 19">
              <a:extLst>
                <a:ext uri="{FF2B5EF4-FFF2-40B4-BE49-F238E27FC236}">
                  <a16:creationId xmlns:a16="http://schemas.microsoft.com/office/drawing/2014/main" id="{61E96746-B33C-4D41-836E-CA7E0074841E}"/>
                </a:ext>
              </a:extLst>
            </p:cNvPr>
            <p:cNvGrpSpPr/>
            <p:nvPr/>
          </p:nvGrpSpPr>
          <p:grpSpPr>
            <a:xfrm>
              <a:off x="923003" y="3917552"/>
              <a:ext cx="3942102" cy="1040476"/>
              <a:chOff x="923003" y="3917552"/>
              <a:chExt cx="3942102" cy="1040476"/>
            </a:xfrm>
          </p:grpSpPr>
          <p:grpSp>
            <p:nvGrpSpPr>
              <p:cNvPr id="21" name="Group 20">
                <a:extLst>
                  <a:ext uri="{FF2B5EF4-FFF2-40B4-BE49-F238E27FC236}">
                    <a16:creationId xmlns:a16="http://schemas.microsoft.com/office/drawing/2014/main" id="{7719E236-B0D7-442E-8A08-3228625765BF}"/>
                  </a:ext>
                </a:extLst>
              </p:cNvPr>
              <p:cNvGrpSpPr/>
              <p:nvPr/>
            </p:nvGrpSpPr>
            <p:grpSpPr>
              <a:xfrm>
                <a:off x="1362045" y="4022855"/>
                <a:ext cx="3503060" cy="865576"/>
                <a:chOff x="2028795" y="4384805"/>
                <a:chExt cx="3503060" cy="865576"/>
              </a:xfrm>
            </p:grpSpPr>
            <p:sp>
              <p:nvSpPr>
                <p:cNvPr id="23" name="Freeform 20">
                  <a:extLst>
                    <a:ext uri="{FF2B5EF4-FFF2-40B4-BE49-F238E27FC236}">
                      <a16:creationId xmlns:a16="http://schemas.microsoft.com/office/drawing/2014/main" id="{B393AAC4-D254-453D-8479-B404D455FFB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rot="5400000">
                  <a:off x="3364273" y="3082799"/>
                  <a:ext cx="832104" cy="3503060"/>
                </a:xfrm>
                <a:prstGeom prst="round2SameRect">
                  <a:avLst>
                    <a:gd name="adj1" fmla="val 19445"/>
                    <a:gd name="adj2" fmla="val 0"/>
                  </a:avLst>
                </a:prstGeom>
                <a:solidFill>
                  <a:srgbClr val="FFF9BC"/>
                </a:solidFill>
                <a:ln w="57150">
                  <a:solidFill>
                    <a:srgbClr val="91720D"/>
                  </a:solidFill>
                </a:ln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24" name="TextBox 23">
                  <a:extLst>
                    <a:ext uri="{FF2B5EF4-FFF2-40B4-BE49-F238E27FC236}">
                      <a16:creationId xmlns:a16="http://schemas.microsoft.com/office/drawing/2014/main" id="{7641E29D-906E-4634-ADED-96B1E8DA8216}"/>
                    </a:ext>
                  </a:extLst>
                </p:cNvPr>
                <p:cNvSpPr txBox="1"/>
                <p:nvPr/>
              </p:nvSpPr>
              <p:spPr>
                <a:xfrm>
                  <a:off x="2542253" y="4384805"/>
                  <a:ext cx="2895398" cy="80021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vi-VN" sz="4600" b="1" dirty="0">
                      <a:solidFill>
                        <a:prstClr val="black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CÂU</a:t>
                  </a:r>
                  <a:r>
                    <a:rPr lang="en-US" sz="4600" b="1" dirty="0">
                      <a:solidFill>
                        <a:prstClr val="black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2</a:t>
                  </a:r>
                  <a:r>
                    <a:rPr lang="vi-VN" sz="4600" b="1" dirty="0">
                      <a:solidFill>
                        <a:prstClr val="black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</a:t>
                  </a:r>
                  <a:endParaRPr lang="en-US" sz="4600" b="1" dirty="0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</p:grpSp>
          <p:pic>
            <p:nvPicPr>
              <p:cNvPr id="22" name="Picture 21">
                <a:extLst>
                  <a:ext uri="{FF2B5EF4-FFF2-40B4-BE49-F238E27FC236}">
                    <a16:creationId xmlns:a16="http://schemas.microsoft.com/office/drawing/2014/main" id="{6650C43C-37F7-4A87-880E-749F8F158389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5599" t="21515" r="9759" b="14519"/>
              <a:stretch/>
            </p:blipFill>
            <p:spPr>
              <a:xfrm>
                <a:off x="923003" y="3917552"/>
                <a:ext cx="1076356" cy="1040476"/>
              </a:xfrm>
              <a:prstGeom prst="round2DiagRect">
                <a:avLst>
                  <a:gd name="adj1" fmla="val 30509"/>
                  <a:gd name="adj2" fmla="val 0"/>
                </a:avLst>
              </a:prstGeom>
              <a:ln w="38100" cap="sq">
                <a:solidFill>
                  <a:srgbClr val="91720D"/>
                </a:solidFill>
                <a:miter lim="800000"/>
              </a:ln>
              <a:effectLst>
                <a:outerShdw blurRad="254000" algn="tl" rotWithShape="0">
                  <a:srgbClr val="000000">
                    <a:alpha val="43000"/>
                  </a:srgbClr>
                </a:outerShdw>
              </a:effectLst>
            </p:spPr>
          </p:pic>
        </p:grp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F818C57C-1988-4D43-859D-82DC91340849}"/>
              </a:ext>
            </a:extLst>
          </p:cNvPr>
          <p:cNvGrpSpPr/>
          <p:nvPr/>
        </p:nvGrpSpPr>
        <p:grpSpPr>
          <a:xfrm>
            <a:off x="-72643" y="1572056"/>
            <a:ext cx="19656043" cy="830997"/>
            <a:chOff x="-288923" y="1892299"/>
            <a:chExt cx="19659598" cy="830996"/>
          </a:xfrm>
        </p:grpSpPr>
        <p:sp>
          <p:nvSpPr>
            <p:cNvPr id="26" name="Rounded Rectangle 2">
              <a:extLst>
                <a:ext uri="{FF2B5EF4-FFF2-40B4-BE49-F238E27FC236}">
                  <a16:creationId xmlns:a16="http://schemas.microsoft.com/office/drawing/2014/main" id="{0A9E6F3C-C9C6-4653-8688-729C6539C260}"/>
                </a:ext>
              </a:extLst>
            </p:cNvPr>
            <p:cNvSpPr/>
            <p:nvPr/>
          </p:nvSpPr>
          <p:spPr>
            <a:xfrm>
              <a:off x="-288923" y="2052547"/>
              <a:ext cx="2130429" cy="657125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B241A601-B9CB-4799-9262-795745D3C127}"/>
                </a:ext>
              </a:extLst>
            </p:cNvPr>
            <p:cNvSpPr txBox="1"/>
            <p:nvPr/>
          </p:nvSpPr>
          <p:spPr>
            <a:xfrm>
              <a:off x="1082674" y="1922269"/>
              <a:ext cx="184764" cy="75405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endParaRPr lang="en-US" b="1">
                <a:solidFill>
                  <a:prstClr val="white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8F08DB64-BC2D-418D-8BD5-391B8CF3BEA4}"/>
                </a:ext>
              </a:extLst>
            </p:cNvPr>
            <p:cNvSpPr txBox="1"/>
            <p:nvPr/>
          </p:nvSpPr>
          <p:spPr>
            <a:xfrm>
              <a:off x="2087562" y="1892299"/>
              <a:ext cx="17283113" cy="830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 BÀI TẬP TRẮC NGHIỆM CỦNG CỐ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1FB11C65-8BD6-48B2-A424-E6F4B06755C4}"/>
                  </a:ext>
                </a:extLst>
              </p:cNvPr>
              <p:cNvSpPr txBox="1"/>
              <p:nvPr/>
            </p:nvSpPr>
            <p:spPr>
              <a:xfrm>
                <a:off x="6907119" y="7750881"/>
                <a:ext cx="11259981" cy="508799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5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Ta </a:t>
                </a:r>
                <a:r>
                  <a:rPr lang="en-US" sz="5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sz="5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: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54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5400" b="1" i="1">
                            <a:latin typeface="Cambria Math" panose="02040503050406030204" pitchFamily="18" charset="0"/>
                          </a:rPr>
                          <m:t>𝒂</m:t>
                        </m:r>
                      </m:e>
                      <m:sup>
                        <m:r>
                          <a:rPr lang="en-US" sz="5400" b="1" i="1"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en-US" sz="5400" b="1" i="1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54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5400" b="1" i="1">
                            <a:latin typeface="Cambria Math" panose="02040503050406030204" pitchFamily="18" charset="0"/>
                          </a:rPr>
                          <m:t>𝒃</m:t>
                        </m:r>
                      </m:e>
                      <m:sup>
                        <m:r>
                          <a:rPr lang="en-US" sz="5400" b="1" i="1"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en-US" sz="5400" b="1" i="1">
                        <a:latin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en-US" sz="54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5400" b="1" i="1">
                            <a:latin typeface="Cambria Math" panose="02040503050406030204" pitchFamily="18" charset="0"/>
                          </a:rPr>
                          <m:t>𝒄</m:t>
                        </m:r>
                      </m:e>
                      <m:sup>
                        <m:r>
                          <a:rPr lang="en-US" sz="5400" b="1" i="1"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en-US" sz="5400" b="1" i="1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5400" b="1" i="1">
                        <a:latin typeface="Cambria Math" panose="02040503050406030204" pitchFamily="18" charset="0"/>
                      </a:rPr>
                      <m:t>𝟐</m:t>
                    </m:r>
                    <m:r>
                      <a:rPr lang="en-US" sz="5400" b="1" i="1">
                        <a:latin typeface="Cambria Math" panose="02040503050406030204" pitchFamily="18" charset="0"/>
                      </a:rPr>
                      <m:t>𝒃𝒄</m:t>
                    </m:r>
                    <m:func>
                      <m:funcPr>
                        <m:ctrlPr>
                          <a:rPr lang="en-US" sz="5400" b="1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US" sz="5400" b="1" i="1">
                            <a:latin typeface="Cambria Math" panose="02040503050406030204" pitchFamily="18" charset="0"/>
                          </a:rPr>
                          <m:t>𝒄𝒐𝒔</m:t>
                        </m:r>
                      </m:fName>
                      <m:e>
                        <m:r>
                          <a:rPr lang="en-US" sz="5400" b="1" i="1">
                            <a:latin typeface="Cambria Math" panose="02040503050406030204" pitchFamily="18" charset="0"/>
                          </a:rPr>
                          <m:t>𝑨</m:t>
                        </m:r>
                      </m:e>
                    </m:func>
                  </m:oMath>
                </a14:m>
                <a:endParaRPr lang="en-US" sz="5400" b="1" i="1" dirty="0">
                  <a:latin typeface="Cambria Math" panose="02040503050406030204" pitchFamily="18" charset="0"/>
                </a:endParaRPr>
              </a:p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5400" b="1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5400" b="1" i="1">
                          <a:latin typeface="Cambria Math" panose="02040503050406030204" pitchFamily="18" charset="0"/>
                        </a:rPr>
                        <m:t>𝟑𝟔</m:t>
                      </m:r>
                      <m:r>
                        <a:rPr lang="en-US" sz="5400" b="1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5400" b="1" i="1">
                          <a:latin typeface="Cambria Math" panose="02040503050406030204" pitchFamily="18" charset="0"/>
                        </a:rPr>
                        <m:t>𝟔𝟒</m:t>
                      </m:r>
                      <m:r>
                        <a:rPr lang="en-US" sz="5400" b="1" i="1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5400" b="1" i="1">
                          <a:latin typeface="Cambria Math" panose="02040503050406030204" pitchFamily="18" charset="0"/>
                        </a:rPr>
                        <m:t>𝟐</m:t>
                      </m:r>
                      <m:r>
                        <a:rPr lang="en-US" sz="5400" b="1" i="1"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US" sz="5400" b="1" i="1">
                          <a:latin typeface="Cambria Math" panose="02040503050406030204" pitchFamily="18" charset="0"/>
                        </a:rPr>
                        <m:t>𝟔</m:t>
                      </m:r>
                      <m:r>
                        <a:rPr lang="en-US" sz="5400" b="1" i="1"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US" sz="5400" b="1" i="1">
                          <a:latin typeface="Cambria Math" panose="02040503050406030204" pitchFamily="18" charset="0"/>
                        </a:rPr>
                        <m:t>𝟖</m:t>
                      </m:r>
                      <m:r>
                        <a:rPr lang="en-US" sz="5400" b="1" i="1">
                          <a:latin typeface="Cambria Math" panose="02040503050406030204" pitchFamily="18" charset="0"/>
                        </a:rPr>
                        <m:t>.</m:t>
                      </m:r>
                      <m:func>
                        <m:funcPr>
                          <m:ctrlPr>
                            <a:rPr lang="en-US" sz="5400" b="1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en-US" sz="5400" b="1" i="1">
                              <a:latin typeface="Cambria Math" panose="02040503050406030204" pitchFamily="18" charset="0"/>
                            </a:rPr>
                            <m:t>𝒄𝒐𝒔</m:t>
                          </m:r>
                        </m:fName>
                        <m:e>
                          <m:r>
                            <a:rPr lang="en-US" sz="5400" b="1" i="1">
                              <a:latin typeface="Cambria Math" panose="02040503050406030204" pitchFamily="18" charset="0"/>
                            </a:rPr>
                            <m:t>𝟔</m:t>
                          </m:r>
                        </m:e>
                      </m:func>
                      <m:sSup>
                        <m:sSupPr>
                          <m:ctrlPr>
                            <a:rPr lang="en-US" sz="5400" b="1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5400" b="1" i="1">
                              <a:latin typeface="Cambria Math" panose="02040503050406030204" pitchFamily="18" charset="0"/>
                            </a:rPr>
                            <m:t>𝟎</m:t>
                          </m:r>
                        </m:e>
                        <m:sup>
                          <m:r>
                            <a:rPr lang="en-US" sz="5400" b="1" i="1">
                              <a:latin typeface="Cambria Math" panose="02040503050406030204" pitchFamily="18" charset="0"/>
                            </a:rPr>
                            <m:t>𝟎</m:t>
                          </m:r>
                        </m:sup>
                      </m:sSup>
                    </m:oMath>
                  </m:oMathPara>
                </a14:m>
                <a:endParaRPr lang="en-US" sz="5400" b="1" i="1" dirty="0">
                  <a:latin typeface="Cambria Math" panose="02040503050406030204" pitchFamily="18" charset="0"/>
                </a:endParaRPr>
              </a:p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5400" b="1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5400" b="1" i="1">
                          <a:latin typeface="Cambria Math" panose="02040503050406030204" pitchFamily="18" charset="0"/>
                        </a:rPr>
                        <m:t>𝟓𝟐</m:t>
                      </m:r>
                    </m:oMath>
                  </m:oMathPara>
                </a14:m>
                <a:endParaRPr lang="en-US" sz="5400" b="1" i="1" dirty="0"/>
              </a:p>
              <a:p>
                <a:pPr>
                  <a:lnSpc>
                    <a:spcPct val="150000"/>
                  </a:lnSpc>
                </a:pPr>
                <a14:m>
                  <m:oMath xmlns:m="http://schemas.openxmlformats.org/officeDocument/2006/math">
                    <m:r>
                      <a:rPr lang="en-US" sz="5400" b="1" i="1">
                        <a:latin typeface="Cambria Math" panose="02040503050406030204" pitchFamily="18" charset="0"/>
                      </a:rPr>
                      <m:t>⇒</m:t>
                    </m:r>
                    <m:r>
                      <a:rPr lang="en-US" sz="5400" b="1" i="1">
                        <a:latin typeface="Cambria Math" panose="02040503050406030204" pitchFamily="18" charset="0"/>
                      </a:rPr>
                      <m:t>𝒂</m:t>
                    </m:r>
                    <m:r>
                      <a:rPr lang="en-US" sz="540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5400" b="1" i="1">
                        <a:latin typeface="Cambria Math" panose="02040503050406030204" pitchFamily="18" charset="0"/>
                      </a:rPr>
                      <m:t>𝟐</m:t>
                    </m:r>
                    <m:rad>
                      <m:radPr>
                        <m:degHide m:val="on"/>
                        <m:ctrlPr>
                          <a:rPr lang="en-US" sz="5400" b="1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5400" b="1" i="1">
                            <a:latin typeface="Cambria Math" panose="02040503050406030204" pitchFamily="18" charset="0"/>
                          </a:rPr>
                          <m:t>𝟏𝟑</m:t>
                        </m:r>
                      </m:e>
                    </m:rad>
                  </m:oMath>
                </a14:m>
                <a:r>
                  <a:rPr lang="en-US" sz="5400" b="1" dirty="0"/>
                  <a:t>.</a:t>
                </a:r>
              </a:p>
            </p:txBody>
          </p:sp>
        </mc:Choice>
        <mc:Fallback xmlns="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1FB11C65-8BD6-48B2-A424-E6F4B06755C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07119" y="7750881"/>
                <a:ext cx="11259981" cy="5087996"/>
              </a:xfrm>
              <a:prstGeom prst="rect">
                <a:avLst/>
              </a:prstGeom>
              <a:blipFill>
                <a:blip r:embed="rId8"/>
                <a:stretch>
                  <a:fillRect l="-2870" b="-64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8AEC0D67-2BCF-492D-9A86-1563DDA0644A}"/>
                  </a:ext>
                </a:extLst>
              </p:cNvPr>
              <p:cNvSpPr txBox="1"/>
              <p:nvPr/>
            </p:nvSpPr>
            <p:spPr>
              <a:xfrm>
                <a:off x="2037832" y="3519327"/>
                <a:ext cx="22204828" cy="95154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5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Cho tam giác ABC </a:t>
                </a:r>
                <a:r>
                  <a:rPr lang="en-US" sz="5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sz="5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5400" b="1" i="1" smtClean="0">
                        <a:latin typeface="Cambria Math" panose="02040503050406030204" pitchFamily="18" charset="0"/>
                      </a:rPr>
                      <m:t>𝒃</m:t>
                    </m:r>
                    <m:r>
                      <a:rPr lang="en-US" sz="540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5400" b="1" i="1" smtClean="0">
                        <a:latin typeface="Cambria Math" panose="02040503050406030204" pitchFamily="18" charset="0"/>
                      </a:rPr>
                      <m:t>𝟔</m:t>
                    </m:r>
                    <m:r>
                      <a:rPr lang="en-US" sz="5400" b="1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5400" b="1" i="1" smtClean="0">
                        <a:latin typeface="Cambria Math" panose="02040503050406030204" pitchFamily="18" charset="0"/>
                      </a:rPr>
                      <m:t>𝒄</m:t>
                    </m:r>
                    <m:r>
                      <a:rPr lang="en-US" sz="540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5400" b="1" i="1" smtClean="0">
                        <a:latin typeface="Cambria Math" panose="02040503050406030204" pitchFamily="18" charset="0"/>
                      </a:rPr>
                      <m:t>𝟖</m:t>
                    </m:r>
                  </m:oMath>
                </a14:m>
                <a:r>
                  <a:rPr lang="en-US" sz="5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5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5400" b="1" i="1">
                            <a:latin typeface="Cambria Math" panose="02040503050406030204" pitchFamily="18" charset="0"/>
                          </a:rPr>
                          <m:t>𝑨</m:t>
                        </m:r>
                      </m:e>
                    </m:acc>
                    <m:r>
                      <a:rPr lang="en-US" sz="540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5400" b="1" i="1">
                        <a:latin typeface="Cambria Math" panose="02040503050406030204" pitchFamily="18" charset="0"/>
                      </a:rPr>
                      <m:t>𝟔</m:t>
                    </m:r>
                    <m:sSup>
                      <m:sSupPr>
                        <m:ctrlPr>
                          <a:rPr lang="en-US" sz="54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5400" b="1" i="1">
                            <a:latin typeface="Cambria Math" panose="02040503050406030204" pitchFamily="18" charset="0"/>
                          </a:rPr>
                          <m:t>𝟎</m:t>
                        </m:r>
                      </m:e>
                      <m:sup>
                        <m:r>
                          <a:rPr lang="en-US" sz="5400" b="1" i="1">
                            <a:latin typeface="Cambria Math" panose="02040503050406030204" pitchFamily="18" charset="0"/>
                          </a:rPr>
                          <m:t>𝟎</m:t>
                        </m:r>
                      </m:sup>
                    </m:sSup>
                  </m:oMath>
                </a14:m>
                <a:r>
                  <a:rPr lang="en-US" sz="5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</a:t>
                </a:r>
                <a:r>
                  <a:rPr lang="en-US" sz="5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Độ</a:t>
                </a:r>
                <a:r>
                  <a:rPr lang="en-US" sz="5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5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dài</a:t>
                </a:r>
                <a:r>
                  <a:rPr lang="en-US" sz="5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5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cạnh</a:t>
                </a:r>
                <a:r>
                  <a:rPr lang="en-US" sz="5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5400" b="1" i="0" smtClean="0">
                        <a:latin typeface="Cambria Math" panose="02040503050406030204" pitchFamily="18" charset="0"/>
                      </a:rPr>
                      <m:t>𝐚</m:t>
                    </m:r>
                    <m:r>
                      <a:rPr lang="en-US" sz="5400" b="1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5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sz="5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?</a:t>
                </a:r>
              </a:p>
            </p:txBody>
          </p:sp>
        </mc:Choice>
        <mc:Fallback xmlns="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8AEC0D67-2BCF-492D-9A86-1563DDA0644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37832" y="3519327"/>
                <a:ext cx="22204828" cy="951543"/>
              </a:xfrm>
              <a:prstGeom prst="rect">
                <a:avLst/>
              </a:prstGeom>
              <a:blipFill>
                <a:blip r:embed="rId9"/>
                <a:stretch>
                  <a:fillRect l="-1455" t="-16667" b="-365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1" name="TextBox 30">
            <a:extLst>
              <a:ext uri="{FF2B5EF4-FFF2-40B4-BE49-F238E27FC236}">
                <a16:creationId xmlns:a16="http://schemas.microsoft.com/office/drawing/2014/main" id="{73C3CF5C-1143-48B0-96F6-576266D875C3}"/>
              </a:ext>
            </a:extLst>
          </p:cNvPr>
          <p:cNvSpPr txBox="1"/>
          <p:nvPr/>
        </p:nvSpPr>
        <p:spPr>
          <a:xfrm>
            <a:off x="669002" y="1685889"/>
            <a:ext cx="982961" cy="7540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>
                <a:solidFill>
                  <a:prstClr val="white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III</a:t>
            </a:r>
          </a:p>
        </p:txBody>
      </p:sp>
    </p:spTree>
    <p:extLst>
      <p:ext uri="{BB962C8B-B14F-4D97-AF65-F5344CB8AC3E}">
        <p14:creationId xmlns:p14="http://schemas.microsoft.com/office/powerpoint/2010/main" val="165857171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5D313519-0C89-483D-A08E-CF6067282148}"/>
              </a:ext>
            </a:extLst>
          </p:cNvPr>
          <p:cNvGrpSpPr/>
          <p:nvPr/>
        </p:nvGrpSpPr>
        <p:grpSpPr>
          <a:xfrm>
            <a:off x="141341" y="7267711"/>
            <a:ext cx="23862374" cy="5716250"/>
            <a:chOff x="48567" y="4381499"/>
            <a:chExt cx="23018772" cy="5716249"/>
          </a:xfrm>
          <a:solidFill>
            <a:srgbClr val="DAE3F3"/>
          </a:solidFill>
        </p:grpSpPr>
        <p:sp>
          <p:nvSpPr>
            <p:cNvPr id="3" name="Rounded Rectangle 52">
              <a:extLst>
                <a:ext uri="{FF2B5EF4-FFF2-40B4-BE49-F238E27FC236}">
                  <a16:creationId xmlns:a16="http://schemas.microsoft.com/office/drawing/2014/main" id="{5B1AB244-3D78-416D-AEF1-35CC4562B7A3}"/>
                </a:ext>
              </a:extLst>
            </p:cNvPr>
            <p:cNvSpPr/>
            <p:nvPr/>
          </p:nvSpPr>
          <p:spPr>
            <a:xfrm>
              <a:off x="385312" y="4941556"/>
              <a:ext cx="22682027" cy="5156192"/>
            </a:xfrm>
            <a:prstGeom prst="roundRect">
              <a:avLst>
                <a:gd name="adj" fmla="val 2239"/>
              </a:avLst>
            </a:prstGeom>
            <a:grpFill/>
            <a:ln w="28575">
              <a:solidFill>
                <a:schemeClr val="accent3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4800" b="1" dirty="0">
                  <a:solidFill>
                    <a:prstClr val="black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        </a:t>
              </a:r>
              <a:endParaRPr lang="en-US" sz="4800" b="1" dirty="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B6FC852D-338F-4593-BDAE-4432C24EAC82}"/>
                </a:ext>
              </a:extLst>
            </p:cNvPr>
            <p:cNvGrpSpPr/>
            <p:nvPr/>
          </p:nvGrpSpPr>
          <p:grpSpPr>
            <a:xfrm>
              <a:off x="48567" y="4381499"/>
              <a:ext cx="3991940" cy="1079474"/>
              <a:chOff x="410517" y="4648199"/>
              <a:chExt cx="3991940" cy="1079474"/>
            </a:xfrm>
            <a:grpFill/>
          </p:grpSpPr>
          <p:sp>
            <p:nvSpPr>
              <p:cNvPr id="5" name="Freeform 20">
                <a:extLst>
                  <a:ext uri="{FF2B5EF4-FFF2-40B4-BE49-F238E27FC236}">
                    <a16:creationId xmlns:a16="http://schemas.microsoft.com/office/drawing/2014/main" id="{20085AD8-BD87-4A35-B6D4-9AE383128185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 flipV="1">
                <a:off x="2421084" y="3633167"/>
                <a:ext cx="966341" cy="2996405"/>
              </a:xfrm>
              <a:prstGeom prst="round1Rect">
                <a:avLst/>
              </a:prstGeom>
              <a:grpFill/>
              <a:ln w="57150">
                <a:solidFill>
                  <a:schemeClr val="accent6">
                    <a:lumMod val="75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F08C0313-9358-457E-845F-D4B035AC31D3}"/>
                  </a:ext>
                </a:extLst>
              </p:cNvPr>
              <p:cNvSpPr txBox="1"/>
              <p:nvPr/>
            </p:nvSpPr>
            <p:spPr>
              <a:xfrm>
                <a:off x="1406054" y="4732063"/>
                <a:ext cx="2872839" cy="800219"/>
              </a:xfrm>
              <a:prstGeom prst="rect">
                <a:avLst/>
              </a:prstGeom>
              <a:grp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vi-VN" sz="4600" b="1" dirty="0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lang="en-US" sz="4600" b="1" dirty="0">
                  <a:solidFill>
                    <a:prstClr val="black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pic>
            <p:nvPicPr>
              <p:cNvPr id="7" name="Picture 6">
                <a:extLst>
                  <a:ext uri="{FF2B5EF4-FFF2-40B4-BE49-F238E27FC236}">
                    <a16:creationId xmlns:a16="http://schemas.microsoft.com/office/drawing/2014/main" id="{AB75B5B9-D442-4C6E-96A9-9A573FE06D99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7950" t="14860" r="18922" b="25555"/>
              <a:stretch/>
            </p:blipFill>
            <p:spPr>
              <a:xfrm>
                <a:off x="410517" y="4648200"/>
                <a:ext cx="1058947" cy="1079473"/>
              </a:xfrm>
              <a:prstGeom prst="round2DiagRect">
                <a:avLst>
                  <a:gd name="adj1" fmla="val 27632"/>
                  <a:gd name="adj2" fmla="val 0"/>
                </a:avLst>
              </a:prstGeom>
              <a:grpFill/>
              <a:ln w="38100" cap="sq">
                <a:solidFill>
                  <a:schemeClr val="accent6">
                    <a:lumMod val="50000"/>
                  </a:schemeClr>
                </a:solidFill>
                <a:miter lim="800000"/>
              </a:ln>
              <a:effectLst>
                <a:outerShdw blurRad="254000" algn="tl" rotWithShape="0">
                  <a:srgbClr val="000000">
                    <a:alpha val="43000"/>
                  </a:srgbClr>
                </a:outerShdw>
              </a:effectLst>
            </p:spPr>
          </p:pic>
        </p:grp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DA8B4DB7-EFF8-4AF8-B0FA-839D4C447E82}"/>
              </a:ext>
            </a:extLst>
          </p:cNvPr>
          <p:cNvGrpSpPr/>
          <p:nvPr/>
        </p:nvGrpSpPr>
        <p:grpSpPr>
          <a:xfrm>
            <a:off x="620483" y="5105400"/>
            <a:ext cx="23556178" cy="1234536"/>
            <a:chOff x="241306" y="2243792"/>
            <a:chExt cx="11778089" cy="617268"/>
          </a:xfrm>
          <a:solidFill>
            <a:srgbClr val="327E3B"/>
          </a:solidFill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" name="Rectangle 8">
                  <a:extLst>
                    <a:ext uri="{FF2B5EF4-FFF2-40B4-BE49-F238E27FC236}">
                      <a16:creationId xmlns:a16="http://schemas.microsoft.com/office/drawing/2014/main" id="{8E77691F-65E4-4D25-99BE-C63849AAC2C4}"/>
                    </a:ext>
                  </a:extLst>
                </p:cNvPr>
                <p:cNvSpPr/>
                <p:nvPr/>
              </p:nvSpPr>
              <p:spPr>
                <a:xfrm>
                  <a:off x="3538287" y="2243792"/>
                  <a:ext cx="2468235" cy="617268"/>
                </a:xfrm>
                <a:prstGeom prst="rect">
                  <a:avLst/>
                </a:prstGeom>
                <a:grpFill/>
                <a:ln w="19050">
                  <a:solidFill>
                    <a:schemeClr val="bg1"/>
                  </a:solidFill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14:m>
                    <m:oMath xmlns:m="http://schemas.openxmlformats.org/officeDocument/2006/math">
                      <m:r>
                        <a:rPr lang="en-US" sz="5400" b="1" i="1" smtClean="0">
                          <a:latin typeface="Cambria Math" panose="02040503050406030204" pitchFamily="18" charset="0"/>
                        </a:rPr>
                        <m:t>       </m:t>
                      </m:r>
                      <m:r>
                        <a:rPr lang="vi-VN" sz="5400" b="1" i="1" smtClean="0">
                          <a:latin typeface="Cambria Math" panose="02040503050406030204" pitchFamily="18" charset="0"/>
                        </a:rPr>
                        <m:t>𝒄</m:t>
                      </m:r>
                      <m:r>
                        <a:rPr lang="vi-VN" sz="5400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5400" b="1" i="1" smtClean="0">
                          <a:latin typeface="Cambria Math" panose="02040503050406030204" pitchFamily="18" charset="0"/>
                        </a:rPr>
                        <m:t>𝟏𝟐𝟗</m:t>
                      </m:r>
                    </m:oMath>
                  </a14:m>
                  <a:r>
                    <a:rPr lang="vi-VN" sz="5400" b="1" dirty="0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.</a:t>
                  </a:r>
                  <a:endParaRPr lang="en-US" sz="5400" b="1" dirty="0">
                    <a:solidFill>
                      <a:prstClr val="white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mc:Choice>
          <mc:Fallback xmlns="">
            <p:sp>
              <p:nvSpPr>
                <p:cNvPr id="9" name="Rectangle 8">
                  <a:extLst>
                    <a:ext uri="{FF2B5EF4-FFF2-40B4-BE49-F238E27FC236}">
                      <a16:creationId xmlns:a16="http://schemas.microsoft.com/office/drawing/2014/main" id="{8E77691F-65E4-4D25-99BE-C63849AAC2C4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538287" y="2243792"/>
                  <a:ext cx="2468235" cy="617268"/>
                </a:xfrm>
                <a:prstGeom prst="rect">
                  <a:avLst/>
                </a:prstGeom>
                <a:blipFill>
                  <a:blip r:embed="rId3"/>
                  <a:stretch>
                    <a:fillRect b="-13744"/>
                  </a:stretch>
                </a:blipFill>
                <a:ln w="19050">
                  <a:solidFill>
                    <a:schemeClr val="bg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2178679C-83F1-4149-AB69-2BCAF6D951FA}"/>
                </a:ext>
              </a:extLst>
            </p:cNvPr>
            <p:cNvSpPr/>
            <p:nvPr/>
          </p:nvSpPr>
          <p:spPr>
            <a:xfrm>
              <a:off x="3247742" y="2303047"/>
              <a:ext cx="540000" cy="540000"/>
            </a:xfrm>
            <a:prstGeom prst="ellipse">
              <a:avLst/>
            </a:prstGeom>
            <a:grpFill/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5400" b="1" dirty="0">
                  <a:solidFill>
                    <a:prstClr val="white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B</a:t>
              </a:r>
              <a:endParaRPr lang="en-US" sz="5400" b="1" dirty="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" name="Rectangle 10">
                  <a:extLst>
                    <a:ext uri="{FF2B5EF4-FFF2-40B4-BE49-F238E27FC236}">
                      <a16:creationId xmlns:a16="http://schemas.microsoft.com/office/drawing/2014/main" id="{BF1812F0-72B6-4695-918E-1559D10E093B}"/>
                    </a:ext>
                  </a:extLst>
                </p:cNvPr>
                <p:cNvSpPr/>
                <p:nvPr/>
              </p:nvSpPr>
              <p:spPr>
                <a:xfrm>
                  <a:off x="531851" y="2243792"/>
                  <a:ext cx="2468235" cy="617268"/>
                </a:xfrm>
                <a:prstGeom prst="rect">
                  <a:avLst/>
                </a:prstGeom>
                <a:grpFill/>
                <a:ln w="19050">
                  <a:solidFill>
                    <a:schemeClr val="bg1"/>
                  </a:solidFill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 xmlns:m="http://schemas.openxmlformats.org/officeDocument/2006/math">
                      <m:r>
                        <a:rPr lang="vi-VN" sz="5400" b="1" i="1" smtClean="0">
                          <a:latin typeface="Cambria Math" panose="02040503050406030204" pitchFamily="18" charset="0"/>
                        </a:rPr>
                        <m:t>𝒄</m:t>
                      </m:r>
                      <m:r>
                        <a:rPr lang="vi-VN" sz="5400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5400" b="1" i="1" smtClean="0">
                          <a:latin typeface="Cambria Math" panose="02040503050406030204" pitchFamily="18" charset="0"/>
                        </a:rPr>
                        <m:t>𝟕</m:t>
                      </m:r>
                    </m:oMath>
                  </a14:m>
                  <a:r>
                    <a:rPr lang="en-US" sz="5400" b="1" dirty="0">
                      <a:solidFill>
                        <a:prstClr val="white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.</a:t>
                  </a:r>
                </a:p>
              </p:txBody>
            </p:sp>
          </mc:Choice>
          <mc:Fallback xmlns="">
            <p:sp>
              <p:nvSpPr>
                <p:cNvPr id="11" name="Rectangle 10">
                  <a:extLst>
                    <a:ext uri="{FF2B5EF4-FFF2-40B4-BE49-F238E27FC236}">
                      <a16:creationId xmlns:a16="http://schemas.microsoft.com/office/drawing/2014/main" id="{BF1812F0-72B6-4695-918E-1559D10E093B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31851" y="2243792"/>
                  <a:ext cx="2468235" cy="617268"/>
                </a:xfrm>
                <a:prstGeom prst="rect">
                  <a:avLst/>
                </a:prstGeom>
                <a:blipFill>
                  <a:blip r:embed="rId4"/>
                  <a:stretch>
                    <a:fillRect b="-13744"/>
                  </a:stretch>
                </a:blipFill>
                <a:ln w="19050">
                  <a:solidFill>
                    <a:schemeClr val="bg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188947F5-5540-4A85-BACE-6641A507F5A0}"/>
                </a:ext>
              </a:extLst>
            </p:cNvPr>
            <p:cNvSpPr/>
            <p:nvPr/>
          </p:nvSpPr>
          <p:spPr>
            <a:xfrm>
              <a:off x="241306" y="2303047"/>
              <a:ext cx="540000" cy="540000"/>
            </a:xfrm>
            <a:prstGeom prst="ellipse">
              <a:avLst/>
            </a:prstGeom>
            <a:grpFill/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5400" b="1" dirty="0">
                  <a:solidFill>
                    <a:prstClr val="white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A</a:t>
              </a:r>
              <a:endParaRPr lang="en-US" sz="5400" b="1" dirty="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" name="Rectangle 12">
                  <a:extLst>
                    <a:ext uri="{FF2B5EF4-FFF2-40B4-BE49-F238E27FC236}">
                      <a16:creationId xmlns:a16="http://schemas.microsoft.com/office/drawing/2014/main" id="{E1DB1070-DB60-40AD-900A-04886F77B54F}"/>
                    </a:ext>
                  </a:extLst>
                </p:cNvPr>
                <p:cNvSpPr/>
                <p:nvPr/>
              </p:nvSpPr>
              <p:spPr>
                <a:xfrm>
                  <a:off x="6544723" y="2243792"/>
                  <a:ext cx="2468235" cy="617268"/>
                </a:xfrm>
                <a:prstGeom prst="rect">
                  <a:avLst/>
                </a:prstGeom>
                <a:grpFill/>
                <a:ln w="19050">
                  <a:solidFill>
                    <a:schemeClr val="bg1"/>
                  </a:solidFill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 xmlns:m="http://schemas.openxmlformats.org/officeDocument/2006/math">
                      <m:r>
                        <a:rPr lang="vi-VN" sz="5400" b="1" i="1" smtClean="0">
                          <a:latin typeface="Cambria Math" panose="02040503050406030204" pitchFamily="18" charset="0"/>
                        </a:rPr>
                        <m:t>𝒄</m:t>
                      </m:r>
                      <m:r>
                        <a:rPr lang="vi-VN" sz="5400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5400" b="1" i="1" smtClean="0">
                          <a:latin typeface="Cambria Math" panose="02040503050406030204" pitchFamily="18" charset="0"/>
                        </a:rPr>
                        <m:t>𝟒𝟗</m:t>
                      </m:r>
                    </m:oMath>
                  </a14:m>
                  <a:r>
                    <a:rPr lang="vi-VN" sz="5400" b="1" dirty="0"/>
                    <a:t>.</a:t>
                  </a:r>
                  <a:endParaRPr lang="en-US" sz="5400" b="1" dirty="0">
                    <a:solidFill>
                      <a:prstClr val="white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mc:Choice>
          <mc:Fallback xmlns="">
            <p:sp>
              <p:nvSpPr>
                <p:cNvPr id="13" name="Rectangle 12">
                  <a:extLst>
                    <a:ext uri="{FF2B5EF4-FFF2-40B4-BE49-F238E27FC236}">
                      <a16:creationId xmlns:a16="http://schemas.microsoft.com/office/drawing/2014/main" id="{E1DB1070-DB60-40AD-900A-04886F77B54F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544723" y="2243792"/>
                  <a:ext cx="2468235" cy="617268"/>
                </a:xfrm>
                <a:prstGeom prst="rect">
                  <a:avLst/>
                </a:prstGeom>
                <a:blipFill>
                  <a:blip r:embed="rId5"/>
                  <a:stretch>
                    <a:fillRect b="-15166"/>
                  </a:stretch>
                </a:blipFill>
                <a:ln w="19050">
                  <a:solidFill>
                    <a:schemeClr val="bg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67BF74FF-3652-4371-9E0B-A97FA806BC48}"/>
                </a:ext>
              </a:extLst>
            </p:cNvPr>
            <p:cNvSpPr/>
            <p:nvPr/>
          </p:nvSpPr>
          <p:spPr>
            <a:xfrm>
              <a:off x="6254178" y="2303047"/>
              <a:ext cx="540000" cy="540000"/>
            </a:xfrm>
            <a:prstGeom prst="ellipse">
              <a:avLst/>
            </a:prstGeom>
            <a:grpFill/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5400" b="1" dirty="0">
                  <a:solidFill>
                    <a:prstClr val="white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C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" name="Rectangle 14">
                  <a:extLst>
                    <a:ext uri="{FF2B5EF4-FFF2-40B4-BE49-F238E27FC236}">
                      <a16:creationId xmlns:a16="http://schemas.microsoft.com/office/drawing/2014/main" id="{6DFE3254-D4F7-4AE6-9631-67D4D43B93C6}"/>
                    </a:ext>
                  </a:extLst>
                </p:cNvPr>
                <p:cNvSpPr/>
                <p:nvPr/>
              </p:nvSpPr>
              <p:spPr>
                <a:xfrm>
                  <a:off x="9551160" y="2243792"/>
                  <a:ext cx="2468235" cy="617268"/>
                </a:xfrm>
                <a:prstGeom prst="rect">
                  <a:avLst/>
                </a:prstGeom>
                <a:grpFill/>
                <a:ln w="19050">
                  <a:solidFill>
                    <a:schemeClr val="bg1"/>
                  </a:solidFill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vi-VN" sz="5400" b="1" i="1" smtClean="0">
                            <a:latin typeface="Cambria Math" panose="02040503050406030204" pitchFamily="18" charset="0"/>
                          </a:rPr>
                          <m:t>𝒄</m:t>
                        </m:r>
                        <m:r>
                          <a:rPr lang="vi-VN" sz="5400" b="1" i="1" smtClean="0">
                            <a:latin typeface="Cambria Math" panose="02040503050406030204" pitchFamily="18" charset="0"/>
                          </a:rPr>
                          <m:t>=</m:t>
                        </m:r>
                        <m:rad>
                          <m:radPr>
                            <m:degHide m:val="on"/>
                            <m:ctrlPr>
                              <a:rPr lang="en-US" sz="5400" b="1" i="1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5400" b="1" i="1" smtClean="0">
                                <a:latin typeface="Cambria Math" panose="02040503050406030204" pitchFamily="18" charset="0"/>
                              </a:rPr>
                              <m:t>𝟏</m:t>
                            </m:r>
                            <m:r>
                              <a:rPr lang="vi-VN" sz="5400" b="1" i="1" smtClean="0">
                                <a:latin typeface="Cambria Math" panose="02040503050406030204" pitchFamily="18" charset="0"/>
                              </a:rPr>
                              <m:t>𝟐</m:t>
                            </m:r>
                            <m:r>
                              <a:rPr lang="en-US" sz="5400" b="1" i="1" smtClean="0">
                                <a:latin typeface="Cambria Math" panose="02040503050406030204" pitchFamily="18" charset="0"/>
                              </a:rPr>
                              <m:t>𝟗</m:t>
                            </m:r>
                          </m:e>
                        </m:rad>
                        <m:r>
                          <m:rPr>
                            <m:nor/>
                          </m:rPr>
                          <a:rPr lang="vi-VN" sz="5400" b="1"/>
                          <m:t>.</m:t>
                        </m:r>
                      </m:oMath>
                    </m:oMathPara>
                  </a14:m>
                  <a:endParaRPr lang="en-US" sz="5400" b="1" dirty="0">
                    <a:solidFill>
                      <a:prstClr val="white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mc:Choice>
          <mc:Fallback xmlns="">
            <p:sp>
              <p:nvSpPr>
                <p:cNvPr id="15" name="Rectangle 14">
                  <a:extLst>
                    <a:ext uri="{FF2B5EF4-FFF2-40B4-BE49-F238E27FC236}">
                      <a16:creationId xmlns:a16="http://schemas.microsoft.com/office/drawing/2014/main" id="{6DFE3254-D4F7-4AE6-9631-67D4D43B93C6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551160" y="2243792"/>
                  <a:ext cx="2468235" cy="617268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  <a:ln w="19050">
                  <a:solidFill>
                    <a:schemeClr val="bg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4B907C0F-6FC4-4852-8CFD-AD2FACA13C7F}"/>
                </a:ext>
              </a:extLst>
            </p:cNvPr>
            <p:cNvSpPr/>
            <p:nvPr/>
          </p:nvSpPr>
          <p:spPr>
            <a:xfrm>
              <a:off x="9260615" y="2303047"/>
              <a:ext cx="540000" cy="540000"/>
            </a:xfrm>
            <a:prstGeom prst="ellipse">
              <a:avLst/>
            </a:prstGeom>
            <a:grpFill/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5400" b="1" dirty="0">
                  <a:solidFill>
                    <a:prstClr val="white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D</a:t>
              </a:r>
            </a:p>
          </p:txBody>
        </p:sp>
      </p:grpSp>
      <p:sp>
        <p:nvSpPr>
          <p:cNvPr id="17" name="Oval 16">
            <a:extLst>
              <a:ext uri="{FF2B5EF4-FFF2-40B4-BE49-F238E27FC236}">
                <a16:creationId xmlns:a16="http://schemas.microsoft.com/office/drawing/2014/main" id="{3AF6DD6E-C69C-4024-A5BF-FE21EA5DD223}"/>
              </a:ext>
            </a:extLst>
          </p:cNvPr>
          <p:cNvSpPr/>
          <p:nvPr/>
        </p:nvSpPr>
        <p:spPr>
          <a:xfrm>
            <a:off x="690219" y="5259936"/>
            <a:ext cx="1080000" cy="1080000"/>
          </a:xfrm>
          <a:prstGeom prst="ellipse">
            <a:avLst/>
          </a:prstGeom>
          <a:solidFill>
            <a:srgbClr val="FF0000"/>
          </a:solidFill>
          <a:ln w="5715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400" b="1" dirty="0">
                <a:solidFill>
                  <a:prstClr val="white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A</a:t>
            </a:r>
            <a:endParaRPr lang="en-US" sz="6400" dirty="0">
              <a:solidFill>
                <a:prstClr val="white"/>
              </a:solidFill>
              <a:latin typeface="Calibri" panose="020F0502020204030204"/>
            </a:endParaRP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8F06450E-ACA8-42F7-B878-4360BA0CBA71}"/>
              </a:ext>
            </a:extLst>
          </p:cNvPr>
          <p:cNvGrpSpPr/>
          <p:nvPr/>
        </p:nvGrpSpPr>
        <p:grpSpPr>
          <a:xfrm>
            <a:off x="141340" y="2590803"/>
            <a:ext cx="23943880" cy="2401467"/>
            <a:chOff x="923003" y="3917552"/>
            <a:chExt cx="23943880" cy="2401466"/>
          </a:xfrm>
        </p:grpSpPr>
        <p:sp>
          <p:nvSpPr>
            <p:cNvPr id="19" name="Rounded Rectangle 41">
              <a:extLst>
                <a:ext uri="{FF2B5EF4-FFF2-40B4-BE49-F238E27FC236}">
                  <a16:creationId xmlns:a16="http://schemas.microsoft.com/office/drawing/2014/main" id="{CC866FB0-B137-49F3-A47E-0B1A18FC432E}"/>
                </a:ext>
              </a:extLst>
            </p:cNvPr>
            <p:cNvSpPr/>
            <p:nvPr/>
          </p:nvSpPr>
          <p:spPr>
            <a:xfrm>
              <a:off x="1272211" y="4426857"/>
              <a:ext cx="23594672" cy="1892161"/>
            </a:xfrm>
            <a:prstGeom prst="roundRect">
              <a:avLst>
                <a:gd name="adj" fmla="val 10158"/>
              </a:avLst>
            </a:prstGeom>
            <a:solidFill>
              <a:srgbClr val="FEEBB0"/>
            </a:solidFill>
            <a:ln w="12700">
              <a:solidFill>
                <a:srgbClr val="91720D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4400" b="1">
                  <a:solidFill>
                    <a:prstClr val="black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                         </a:t>
              </a:r>
              <a:endParaRPr lang="en-US" sz="4800" b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20" name="Group 19">
              <a:extLst>
                <a:ext uri="{FF2B5EF4-FFF2-40B4-BE49-F238E27FC236}">
                  <a16:creationId xmlns:a16="http://schemas.microsoft.com/office/drawing/2014/main" id="{61E96746-B33C-4D41-836E-CA7E0074841E}"/>
                </a:ext>
              </a:extLst>
            </p:cNvPr>
            <p:cNvGrpSpPr/>
            <p:nvPr/>
          </p:nvGrpSpPr>
          <p:grpSpPr>
            <a:xfrm>
              <a:off x="923003" y="3917552"/>
              <a:ext cx="3942102" cy="1040476"/>
              <a:chOff x="923003" y="3917552"/>
              <a:chExt cx="3942102" cy="1040476"/>
            </a:xfrm>
          </p:grpSpPr>
          <p:grpSp>
            <p:nvGrpSpPr>
              <p:cNvPr id="21" name="Group 20">
                <a:extLst>
                  <a:ext uri="{FF2B5EF4-FFF2-40B4-BE49-F238E27FC236}">
                    <a16:creationId xmlns:a16="http://schemas.microsoft.com/office/drawing/2014/main" id="{7719E236-B0D7-442E-8A08-3228625765BF}"/>
                  </a:ext>
                </a:extLst>
              </p:cNvPr>
              <p:cNvGrpSpPr/>
              <p:nvPr/>
            </p:nvGrpSpPr>
            <p:grpSpPr>
              <a:xfrm>
                <a:off x="1362045" y="4022855"/>
                <a:ext cx="3503060" cy="865576"/>
                <a:chOff x="2028795" y="4384805"/>
                <a:chExt cx="3503060" cy="865576"/>
              </a:xfrm>
            </p:grpSpPr>
            <p:sp>
              <p:nvSpPr>
                <p:cNvPr id="23" name="Freeform 20">
                  <a:extLst>
                    <a:ext uri="{FF2B5EF4-FFF2-40B4-BE49-F238E27FC236}">
                      <a16:creationId xmlns:a16="http://schemas.microsoft.com/office/drawing/2014/main" id="{B393AAC4-D254-453D-8479-B404D455FFB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rot="5400000">
                  <a:off x="3364273" y="3082799"/>
                  <a:ext cx="832104" cy="3503060"/>
                </a:xfrm>
                <a:prstGeom prst="round2SameRect">
                  <a:avLst>
                    <a:gd name="adj1" fmla="val 19445"/>
                    <a:gd name="adj2" fmla="val 0"/>
                  </a:avLst>
                </a:prstGeom>
                <a:solidFill>
                  <a:srgbClr val="FFF9BC"/>
                </a:solidFill>
                <a:ln w="57150">
                  <a:solidFill>
                    <a:srgbClr val="91720D"/>
                  </a:solidFill>
                </a:ln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24" name="TextBox 23">
                  <a:extLst>
                    <a:ext uri="{FF2B5EF4-FFF2-40B4-BE49-F238E27FC236}">
                      <a16:creationId xmlns:a16="http://schemas.microsoft.com/office/drawing/2014/main" id="{7641E29D-906E-4634-ADED-96B1E8DA8216}"/>
                    </a:ext>
                  </a:extLst>
                </p:cNvPr>
                <p:cNvSpPr txBox="1"/>
                <p:nvPr/>
              </p:nvSpPr>
              <p:spPr>
                <a:xfrm>
                  <a:off x="2542253" y="4384805"/>
                  <a:ext cx="2895398" cy="80021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vi-VN" sz="4600" b="1" dirty="0">
                      <a:solidFill>
                        <a:prstClr val="black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CÂU</a:t>
                  </a:r>
                  <a:r>
                    <a:rPr lang="en-US" sz="4600" b="1" dirty="0">
                      <a:solidFill>
                        <a:prstClr val="black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3</a:t>
                  </a:r>
                  <a:r>
                    <a:rPr lang="vi-VN" sz="4600" b="1" dirty="0">
                      <a:solidFill>
                        <a:prstClr val="black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</a:t>
                  </a:r>
                  <a:endParaRPr lang="en-US" sz="4600" b="1" dirty="0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</p:grpSp>
          <p:pic>
            <p:nvPicPr>
              <p:cNvPr id="22" name="Picture 21">
                <a:extLst>
                  <a:ext uri="{FF2B5EF4-FFF2-40B4-BE49-F238E27FC236}">
                    <a16:creationId xmlns:a16="http://schemas.microsoft.com/office/drawing/2014/main" id="{6650C43C-37F7-4A87-880E-749F8F158389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5599" t="21515" r="9759" b="14519"/>
              <a:stretch/>
            </p:blipFill>
            <p:spPr>
              <a:xfrm>
                <a:off x="923003" y="3917552"/>
                <a:ext cx="1076356" cy="1040476"/>
              </a:xfrm>
              <a:prstGeom prst="round2DiagRect">
                <a:avLst>
                  <a:gd name="adj1" fmla="val 30509"/>
                  <a:gd name="adj2" fmla="val 0"/>
                </a:avLst>
              </a:prstGeom>
              <a:ln w="38100" cap="sq">
                <a:solidFill>
                  <a:srgbClr val="91720D"/>
                </a:solidFill>
                <a:miter lim="800000"/>
              </a:ln>
              <a:effectLst>
                <a:outerShdw blurRad="254000" algn="tl" rotWithShape="0">
                  <a:srgbClr val="000000">
                    <a:alpha val="43000"/>
                  </a:srgbClr>
                </a:outerShdw>
              </a:effectLst>
            </p:spPr>
          </p:pic>
        </p:grp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F818C57C-1988-4D43-859D-82DC91340849}"/>
              </a:ext>
            </a:extLst>
          </p:cNvPr>
          <p:cNvGrpSpPr/>
          <p:nvPr/>
        </p:nvGrpSpPr>
        <p:grpSpPr>
          <a:xfrm>
            <a:off x="-72643" y="1572056"/>
            <a:ext cx="19656043" cy="830997"/>
            <a:chOff x="-288923" y="1892299"/>
            <a:chExt cx="19659598" cy="830996"/>
          </a:xfrm>
        </p:grpSpPr>
        <p:sp>
          <p:nvSpPr>
            <p:cNvPr id="26" name="Rounded Rectangle 2">
              <a:extLst>
                <a:ext uri="{FF2B5EF4-FFF2-40B4-BE49-F238E27FC236}">
                  <a16:creationId xmlns:a16="http://schemas.microsoft.com/office/drawing/2014/main" id="{0A9E6F3C-C9C6-4653-8688-729C6539C260}"/>
                </a:ext>
              </a:extLst>
            </p:cNvPr>
            <p:cNvSpPr/>
            <p:nvPr/>
          </p:nvSpPr>
          <p:spPr>
            <a:xfrm>
              <a:off x="-288923" y="2052547"/>
              <a:ext cx="2130429" cy="657125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B241A601-B9CB-4799-9262-795745D3C127}"/>
                </a:ext>
              </a:extLst>
            </p:cNvPr>
            <p:cNvSpPr txBox="1"/>
            <p:nvPr/>
          </p:nvSpPr>
          <p:spPr>
            <a:xfrm>
              <a:off x="1082674" y="1922269"/>
              <a:ext cx="184764" cy="75405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endParaRPr lang="en-US" b="1">
                <a:solidFill>
                  <a:prstClr val="white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8F08DB64-BC2D-418D-8BD5-391B8CF3BEA4}"/>
                </a:ext>
              </a:extLst>
            </p:cNvPr>
            <p:cNvSpPr txBox="1"/>
            <p:nvPr/>
          </p:nvSpPr>
          <p:spPr>
            <a:xfrm>
              <a:off x="2087562" y="1892299"/>
              <a:ext cx="17283113" cy="830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 BÀI TẬP TRẮC NGHIỆM CỦNG CỐ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1FB11C65-8BD6-48B2-A424-E6F4B06755C4}"/>
                  </a:ext>
                </a:extLst>
              </p:cNvPr>
              <p:cNvSpPr txBox="1"/>
              <p:nvPr/>
            </p:nvSpPr>
            <p:spPr>
              <a:xfrm>
                <a:off x="5867400" y="7886985"/>
                <a:ext cx="13372791" cy="428476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5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Ta </a:t>
                </a:r>
                <a:r>
                  <a:rPr lang="en-US" sz="5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sz="5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: 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5400" b="1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5400" b="1" i="1">
                              <a:latin typeface="Cambria Math" panose="02040503050406030204" pitchFamily="18" charset="0"/>
                            </a:rPr>
                            <m:t>𝒃</m:t>
                          </m:r>
                        </m:e>
                        <m:sup>
                          <m:r>
                            <a:rPr lang="en-US" sz="5400" b="1" i="1"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US" sz="5400" b="1" i="1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5400" b="1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5400" b="1" i="1">
                              <a:latin typeface="Cambria Math" panose="02040503050406030204" pitchFamily="18" charset="0"/>
                            </a:rPr>
                            <m:t>𝒂</m:t>
                          </m:r>
                        </m:e>
                        <m:sup>
                          <m:r>
                            <a:rPr lang="en-US" sz="5400" b="1" i="1"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US" sz="5400" b="1" i="1"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US" sz="5400" b="1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5400" b="1" i="1">
                              <a:latin typeface="Cambria Math" panose="02040503050406030204" pitchFamily="18" charset="0"/>
                            </a:rPr>
                            <m:t>𝒄</m:t>
                          </m:r>
                        </m:e>
                        <m:sup>
                          <m:r>
                            <a:rPr lang="en-US" sz="5400" b="1" i="1"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US" sz="5400" b="1" i="1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5400" b="1" i="1">
                          <a:latin typeface="Cambria Math" panose="02040503050406030204" pitchFamily="18" charset="0"/>
                        </a:rPr>
                        <m:t>𝟐</m:t>
                      </m:r>
                      <m:r>
                        <a:rPr lang="en-US" sz="5400" b="1" i="1">
                          <a:latin typeface="Cambria Math" panose="02040503050406030204" pitchFamily="18" charset="0"/>
                        </a:rPr>
                        <m:t>𝒂𝒄</m:t>
                      </m:r>
                      <m:func>
                        <m:funcPr>
                          <m:ctrlPr>
                            <a:rPr lang="en-US" sz="5400" b="1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en-US" sz="5400" b="1" i="1">
                              <a:latin typeface="Cambria Math" panose="02040503050406030204" pitchFamily="18" charset="0"/>
                            </a:rPr>
                            <m:t>𝒄𝒐𝒔</m:t>
                          </m:r>
                        </m:fName>
                        <m:e>
                          <m:r>
                            <a:rPr lang="en-US" sz="5400" b="1" i="1">
                              <a:latin typeface="Cambria Math" panose="02040503050406030204" pitchFamily="18" charset="0"/>
                            </a:rPr>
                            <m:t>𝑩</m:t>
                          </m:r>
                        </m:e>
                      </m:func>
                    </m:oMath>
                  </m:oMathPara>
                </a14:m>
                <a:endParaRPr lang="en-US" sz="5400" b="1" i="1" dirty="0"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5400" b="1" i="1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5400" b="1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5400" b="1" i="1">
                              <a:latin typeface="Cambria Math" panose="02040503050406030204" pitchFamily="18" charset="0"/>
                            </a:rPr>
                            <m:t>𝟖</m:t>
                          </m:r>
                        </m:e>
                        <m:sup>
                          <m:r>
                            <a:rPr lang="en-US" sz="5400" b="1" i="1"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US" sz="5400" b="1" i="1"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US" sz="5400" b="1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5400" b="1" i="1">
                              <a:latin typeface="Cambria Math" panose="02040503050406030204" pitchFamily="18" charset="0"/>
                            </a:rPr>
                            <m:t>𝟓</m:t>
                          </m:r>
                        </m:e>
                        <m:sup>
                          <m:r>
                            <a:rPr lang="en-US" sz="5400" b="1" i="1"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US" sz="5400" b="1" i="1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5400" b="1" i="1">
                          <a:latin typeface="Cambria Math" panose="02040503050406030204" pitchFamily="18" charset="0"/>
                        </a:rPr>
                        <m:t>𝟐</m:t>
                      </m:r>
                      <m:r>
                        <a:rPr lang="en-US" sz="5400" b="1" i="1"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US" sz="5400" b="1" i="1">
                          <a:latin typeface="Cambria Math" panose="02040503050406030204" pitchFamily="18" charset="0"/>
                        </a:rPr>
                        <m:t>𝟖</m:t>
                      </m:r>
                      <m:r>
                        <a:rPr lang="en-US" sz="5400" b="1" i="1"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US" sz="5400" b="1" i="1">
                          <a:latin typeface="Cambria Math" panose="02040503050406030204" pitchFamily="18" charset="0"/>
                        </a:rPr>
                        <m:t>𝟓</m:t>
                      </m:r>
                      <m:r>
                        <a:rPr lang="en-US" sz="5400" b="1" i="1">
                          <a:latin typeface="Cambria Math" panose="02040503050406030204" pitchFamily="18" charset="0"/>
                        </a:rPr>
                        <m:t>.</m:t>
                      </m:r>
                      <m:func>
                        <m:funcPr>
                          <m:ctrlPr>
                            <a:rPr lang="en-US" sz="5400" b="1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en-US" sz="5400" b="1" i="1">
                              <a:latin typeface="Cambria Math" panose="02040503050406030204" pitchFamily="18" charset="0"/>
                            </a:rPr>
                            <m:t>𝒄𝒐𝒔</m:t>
                          </m:r>
                        </m:fName>
                        <m:e>
                          <m:r>
                            <a:rPr lang="en-US" sz="5400" b="1" i="1">
                              <a:latin typeface="Cambria Math" panose="02040503050406030204" pitchFamily="18" charset="0"/>
                            </a:rPr>
                            <m:t>𝟔</m:t>
                          </m:r>
                        </m:e>
                      </m:func>
                      <m:sSup>
                        <m:sSupPr>
                          <m:ctrlPr>
                            <a:rPr lang="en-US" sz="5400" b="1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5400" b="1" i="1">
                              <a:latin typeface="Cambria Math" panose="02040503050406030204" pitchFamily="18" charset="0"/>
                            </a:rPr>
                            <m:t>𝟎</m:t>
                          </m:r>
                        </m:e>
                        <m:sup>
                          <m:r>
                            <a:rPr lang="en-US" sz="5400" b="1" i="1">
                              <a:latin typeface="Cambria Math" panose="02040503050406030204" pitchFamily="18" charset="0"/>
                            </a:rPr>
                            <m:t>𝟎</m:t>
                          </m:r>
                        </m:sup>
                      </m:sSup>
                    </m:oMath>
                  </m:oMathPara>
                </a14:m>
                <a:endParaRPr lang="en-US" sz="5400" b="1" i="1" dirty="0"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5400" b="1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5400" b="1" i="1">
                          <a:latin typeface="Cambria Math" panose="02040503050406030204" pitchFamily="18" charset="0"/>
                        </a:rPr>
                        <m:t>𝟒𝟗</m:t>
                      </m:r>
                    </m:oMath>
                  </m:oMathPara>
                </a14:m>
                <a:endParaRPr lang="en-US" sz="5400" b="1" i="1" dirty="0"/>
              </a:p>
              <a:p>
                <a14:m>
                  <m:oMath xmlns:m="http://schemas.openxmlformats.org/officeDocument/2006/math">
                    <m:r>
                      <a:rPr lang="en-US" sz="5400" b="1" i="1">
                        <a:latin typeface="Cambria Math" panose="02040503050406030204" pitchFamily="18" charset="0"/>
                      </a:rPr>
                      <m:t>⇒</m:t>
                    </m:r>
                    <m:r>
                      <a:rPr lang="en-US" sz="5400" b="1" i="1">
                        <a:latin typeface="Cambria Math" panose="02040503050406030204" pitchFamily="18" charset="0"/>
                      </a:rPr>
                      <m:t>𝒃</m:t>
                    </m:r>
                    <m:r>
                      <a:rPr lang="en-US" sz="540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5400" b="1" i="1">
                        <a:latin typeface="Cambria Math" panose="02040503050406030204" pitchFamily="18" charset="0"/>
                      </a:rPr>
                      <m:t>𝟕</m:t>
                    </m:r>
                  </m:oMath>
                </a14:m>
                <a:r>
                  <a:rPr lang="en-US" sz="5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1FB11C65-8BD6-48B2-A424-E6F4B06755C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67400" y="7886985"/>
                <a:ext cx="13372791" cy="4284763"/>
              </a:xfrm>
              <a:prstGeom prst="rect">
                <a:avLst/>
              </a:prstGeom>
              <a:blipFill>
                <a:blip r:embed="rId8"/>
                <a:stretch>
                  <a:fillRect l="-2462" t="-3983" b="-739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8AEC0D67-2BCF-492D-9A86-1563DDA0644A}"/>
                  </a:ext>
                </a:extLst>
              </p:cNvPr>
              <p:cNvSpPr txBox="1"/>
              <p:nvPr/>
            </p:nvSpPr>
            <p:spPr>
              <a:xfrm>
                <a:off x="2037832" y="3519327"/>
                <a:ext cx="22204828" cy="95154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5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Cho tam giác ABC </a:t>
                </a:r>
                <a:r>
                  <a:rPr lang="en-US" sz="5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sz="5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5400" b="1" i="0" smtClean="0">
                        <a:latin typeface="Cambria Math" panose="02040503050406030204" pitchFamily="18" charset="0"/>
                      </a:rPr>
                      <m:t>𝐚</m:t>
                    </m:r>
                    <m:r>
                      <a:rPr lang="en-US" sz="540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5400" b="1" i="1" smtClean="0">
                        <a:latin typeface="Cambria Math" panose="02040503050406030204" pitchFamily="18" charset="0"/>
                      </a:rPr>
                      <m:t>𝟖</m:t>
                    </m:r>
                    <m:r>
                      <a:rPr lang="en-US" sz="5400" b="1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5400" b="1" i="1" smtClean="0">
                        <a:latin typeface="Cambria Math" panose="02040503050406030204" pitchFamily="18" charset="0"/>
                      </a:rPr>
                      <m:t>𝒄</m:t>
                    </m:r>
                    <m:r>
                      <a:rPr lang="en-US" sz="540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5400" b="1" i="1" smtClean="0">
                        <a:latin typeface="Cambria Math" panose="02040503050406030204" pitchFamily="18" charset="0"/>
                      </a:rPr>
                      <m:t>𝟓</m:t>
                    </m:r>
                  </m:oMath>
                </a14:m>
                <a:r>
                  <a:rPr lang="en-US" sz="5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5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5400" b="1" i="1" smtClean="0">
                            <a:latin typeface="Cambria Math" panose="02040503050406030204" pitchFamily="18" charset="0"/>
                          </a:rPr>
                          <m:t>𝑩</m:t>
                        </m:r>
                      </m:e>
                    </m:acc>
                    <m:r>
                      <a:rPr lang="en-US" sz="540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5400" b="1" i="1">
                        <a:latin typeface="Cambria Math" panose="02040503050406030204" pitchFamily="18" charset="0"/>
                      </a:rPr>
                      <m:t>𝟔</m:t>
                    </m:r>
                    <m:sSup>
                      <m:sSupPr>
                        <m:ctrlPr>
                          <a:rPr lang="en-US" sz="54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5400" b="1" i="1">
                            <a:latin typeface="Cambria Math" panose="02040503050406030204" pitchFamily="18" charset="0"/>
                          </a:rPr>
                          <m:t>𝟎</m:t>
                        </m:r>
                      </m:e>
                      <m:sup>
                        <m:r>
                          <a:rPr lang="en-US" sz="5400" b="1" i="1">
                            <a:latin typeface="Cambria Math" panose="02040503050406030204" pitchFamily="18" charset="0"/>
                          </a:rPr>
                          <m:t>𝟎</m:t>
                        </m:r>
                      </m:sup>
                    </m:sSup>
                  </m:oMath>
                </a14:m>
                <a:r>
                  <a:rPr lang="en-US" sz="5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</a:t>
                </a:r>
                <a:r>
                  <a:rPr lang="en-US" sz="5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Độ</a:t>
                </a:r>
                <a:r>
                  <a:rPr lang="en-US" sz="5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5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dài</a:t>
                </a:r>
                <a:r>
                  <a:rPr lang="en-US" sz="5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5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cạnh</a:t>
                </a:r>
                <a:r>
                  <a:rPr lang="en-US" sz="5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5400" b="1" i="0" smtClean="0">
                        <a:latin typeface="Cambria Math" panose="02040503050406030204" pitchFamily="18" charset="0"/>
                      </a:rPr>
                      <m:t>𝐛</m:t>
                    </m:r>
                    <m:r>
                      <a:rPr lang="en-US" sz="5400" b="1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5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sz="5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?</a:t>
                </a:r>
              </a:p>
            </p:txBody>
          </p:sp>
        </mc:Choice>
        <mc:Fallback xmlns="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8AEC0D67-2BCF-492D-9A86-1563DDA0644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37832" y="3519327"/>
                <a:ext cx="22204828" cy="951543"/>
              </a:xfrm>
              <a:prstGeom prst="rect">
                <a:avLst/>
              </a:prstGeom>
              <a:blipFill>
                <a:blip r:embed="rId9"/>
                <a:stretch>
                  <a:fillRect l="-1455" t="-16667" b="-365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1" name="TextBox 30">
            <a:extLst>
              <a:ext uri="{FF2B5EF4-FFF2-40B4-BE49-F238E27FC236}">
                <a16:creationId xmlns:a16="http://schemas.microsoft.com/office/drawing/2014/main" id="{73C3CF5C-1143-48B0-96F6-576266D875C3}"/>
              </a:ext>
            </a:extLst>
          </p:cNvPr>
          <p:cNvSpPr txBox="1"/>
          <p:nvPr/>
        </p:nvSpPr>
        <p:spPr>
          <a:xfrm>
            <a:off x="669002" y="1685889"/>
            <a:ext cx="982961" cy="7540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>
                <a:solidFill>
                  <a:prstClr val="white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III</a:t>
            </a:r>
          </a:p>
        </p:txBody>
      </p:sp>
    </p:spTree>
    <p:extLst>
      <p:ext uri="{BB962C8B-B14F-4D97-AF65-F5344CB8AC3E}">
        <p14:creationId xmlns:p14="http://schemas.microsoft.com/office/powerpoint/2010/main" val="383202163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2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5D313519-0C89-483D-A08E-CF6067282148}"/>
              </a:ext>
            </a:extLst>
          </p:cNvPr>
          <p:cNvGrpSpPr/>
          <p:nvPr/>
        </p:nvGrpSpPr>
        <p:grpSpPr>
          <a:xfrm>
            <a:off x="141341" y="6553200"/>
            <a:ext cx="23862374" cy="6781800"/>
            <a:chOff x="48567" y="4381499"/>
            <a:chExt cx="23018772" cy="6781799"/>
          </a:xfrm>
          <a:solidFill>
            <a:srgbClr val="DAE3F3"/>
          </a:solidFill>
        </p:grpSpPr>
        <p:sp>
          <p:nvSpPr>
            <p:cNvPr id="3" name="Rounded Rectangle 52">
              <a:extLst>
                <a:ext uri="{FF2B5EF4-FFF2-40B4-BE49-F238E27FC236}">
                  <a16:creationId xmlns:a16="http://schemas.microsoft.com/office/drawing/2014/main" id="{5B1AB244-3D78-416D-AEF1-35CC4562B7A3}"/>
                </a:ext>
              </a:extLst>
            </p:cNvPr>
            <p:cNvSpPr/>
            <p:nvPr/>
          </p:nvSpPr>
          <p:spPr>
            <a:xfrm>
              <a:off x="385312" y="4941556"/>
              <a:ext cx="22682027" cy="6221742"/>
            </a:xfrm>
            <a:prstGeom prst="roundRect">
              <a:avLst>
                <a:gd name="adj" fmla="val 2239"/>
              </a:avLst>
            </a:prstGeom>
            <a:grpFill/>
            <a:ln w="28575">
              <a:solidFill>
                <a:schemeClr val="accent3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4800" b="1" dirty="0">
                  <a:solidFill>
                    <a:prstClr val="black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        </a:t>
              </a:r>
              <a:endParaRPr lang="en-US" sz="4800" b="1" dirty="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B6FC852D-338F-4593-BDAE-4432C24EAC82}"/>
                </a:ext>
              </a:extLst>
            </p:cNvPr>
            <p:cNvGrpSpPr/>
            <p:nvPr/>
          </p:nvGrpSpPr>
          <p:grpSpPr>
            <a:xfrm>
              <a:off x="48567" y="4381499"/>
              <a:ext cx="3991940" cy="1079474"/>
              <a:chOff x="410517" y="4648199"/>
              <a:chExt cx="3991940" cy="1079474"/>
            </a:xfrm>
            <a:grpFill/>
          </p:grpSpPr>
          <p:sp>
            <p:nvSpPr>
              <p:cNvPr id="5" name="Freeform 20">
                <a:extLst>
                  <a:ext uri="{FF2B5EF4-FFF2-40B4-BE49-F238E27FC236}">
                    <a16:creationId xmlns:a16="http://schemas.microsoft.com/office/drawing/2014/main" id="{20085AD8-BD87-4A35-B6D4-9AE383128185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 flipV="1">
                <a:off x="2421084" y="3633167"/>
                <a:ext cx="966341" cy="2996405"/>
              </a:xfrm>
              <a:prstGeom prst="round1Rect">
                <a:avLst/>
              </a:prstGeom>
              <a:grpFill/>
              <a:ln w="57150">
                <a:solidFill>
                  <a:schemeClr val="accent6">
                    <a:lumMod val="75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F08C0313-9358-457E-845F-D4B035AC31D3}"/>
                  </a:ext>
                </a:extLst>
              </p:cNvPr>
              <p:cNvSpPr txBox="1"/>
              <p:nvPr/>
            </p:nvSpPr>
            <p:spPr>
              <a:xfrm>
                <a:off x="1406054" y="4732063"/>
                <a:ext cx="2872839" cy="800219"/>
              </a:xfrm>
              <a:prstGeom prst="rect">
                <a:avLst/>
              </a:prstGeom>
              <a:grp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vi-VN" sz="4600" b="1" dirty="0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lang="en-US" sz="4600" b="1" dirty="0">
                  <a:solidFill>
                    <a:prstClr val="black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pic>
            <p:nvPicPr>
              <p:cNvPr id="7" name="Picture 6">
                <a:extLst>
                  <a:ext uri="{FF2B5EF4-FFF2-40B4-BE49-F238E27FC236}">
                    <a16:creationId xmlns:a16="http://schemas.microsoft.com/office/drawing/2014/main" id="{AB75B5B9-D442-4C6E-96A9-9A573FE06D99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7950" t="14860" r="18922" b="25555"/>
              <a:stretch/>
            </p:blipFill>
            <p:spPr>
              <a:xfrm>
                <a:off x="410517" y="4648200"/>
                <a:ext cx="1058947" cy="1079473"/>
              </a:xfrm>
              <a:prstGeom prst="round2DiagRect">
                <a:avLst>
                  <a:gd name="adj1" fmla="val 27632"/>
                  <a:gd name="adj2" fmla="val 0"/>
                </a:avLst>
              </a:prstGeom>
              <a:grpFill/>
              <a:ln w="38100" cap="sq">
                <a:solidFill>
                  <a:schemeClr val="accent6">
                    <a:lumMod val="50000"/>
                  </a:schemeClr>
                </a:solidFill>
                <a:miter lim="800000"/>
              </a:ln>
              <a:effectLst>
                <a:outerShdw blurRad="254000" algn="tl" rotWithShape="0">
                  <a:srgbClr val="000000">
                    <a:alpha val="43000"/>
                  </a:srgbClr>
                </a:outerShdw>
              </a:effectLst>
            </p:spPr>
          </p:pic>
        </p:grp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DA8B4DB7-EFF8-4AF8-B0FA-839D4C447E82}"/>
              </a:ext>
            </a:extLst>
          </p:cNvPr>
          <p:cNvGrpSpPr/>
          <p:nvPr/>
        </p:nvGrpSpPr>
        <p:grpSpPr>
          <a:xfrm>
            <a:off x="620483" y="5105400"/>
            <a:ext cx="23556178" cy="1234536"/>
            <a:chOff x="241306" y="2243792"/>
            <a:chExt cx="11778089" cy="617268"/>
          </a:xfrm>
          <a:solidFill>
            <a:srgbClr val="327E3B"/>
          </a:solidFill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" name="Rectangle 8">
                  <a:extLst>
                    <a:ext uri="{FF2B5EF4-FFF2-40B4-BE49-F238E27FC236}">
                      <a16:creationId xmlns:a16="http://schemas.microsoft.com/office/drawing/2014/main" id="{8E77691F-65E4-4D25-99BE-C63849AAC2C4}"/>
                    </a:ext>
                  </a:extLst>
                </p:cNvPr>
                <p:cNvSpPr/>
                <p:nvPr/>
              </p:nvSpPr>
              <p:spPr>
                <a:xfrm>
                  <a:off x="3538287" y="2243792"/>
                  <a:ext cx="2468235" cy="617268"/>
                </a:xfrm>
                <a:prstGeom prst="rect">
                  <a:avLst/>
                </a:prstGeom>
                <a:grpFill/>
                <a:ln w="19050">
                  <a:solidFill>
                    <a:schemeClr val="bg1"/>
                  </a:solidFill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14:m>
                    <m:oMath xmlns:m="http://schemas.openxmlformats.org/officeDocument/2006/math">
                      <m:r>
                        <a:rPr lang="en-US" sz="5400" b="1" i="1" smtClean="0">
                          <a:latin typeface="Cambria Math" panose="02040503050406030204" pitchFamily="18" charset="0"/>
                        </a:rPr>
                        <m:t>       </m:t>
                      </m:r>
                      <m:r>
                        <a:rPr lang="vi-VN" sz="5400" b="1" i="1" smtClean="0">
                          <a:latin typeface="Cambria Math" panose="02040503050406030204" pitchFamily="18" charset="0"/>
                        </a:rPr>
                        <m:t>𝒄</m:t>
                      </m:r>
                      <m:r>
                        <a:rPr lang="vi-VN" sz="5400" b="1" i="1" smtClean="0">
                          <a:latin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sz="5400" b="1" i="1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sz="5400" b="1" i="1">
                              <a:latin typeface="Cambria Math" panose="02040503050406030204" pitchFamily="18" charset="0"/>
                            </a:rPr>
                            <m:t>𝟐</m:t>
                          </m:r>
                          <m:r>
                            <a:rPr lang="en-US" sz="5400" b="1" i="1" smtClean="0">
                              <a:latin typeface="Cambria Math" panose="02040503050406030204" pitchFamily="18" charset="0"/>
                            </a:rPr>
                            <m:t>𝟏𝟕</m:t>
                          </m:r>
                        </m:e>
                      </m:rad>
                    </m:oMath>
                  </a14:m>
                  <a:r>
                    <a:rPr lang="vi-VN" sz="5400" b="1" dirty="0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.</a:t>
                  </a:r>
                  <a:endParaRPr lang="en-US" sz="5400" b="1" dirty="0">
                    <a:solidFill>
                      <a:prstClr val="white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mc:Choice>
          <mc:Fallback xmlns="">
            <p:sp>
              <p:nvSpPr>
                <p:cNvPr id="9" name="Rectangle 8">
                  <a:extLst>
                    <a:ext uri="{FF2B5EF4-FFF2-40B4-BE49-F238E27FC236}">
                      <a16:creationId xmlns:a16="http://schemas.microsoft.com/office/drawing/2014/main" id="{8E77691F-65E4-4D25-99BE-C63849AAC2C4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538287" y="2243792"/>
                  <a:ext cx="2468235" cy="617268"/>
                </a:xfrm>
                <a:prstGeom prst="rect">
                  <a:avLst/>
                </a:prstGeom>
                <a:blipFill>
                  <a:blip r:embed="rId3"/>
                  <a:stretch>
                    <a:fillRect b="-16588"/>
                  </a:stretch>
                </a:blipFill>
                <a:ln w="19050">
                  <a:solidFill>
                    <a:schemeClr val="bg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2178679C-83F1-4149-AB69-2BCAF6D951FA}"/>
                </a:ext>
              </a:extLst>
            </p:cNvPr>
            <p:cNvSpPr/>
            <p:nvPr/>
          </p:nvSpPr>
          <p:spPr>
            <a:xfrm>
              <a:off x="3247742" y="2303047"/>
              <a:ext cx="540000" cy="540000"/>
            </a:xfrm>
            <a:prstGeom prst="ellipse">
              <a:avLst/>
            </a:prstGeom>
            <a:grpFill/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5400" b="1" dirty="0">
                  <a:solidFill>
                    <a:prstClr val="white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B</a:t>
              </a:r>
              <a:endParaRPr lang="en-US" sz="5400" b="1" dirty="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" name="Rectangle 10">
                  <a:extLst>
                    <a:ext uri="{FF2B5EF4-FFF2-40B4-BE49-F238E27FC236}">
                      <a16:creationId xmlns:a16="http://schemas.microsoft.com/office/drawing/2014/main" id="{BF1812F0-72B6-4695-918E-1559D10E093B}"/>
                    </a:ext>
                  </a:extLst>
                </p:cNvPr>
                <p:cNvSpPr/>
                <p:nvPr/>
              </p:nvSpPr>
              <p:spPr>
                <a:xfrm>
                  <a:off x="531851" y="2243792"/>
                  <a:ext cx="2468235" cy="617268"/>
                </a:xfrm>
                <a:prstGeom prst="rect">
                  <a:avLst/>
                </a:prstGeom>
                <a:grpFill/>
                <a:ln w="19050">
                  <a:solidFill>
                    <a:schemeClr val="bg1"/>
                  </a:solidFill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 xmlns:m="http://schemas.openxmlformats.org/officeDocument/2006/math">
                      <m:rad>
                        <m:radPr>
                          <m:degHide m:val="on"/>
                          <m:ctrlPr>
                            <a:rPr lang="en-US" sz="5400" b="1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sz="5400" b="1" i="1" smtClean="0">
                              <a:latin typeface="Cambria Math" panose="02040503050406030204" pitchFamily="18" charset="0"/>
                            </a:rPr>
                            <m:t>𝟕𝟑</m:t>
                          </m:r>
                        </m:e>
                      </m:rad>
                    </m:oMath>
                  </a14:m>
                  <a:r>
                    <a:rPr lang="en-US" sz="5400" b="1" dirty="0">
                      <a:solidFill>
                        <a:prstClr val="white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.</a:t>
                  </a:r>
                </a:p>
              </p:txBody>
            </p:sp>
          </mc:Choice>
          <mc:Fallback xmlns="">
            <p:sp>
              <p:nvSpPr>
                <p:cNvPr id="11" name="Rectangle 10">
                  <a:extLst>
                    <a:ext uri="{FF2B5EF4-FFF2-40B4-BE49-F238E27FC236}">
                      <a16:creationId xmlns:a16="http://schemas.microsoft.com/office/drawing/2014/main" id="{BF1812F0-72B6-4695-918E-1559D10E093B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31851" y="2243792"/>
                  <a:ext cx="2468235" cy="617268"/>
                </a:xfrm>
                <a:prstGeom prst="rect">
                  <a:avLst/>
                </a:prstGeom>
                <a:blipFill>
                  <a:blip r:embed="rId4"/>
                  <a:stretch>
                    <a:fillRect b="-16588"/>
                  </a:stretch>
                </a:blipFill>
                <a:ln w="19050">
                  <a:solidFill>
                    <a:schemeClr val="bg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188947F5-5540-4A85-BACE-6641A507F5A0}"/>
                </a:ext>
              </a:extLst>
            </p:cNvPr>
            <p:cNvSpPr/>
            <p:nvPr/>
          </p:nvSpPr>
          <p:spPr>
            <a:xfrm>
              <a:off x="241306" y="2303047"/>
              <a:ext cx="540000" cy="540000"/>
            </a:xfrm>
            <a:prstGeom prst="ellipse">
              <a:avLst/>
            </a:prstGeom>
            <a:grpFill/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5400" b="1" dirty="0">
                  <a:solidFill>
                    <a:prstClr val="white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A</a:t>
              </a:r>
              <a:endParaRPr lang="en-US" sz="5400" b="1" dirty="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" name="Rectangle 12">
                  <a:extLst>
                    <a:ext uri="{FF2B5EF4-FFF2-40B4-BE49-F238E27FC236}">
                      <a16:creationId xmlns:a16="http://schemas.microsoft.com/office/drawing/2014/main" id="{E1DB1070-DB60-40AD-900A-04886F77B54F}"/>
                    </a:ext>
                  </a:extLst>
                </p:cNvPr>
                <p:cNvSpPr/>
                <p:nvPr/>
              </p:nvSpPr>
              <p:spPr>
                <a:xfrm>
                  <a:off x="6544723" y="2243792"/>
                  <a:ext cx="2468235" cy="617268"/>
                </a:xfrm>
                <a:prstGeom prst="rect">
                  <a:avLst/>
                </a:prstGeom>
                <a:grpFill/>
                <a:ln w="19050">
                  <a:solidFill>
                    <a:schemeClr val="bg1"/>
                  </a:solidFill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 xmlns:m="http://schemas.openxmlformats.org/officeDocument/2006/math">
                      <m:r>
                        <a:rPr lang="vi-VN" sz="5400" b="1" i="1" smtClean="0">
                          <a:latin typeface="Cambria Math" panose="02040503050406030204" pitchFamily="18" charset="0"/>
                        </a:rPr>
                        <m:t>𝒄</m:t>
                      </m:r>
                      <m:r>
                        <a:rPr lang="vi-VN" sz="5400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5400" b="1" i="1" smtClean="0">
                          <a:latin typeface="Cambria Math" panose="02040503050406030204" pitchFamily="18" charset="0"/>
                        </a:rPr>
                        <m:t>𝟖</m:t>
                      </m:r>
                    </m:oMath>
                  </a14:m>
                  <a:r>
                    <a:rPr lang="vi-VN" sz="5400" b="1" dirty="0"/>
                    <a:t>.</a:t>
                  </a:r>
                  <a:endParaRPr lang="en-US" sz="5400" b="1" dirty="0">
                    <a:solidFill>
                      <a:prstClr val="white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mc:Choice>
          <mc:Fallback xmlns="">
            <p:sp>
              <p:nvSpPr>
                <p:cNvPr id="13" name="Rectangle 12">
                  <a:extLst>
                    <a:ext uri="{FF2B5EF4-FFF2-40B4-BE49-F238E27FC236}">
                      <a16:creationId xmlns:a16="http://schemas.microsoft.com/office/drawing/2014/main" id="{E1DB1070-DB60-40AD-900A-04886F77B54F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544723" y="2243792"/>
                  <a:ext cx="2468235" cy="617268"/>
                </a:xfrm>
                <a:prstGeom prst="rect">
                  <a:avLst/>
                </a:prstGeom>
                <a:blipFill>
                  <a:blip r:embed="rId5"/>
                  <a:stretch>
                    <a:fillRect b="-15166"/>
                  </a:stretch>
                </a:blipFill>
                <a:ln w="19050">
                  <a:solidFill>
                    <a:schemeClr val="bg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67BF74FF-3652-4371-9E0B-A97FA806BC48}"/>
                </a:ext>
              </a:extLst>
            </p:cNvPr>
            <p:cNvSpPr/>
            <p:nvPr/>
          </p:nvSpPr>
          <p:spPr>
            <a:xfrm>
              <a:off x="6254178" y="2303047"/>
              <a:ext cx="540000" cy="540000"/>
            </a:xfrm>
            <a:prstGeom prst="ellipse">
              <a:avLst/>
            </a:prstGeom>
            <a:grpFill/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5400" b="1" dirty="0">
                  <a:solidFill>
                    <a:prstClr val="white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C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" name="Rectangle 14">
                  <a:extLst>
                    <a:ext uri="{FF2B5EF4-FFF2-40B4-BE49-F238E27FC236}">
                      <a16:creationId xmlns:a16="http://schemas.microsoft.com/office/drawing/2014/main" id="{6DFE3254-D4F7-4AE6-9631-67D4D43B93C6}"/>
                    </a:ext>
                  </a:extLst>
                </p:cNvPr>
                <p:cNvSpPr/>
                <p:nvPr/>
              </p:nvSpPr>
              <p:spPr>
                <a:xfrm>
                  <a:off x="9551160" y="2243792"/>
                  <a:ext cx="2468235" cy="617268"/>
                </a:xfrm>
                <a:prstGeom prst="rect">
                  <a:avLst/>
                </a:prstGeom>
                <a:grpFill/>
                <a:ln w="19050">
                  <a:solidFill>
                    <a:schemeClr val="bg1"/>
                  </a:solidFill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vi-VN" sz="5400" b="1" i="1" smtClean="0">
                            <a:latin typeface="Cambria Math" panose="02040503050406030204" pitchFamily="18" charset="0"/>
                          </a:rPr>
                          <m:t>𝒄</m:t>
                        </m:r>
                        <m:r>
                          <a:rPr lang="vi-VN" sz="5400" b="1" i="1" smtClean="0">
                            <a:latin typeface="Cambria Math" panose="02040503050406030204" pitchFamily="18" charset="0"/>
                          </a:rPr>
                          <m:t>=</m:t>
                        </m:r>
                        <m:rad>
                          <m:radPr>
                            <m:degHide m:val="on"/>
                            <m:ctrlPr>
                              <a:rPr lang="en-US" sz="5400" b="1" i="1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vi-VN" sz="5400" b="1" i="1" smtClean="0">
                                <a:latin typeface="Cambria Math" panose="02040503050406030204" pitchFamily="18" charset="0"/>
                              </a:rPr>
                              <m:t>𝟏</m:t>
                            </m:r>
                            <m:r>
                              <a:rPr lang="en-US" sz="5400" b="1" i="1" smtClean="0">
                                <a:latin typeface="Cambria Math" panose="02040503050406030204" pitchFamily="18" charset="0"/>
                              </a:rPr>
                              <m:t>𝟏𝟑</m:t>
                            </m:r>
                          </m:e>
                        </m:rad>
                        <m:r>
                          <m:rPr>
                            <m:nor/>
                          </m:rPr>
                          <a:rPr lang="vi-VN" sz="5400" b="1"/>
                          <m:t>.</m:t>
                        </m:r>
                      </m:oMath>
                    </m:oMathPara>
                  </a14:m>
                  <a:endParaRPr lang="en-US" sz="5400" b="1" dirty="0">
                    <a:solidFill>
                      <a:prstClr val="white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mc:Choice>
          <mc:Fallback xmlns="">
            <p:sp>
              <p:nvSpPr>
                <p:cNvPr id="15" name="Rectangle 14">
                  <a:extLst>
                    <a:ext uri="{FF2B5EF4-FFF2-40B4-BE49-F238E27FC236}">
                      <a16:creationId xmlns:a16="http://schemas.microsoft.com/office/drawing/2014/main" id="{6DFE3254-D4F7-4AE6-9631-67D4D43B93C6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551160" y="2243792"/>
                  <a:ext cx="2468235" cy="617268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  <a:ln w="19050">
                  <a:solidFill>
                    <a:schemeClr val="bg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4B907C0F-6FC4-4852-8CFD-AD2FACA13C7F}"/>
                </a:ext>
              </a:extLst>
            </p:cNvPr>
            <p:cNvSpPr/>
            <p:nvPr/>
          </p:nvSpPr>
          <p:spPr>
            <a:xfrm>
              <a:off x="9260615" y="2303047"/>
              <a:ext cx="540000" cy="540000"/>
            </a:xfrm>
            <a:prstGeom prst="ellipse">
              <a:avLst/>
            </a:prstGeom>
            <a:grpFill/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5400" b="1" dirty="0">
                  <a:solidFill>
                    <a:prstClr val="white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D</a:t>
              </a:r>
            </a:p>
          </p:txBody>
        </p:sp>
      </p:grpSp>
      <p:sp>
        <p:nvSpPr>
          <p:cNvPr id="17" name="Oval 16">
            <a:extLst>
              <a:ext uri="{FF2B5EF4-FFF2-40B4-BE49-F238E27FC236}">
                <a16:creationId xmlns:a16="http://schemas.microsoft.com/office/drawing/2014/main" id="{3AF6DD6E-C69C-4024-A5BF-FE21EA5DD223}"/>
              </a:ext>
            </a:extLst>
          </p:cNvPr>
          <p:cNvSpPr/>
          <p:nvPr/>
        </p:nvSpPr>
        <p:spPr>
          <a:xfrm>
            <a:off x="618684" y="5231767"/>
            <a:ext cx="1080000" cy="1080000"/>
          </a:xfrm>
          <a:prstGeom prst="ellipse">
            <a:avLst/>
          </a:prstGeom>
          <a:solidFill>
            <a:srgbClr val="FF0000"/>
          </a:solidFill>
          <a:ln w="5715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400" b="1" dirty="0">
                <a:solidFill>
                  <a:prstClr val="white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A</a:t>
            </a:r>
            <a:endParaRPr lang="en-US" sz="6400" dirty="0">
              <a:solidFill>
                <a:prstClr val="white"/>
              </a:solidFill>
              <a:latin typeface="Calibri" panose="020F0502020204030204"/>
            </a:endParaRP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8F06450E-ACA8-42F7-B878-4360BA0CBA71}"/>
              </a:ext>
            </a:extLst>
          </p:cNvPr>
          <p:cNvGrpSpPr/>
          <p:nvPr/>
        </p:nvGrpSpPr>
        <p:grpSpPr>
          <a:xfrm>
            <a:off x="141340" y="2590803"/>
            <a:ext cx="23943880" cy="2401467"/>
            <a:chOff x="923003" y="3917552"/>
            <a:chExt cx="23943880" cy="2401466"/>
          </a:xfrm>
        </p:grpSpPr>
        <p:sp>
          <p:nvSpPr>
            <p:cNvPr id="19" name="Rounded Rectangle 41">
              <a:extLst>
                <a:ext uri="{FF2B5EF4-FFF2-40B4-BE49-F238E27FC236}">
                  <a16:creationId xmlns:a16="http://schemas.microsoft.com/office/drawing/2014/main" id="{CC866FB0-B137-49F3-A47E-0B1A18FC432E}"/>
                </a:ext>
              </a:extLst>
            </p:cNvPr>
            <p:cNvSpPr/>
            <p:nvPr/>
          </p:nvSpPr>
          <p:spPr>
            <a:xfrm>
              <a:off x="1272211" y="4426857"/>
              <a:ext cx="23594672" cy="1892161"/>
            </a:xfrm>
            <a:prstGeom prst="roundRect">
              <a:avLst>
                <a:gd name="adj" fmla="val 10158"/>
              </a:avLst>
            </a:prstGeom>
            <a:solidFill>
              <a:srgbClr val="FEEBB0"/>
            </a:solidFill>
            <a:ln w="12700">
              <a:solidFill>
                <a:srgbClr val="91720D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4400" b="1">
                  <a:solidFill>
                    <a:prstClr val="black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                         </a:t>
              </a:r>
              <a:endParaRPr lang="en-US" sz="4800" b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20" name="Group 19">
              <a:extLst>
                <a:ext uri="{FF2B5EF4-FFF2-40B4-BE49-F238E27FC236}">
                  <a16:creationId xmlns:a16="http://schemas.microsoft.com/office/drawing/2014/main" id="{61E96746-B33C-4D41-836E-CA7E0074841E}"/>
                </a:ext>
              </a:extLst>
            </p:cNvPr>
            <p:cNvGrpSpPr/>
            <p:nvPr/>
          </p:nvGrpSpPr>
          <p:grpSpPr>
            <a:xfrm>
              <a:off x="923003" y="3917552"/>
              <a:ext cx="3942102" cy="1040476"/>
              <a:chOff x="923003" y="3917552"/>
              <a:chExt cx="3942102" cy="1040476"/>
            </a:xfrm>
          </p:grpSpPr>
          <p:grpSp>
            <p:nvGrpSpPr>
              <p:cNvPr id="21" name="Group 20">
                <a:extLst>
                  <a:ext uri="{FF2B5EF4-FFF2-40B4-BE49-F238E27FC236}">
                    <a16:creationId xmlns:a16="http://schemas.microsoft.com/office/drawing/2014/main" id="{7719E236-B0D7-442E-8A08-3228625765BF}"/>
                  </a:ext>
                </a:extLst>
              </p:cNvPr>
              <p:cNvGrpSpPr/>
              <p:nvPr/>
            </p:nvGrpSpPr>
            <p:grpSpPr>
              <a:xfrm>
                <a:off x="1362045" y="4022855"/>
                <a:ext cx="3503060" cy="865576"/>
                <a:chOff x="2028795" y="4384805"/>
                <a:chExt cx="3503060" cy="865576"/>
              </a:xfrm>
            </p:grpSpPr>
            <p:sp>
              <p:nvSpPr>
                <p:cNvPr id="23" name="Freeform 20">
                  <a:extLst>
                    <a:ext uri="{FF2B5EF4-FFF2-40B4-BE49-F238E27FC236}">
                      <a16:creationId xmlns:a16="http://schemas.microsoft.com/office/drawing/2014/main" id="{B393AAC4-D254-453D-8479-B404D455FFB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rot="5400000">
                  <a:off x="3364273" y="3082799"/>
                  <a:ext cx="832104" cy="3503060"/>
                </a:xfrm>
                <a:prstGeom prst="round2SameRect">
                  <a:avLst>
                    <a:gd name="adj1" fmla="val 19445"/>
                    <a:gd name="adj2" fmla="val 0"/>
                  </a:avLst>
                </a:prstGeom>
                <a:solidFill>
                  <a:srgbClr val="FFF9BC"/>
                </a:solidFill>
                <a:ln w="57150">
                  <a:solidFill>
                    <a:srgbClr val="91720D"/>
                  </a:solidFill>
                </a:ln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24" name="TextBox 23">
                  <a:extLst>
                    <a:ext uri="{FF2B5EF4-FFF2-40B4-BE49-F238E27FC236}">
                      <a16:creationId xmlns:a16="http://schemas.microsoft.com/office/drawing/2014/main" id="{7641E29D-906E-4634-ADED-96B1E8DA8216}"/>
                    </a:ext>
                  </a:extLst>
                </p:cNvPr>
                <p:cNvSpPr txBox="1"/>
                <p:nvPr/>
              </p:nvSpPr>
              <p:spPr>
                <a:xfrm>
                  <a:off x="2542253" y="4384805"/>
                  <a:ext cx="2895398" cy="80021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vi-VN" sz="4600" b="1" dirty="0">
                      <a:solidFill>
                        <a:prstClr val="black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CÂU</a:t>
                  </a:r>
                  <a:r>
                    <a:rPr lang="en-US" sz="4600" b="1" dirty="0">
                      <a:solidFill>
                        <a:prstClr val="black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4</a:t>
                  </a:r>
                  <a:r>
                    <a:rPr lang="vi-VN" sz="4600" b="1" dirty="0">
                      <a:solidFill>
                        <a:prstClr val="black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</a:t>
                  </a:r>
                  <a:endParaRPr lang="en-US" sz="4600" b="1" dirty="0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</p:grpSp>
          <p:pic>
            <p:nvPicPr>
              <p:cNvPr id="22" name="Picture 21">
                <a:extLst>
                  <a:ext uri="{FF2B5EF4-FFF2-40B4-BE49-F238E27FC236}">
                    <a16:creationId xmlns:a16="http://schemas.microsoft.com/office/drawing/2014/main" id="{6650C43C-37F7-4A87-880E-749F8F158389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5599" t="21515" r="9759" b="14519"/>
              <a:stretch/>
            </p:blipFill>
            <p:spPr>
              <a:xfrm>
                <a:off x="923003" y="3917552"/>
                <a:ext cx="1076356" cy="1040476"/>
              </a:xfrm>
              <a:prstGeom prst="round2DiagRect">
                <a:avLst>
                  <a:gd name="adj1" fmla="val 30509"/>
                  <a:gd name="adj2" fmla="val 0"/>
                </a:avLst>
              </a:prstGeom>
              <a:ln w="38100" cap="sq">
                <a:solidFill>
                  <a:srgbClr val="91720D"/>
                </a:solidFill>
                <a:miter lim="800000"/>
              </a:ln>
              <a:effectLst>
                <a:outerShdw blurRad="254000" algn="tl" rotWithShape="0">
                  <a:srgbClr val="000000">
                    <a:alpha val="43000"/>
                  </a:srgbClr>
                </a:outerShdw>
              </a:effectLst>
            </p:spPr>
          </p:pic>
        </p:grp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F818C57C-1988-4D43-859D-82DC91340849}"/>
              </a:ext>
            </a:extLst>
          </p:cNvPr>
          <p:cNvGrpSpPr/>
          <p:nvPr/>
        </p:nvGrpSpPr>
        <p:grpSpPr>
          <a:xfrm>
            <a:off x="-72643" y="1572056"/>
            <a:ext cx="19656043" cy="830997"/>
            <a:chOff x="-288923" y="1892299"/>
            <a:chExt cx="19659598" cy="830996"/>
          </a:xfrm>
        </p:grpSpPr>
        <p:sp>
          <p:nvSpPr>
            <p:cNvPr id="26" name="Rounded Rectangle 2">
              <a:extLst>
                <a:ext uri="{FF2B5EF4-FFF2-40B4-BE49-F238E27FC236}">
                  <a16:creationId xmlns:a16="http://schemas.microsoft.com/office/drawing/2014/main" id="{0A9E6F3C-C9C6-4653-8688-729C6539C260}"/>
                </a:ext>
              </a:extLst>
            </p:cNvPr>
            <p:cNvSpPr/>
            <p:nvPr/>
          </p:nvSpPr>
          <p:spPr>
            <a:xfrm>
              <a:off x="-288923" y="2052547"/>
              <a:ext cx="2130429" cy="657125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B241A601-B9CB-4799-9262-795745D3C127}"/>
                </a:ext>
              </a:extLst>
            </p:cNvPr>
            <p:cNvSpPr txBox="1"/>
            <p:nvPr/>
          </p:nvSpPr>
          <p:spPr>
            <a:xfrm>
              <a:off x="1082674" y="1922269"/>
              <a:ext cx="184764" cy="75405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endParaRPr lang="en-US" b="1">
                <a:solidFill>
                  <a:prstClr val="white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8F08DB64-BC2D-418D-8BD5-391B8CF3BEA4}"/>
                </a:ext>
              </a:extLst>
            </p:cNvPr>
            <p:cNvSpPr txBox="1"/>
            <p:nvPr/>
          </p:nvSpPr>
          <p:spPr>
            <a:xfrm>
              <a:off x="2087562" y="1892299"/>
              <a:ext cx="17283113" cy="830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 BÀI TẬP TRẮC NGHIỆM CỦNG CỐ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1FB11C65-8BD6-48B2-A424-E6F4B06755C4}"/>
                  </a:ext>
                </a:extLst>
              </p:cNvPr>
              <p:cNvSpPr txBox="1"/>
              <p:nvPr/>
            </p:nvSpPr>
            <p:spPr>
              <a:xfrm>
                <a:off x="5998664" y="7149283"/>
                <a:ext cx="13740437" cy="443147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5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Theo </a:t>
                </a:r>
                <a:r>
                  <a:rPr lang="en-US" sz="5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định</a:t>
                </a:r>
                <a:r>
                  <a:rPr lang="en-US" sz="5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5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lý</a:t>
                </a:r>
                <a:r>
                  <a:rPr lang="en-US" sz="5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5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cosin</a:t>
                </a:r>
                <a:r>
                  <a:rPr lang="en-US" sz="5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5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sz="5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5400" b="1" i="1">
                          <a:latin typeface="Cambria Math" panose="02040503050406030204" pitchFamily="18" charset="0"/>
                        </a:rPr>
                        <m:t>𝑨</m:t>
                      </m:r>
                      <m:sSup>
                        <m:sSupPr>
                          <m:ctrlPr>
                            <a:rPr lang="en-US" sz="5400" b="1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5400" b="1" i="1">
                              <a:latin typeface="Cambria Math" panose="02040503050406030204" pitchFamily="18" charset="0"/>
                            </a:rPr>
                            <m:t>𝑪</m:t>
                          </m:r>
                        </m:e>
                        <m:sup>
                          <m:r>
                            <a:rPr lang="en-US" sz="5400" b="1" i="1"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US" sz="5400" b="1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5400" b="1" i="1">
                          <a:latin typeface="Cambria Math" panose="02040503050406030204" pitchFamily="18" charset="0"/>
                        </a:rPr>
                        <m:t>𝑩</m:t>
                      </m:r>
                      <m:sSup>
                        <m:sSupPr>
                          <m:ctrlPr>
                            <a:rPr lang="en-US" sz="5400" b="1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5400" b="1" i="1">
                              <a:latin typeface="Cambria Math" panose="02040503050406030204" pitchFamily="18" charset="0"/>
                            </a:rPr>
                            <m:t>𝑨</m:t>
                          </m:r>
                        </m:e>
                        <m:sup>
                          <m:r>
                            <a:rPr lang="en-US" sz="5400" b="1" i="1"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US" sz="5400" b="1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5400" b="1" i="1">
                          <a:latin typeface="Cambria Math" panose="02040503050406030204" pitchFamily="18" charset="0"/>
                        </a:rPr>
                        <m:t>𝑩</m:t>
                      </m:r>
                      <m:sSup>
                        <m:sSupPr>
                          <m:ctrlPr>
                            <a:rPr lang="en-US" sz="5400" b="1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5400" b="1" i="1">
                              <a:latin typeface="Cambria Math" panose="02040503050406030204" pitchFamily="18" charset="0"/>
                            </a:rPr>
                            <m:t>𝑪</m:t>
                          </m:r>
                        </m:e>
                        <m:sup>
                          <m:r>
                            <a:rPr lang="en-US" sz="5400" b="1" i="1"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US" sz="5400" b="1" i="1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5400" b="1" i="1">
                          <a:latin typeface="Cambria Math" panose="02040503050406030204" pitchFamily="18" charset="0"/>
                        </a:rPr>
                        <m:t>𝟐</m:t>
                      </m:r>
                      <m:r>
                        <a:rPr lang="en-US" sz="5400" b="1" i="1">
                          <a:latin typeface="Cambria Math" panose="02040503050406030204" pitchFamily="18" charset="0"/>
                        </a:rPr>
                        <m:t>𝑩𝑨</m:t>
                      </m:r>
                      <m:r>
                        <a:rPr lang="en-US" sz="5400" b="1" i="1"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US" sz="5400" b="1" i="1">
                          <a:latin typeface="Cambria Math" panose="02040503050406030204" pitchFamily="18" charset="0"/>
                        </a:rPr>
                        <m:t>𝑩𝑪</m:t>
                      </m:r>
                      <m:r>
                        <a:rPr lang="en-US" sz="5400" b="1" i="1">
                          <a:latin typeface="Cambria Math" panose="02040503050406030204" pitchFamily="18" charset="0"/>
                        </a:rPr>
                        <m:t>.</m:t>
                      </m:r>
                      <m:func>
                        <m:funcPr>
                          <m:ctrlPr>
                            <a:rPr lang="en-US" sz="5400" b="1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en-US" sz="5400" b="1" i="1">
                              <a:latin typeface="Cambria Math" panose="02040503050406030204" pitchFamily="18" charset="0"/>
                            </a:rPr>
                            <m:t>𝒄𝒐𝒔</m:t>
                          </m:r>
                        </m:fName>
                        <m:e>
                          <m:acc>
                            <m:accPr>
                              <m:chr m:val="̂"/>
                              <m:ctrlPr>
                                <a:rPr lang="en-US" sz="5400" b="1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5400" b="1" i="1">
                                  <a:latin typeface="Cambria Math" panose="02040503050406030204" pitchFamily="18" charset="0"/>
                                </a:rPr>
                                <m:t>𝑨𝑩𝑪</m:t>
                              </m:r>
                            </m:e>
                          </m:acc>
                        </m:e>
                      </m:func>
                    </m:oMath>
                  </m:oMathPara>
                </a14:m>
                <a:endParaRPr lang="en-US" sz="5400" b="1" i="1" dirty="0">
                  <a:latin typeface="Cambria Math" panose="02040503050406030204" pitchFamily="18" charset="0"/>
                </a:endParaRPr>
              </a:p>
              <a:p>
                <a:r>
                  <a:rPr lang="en-US" sz="5400" b="1" dirty="0"/>
                  <a:t>       </a:t>
                </a:r>
                <a14:m>
                  <m:oMath xmlns:m="http://schemas.openxmlformats.org/officeDocument/2006/math">
                    <m:r>
                      <a:rPr lang="en-US" sz="540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5400" b="1" i="1">
                        <a:latin typeface="Cambria Math" panose="02040503050406030204" pitchFamily="18" charset="0"/>
                      </a:rPr>
                      <m:t>𝟕𝟑</m:t>
                    </m:r>
                  </m:oMath>
                </a14:m>
                <a:r>
                  <a:rPr lang="en-US" sz="5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</a:p>
              <a:p>
                <a14:m>
                  <m:oMath xmlns:m="http://schemas.openxmlformats.org/officeDocument/2006/math">
                    <m:r>
                      <a:rPr lang="en-US" sz="5400" b="1" i="1" smtClean="0">
                        <a:latin typeface="Cambria Math" panose="02040503050406030204" pitchFamily="18" charset="0"/>
                      </a:rPr>
                      <m:t>       </m:t>
                    </m:r>
                    <m:r>
                      <a:rPr lang="en-US" sz="5400" b="1" i="1">
                        <a:latin typeface="Cambria Math" panose="02040503050406030204" pitchFamily="18" charset="0"/>
                      </a:rPr>
                      <m:t>⇒</m:t>
                    </m:r>
                    <m:r>
                      <a:rPr lang="en-US" sz="5400" b="1" i="1">
                        <a:latin typeface="Cambria Math" panose="02040503050406030204" pitchFamily="18" charset="0"/>
                      </a:rPr>
                      <m:t>𝑨𝑪</m:t>
                    </m:r>
                    <m:r>
                      <a:rPr lang="en-US" sz="5400" b="1" i="1">
                        <a:latin typeface="Cambria Math" panose="020405030504060302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sz="5400" b="1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5400" b="1" i="1">
                            <a:latin typeface="Cambria Math" panose="02040503050406030204" pitchFamily="18" charset="0"/>
                          </a:rPr>
                          <m:t>𝟕𝟑</m:t>
                        </m:r>
                      </m:e>
                    </m:rad>
                  </m:oMath>
                </a14:m>
                <a:r>
                  <a:rPr lang="en-US" sz="5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  <a:p>
                <a:r>
                  <a:rPr lang="en-US" sz="5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Vậy</a:t>
                </a:r>
                <a:r>
                  <a:rPr lang="en-US" sz="5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5400" b="1" i="1">
                        <a:latin typeface="Cambria Math" panose="02040503050406030204" pitchFamily="18" charset="0"/>
                      </a:rPr>
                      <m:t>𝑨𝑪</m:t>
                    </m:r>
                    <m:r>
                      <a:rPr lang="en-US" sz="5400" b="1" i="1">
                        <a:latin typeface="Cambria Math" panose="020405030504060302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sz="5400" b="1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5400" b="1" i="1">
                            <a:latin typeface="Cambria Math" panose="02040503050406030204" pitchFamily="18" charset="0"/>
                          </a:rPr>
                          <m:t>𝟕𝟑</m:t>
                        </m:r>
                      </m:e>
                    </m:rad>
                  </m:oMath>
                </a14:m>
                <a:r>
                  <a:rPr lang="en-US" sz="5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1FB11C65-8BD6-48B2-A424-E6F4B06755C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98664" y="7149283"/>
                <a:ext cx="13740437" cy="4431470"/>
              </a:xfrm>
              <a:prstGeom prst="rect">
                <a:avLst/>
              </a:prstGeom>
              <a:blipFill>
                <a:blip r:embed="rId8"/>
                <a:stretch>
                  <a:fillRect l="-2351" t="-3851" b="-715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8AEC0D67-2BCF-492D-9A86-1563DDA0644A}"/>
                  </a:ext>
                </a:extLst>
              </p:cNvPr>
              <p:cNvSpPr txBox="1"/>
              <p:nvPr/>
            </p:nvSpPr>
            <p:spPr>
              <a:xfrm>
                <a:off x="2008844" y="3819693"/>
                <a:ext cx="22204828" cy="85093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lvl="0"/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Cho </a:t>
                </a:r>
                <a14:m>
                  <m:oMath xmlns:m="http://schemas.openxmlformats.org/officeDocument/2006/math">
                    <m:r>
                      <a:rPr lang="en-US" sz="4800" b="1" i="1">
                        <a:latin typeface="Cambria Math" panose="02040503050406030204" pitchFamily="18" charset="0"/>
                      </a:rPr>
                      <m:t>𝜟</m:t>
                    </m:r>
                    <m:r>
                      <a:rPr lang="en-US" sz="4800" b="1" i="1">
                        <a:latin typeface="Cambria Math" panose="02040503050406030204" pitchFamily="18" charset="0"/>
                      </a:rPr>
                      <m:t>𝑨𝑩𝑪</m:t>
                    </m:r>
                  </m:oMath>
                </a14:m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b="1" i="1" smtClean="0">
                        <a:latin typeface="Cambria Math" panose="02040503050406030204" pitchFamily="18" charset="0"/>
                      </a:rPr>
                      <m:t>𝑨𝑩</m:t>
                    </m:r>
                    <m:r>
                      <a:rPr lang="en-US" sz="480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800" b="1" i="1" smtClean="0">
                        <a:latin typeface="Cambria Math" panose="02040503050406030204" pitchFamily="18" charset="0"/>
                      </a:rPr>
                      <m:t>𝟗</m:t>
                    </m:r>
                    <m:r>
                      <a:rPr lang="en-US" sz="4800" b="1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4800" b="1" i="1" smtClean="0">
                        <a:latin typeface="Cambria Math" panose="02040503050406030204" pitchFamily="18" charset="0"/>
                      </a:rPr>
                      <m:t>𝑩𝑪</m:t>
                    </m:r>
                    <m:r>
                      <a:rPr lang="en-US" sz="480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800" b="1" i="1" smtClean="0">
                        <a:latin typeface="Cambria Math" panose="02040503050406030204" pitchFamily="18" charset="0"/>
                      </a:rPr>
                      <m:t>𝟖</m:t>
                    </m:r>
                    <m:r>
                      <a:rPr lang="en-US" sz="4800" b="1" i="1" smtClean="0">
                        <a:latin typeface="Cambria Math" panose="02040503050406030204" pitchFamily="18" charset="0"/>
                      </a:rPr>
                      <m:t>, </m:t>
                    </m:r>
                  </m:oMath>
                </a14:m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góc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8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800" i="1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</m:acc>
                    <m:r>
                      <a:rPr lang="en-US" sz="4800" i="1">
                        <a:latin typeface="Cambria Math" panose="02040503050406030204" pitchFamily="18" charset="0"/>
                      </a:rPr>
                      <m:t>=6</m:t>
                    </m:r>
                    <m:sSup>
                      <m:sSupPr>
                        <m:ctrlPr>
                          <a:rPr lang="en-US" sz="4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800" i="1">
                            <a:latin typeface="Cambria Math" panose="02040503050406030204" pitchFamily="18" charset="0"/>
                          </a:rPr>
                          <m:t>0</m:t>
                        </m:r>
                      </m:e>
                      <m:sup>
                        <m:r>
                          <a:rPr lang="en-US" sz="4800" i="1">
                            <a:latin typeface="Cambria Math" panose="02040503050406030204" pitchFamily="18" charset="0"/>
                          </a:rPr>
                          <m:t>0</m:t>
                        </m:r>
                      </m:sup>
                    </m:sSup>
                  </m:oMath>
                </a14:m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Độ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dài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cạnh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b="1" i="1" smtClean="0">
                        <a:latin typeface="Cambria Math" panose="02040503050406030204" pitchFamily="18" charset="0"/>
                      </a:rPr>
                      <m:t>𝑨𝑪</m:t>
                    </m:r>
                    <m:r>
                      <a:rPr lang="en-US" sz="4800" b="1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?</a:t>
                </a:r>
              </a:p>
            </p:txBody>
          </p:sp>
        </mc:Choice>
        <mc:Fallback xmlns="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8AEC0D67-2BCF-492D-9A86-1563DDA0644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08844" y="3819693"/>
                <a:ext cx="22204828" cy="850939"/>
              </a:xfrm>
              <a:prstGeom prst="rect">
                <a:avLst/>
              </a:prstGeom>
              <a:blipFill>
                <a:blip r:embed="rId9"/>
                <a:stretch>
                  <a:fillRect l="-1263" t="-15108" b="-3669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1" name="TextBox 30">
            <a:extLst>
              <a:ext uri="{FF2B5EF4-FFF2-40B4-BE49-F238E27FC236}">
                <a16:creationId xmlns:a16="http://schemas.microsoft.com/office/drawing/2014/main" id="{73C3CF5C-1143-48B0-96F6-576266D875C3}"/>
              </a:ext>
            </a:extLst>
          </p:cNvPr>
          <p:cNvSpPr txBox="1"/>
          <p:nvPr/>
        </p:nvSpPr>
        <p:spPr>
          <a:xfrm>
            <a:off x="669002" y="1685889"/>
            <a:ext cx="982961" cy="7540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>
                <a:solidFill>
                  <a:prstClr val="white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III</a:t>
            </a:r>
          </a:p>
        </p:txBody>
      </p:sp>
    </p:spTree>
    <p:extLst>
      <p:ext uri="{BB962C8B-B14F-4D97-AF65-F5344CB8AC3E}">
        <p14:creationId xmlns:p14="http://schemas.microsoft.com/office/powerpoint/2010/main" val="2322362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2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5D313519-0C89-483D-A08E-CF6067282148}"/>
              </a:ext>
            </a:extLst>
          </p:cNvPr>
          <p:cNvGrpSpPr/>
          <p:nvPr/>
        </p:nvGrpSpPr>
        <p:grpSpPr>
          <a:xfrm>
            <a:off x="141341" y="6553200"/>
            <a:ext cx="23862374" cy="6858000"/>
            <a:chOff x="48567" y="4381499"/>
            <a:chExt cx="23018772" cy="6857999"/>
          </a:xfrm>
          <a:solidFill>
            <a:srgbClr val="DAE3F3"/>
          </a:solidFill>
        </p:grpSpPr>
        <p:sp>
          <p:nvSpPr>
            <p:cNvPr id="3" name="Rounded Rectangle 52">
              <a:extLst>
                <a:ext uri="{FF2B5EF4-FFF2-40B4-BE49-F238E27FC236}">
                  <a16:creationId xmlns:a16="http://schemas.microsoft.com/office/drawing/2014/main" id="{5B1AB244-3D78-416D-AEF1-35CC4562B7A3}"/>
                </a:ext>
              </a:extLst>
            </p:cNvPr>
            <p:cNvSpPr/>
            <p:nvPr/>
          </p:nvSpPr>
          <p:spPr>
            <a:xfrm>
              <a:off x="385312" y="4941556"/>
              <a:ext cx="22682027" cy="6297942"/>
            </a:xfrm>
            <a:prstGeom prst="roundRect">
              <a:avLst>
                <a:gd name="adj" fmla="val 2239"/>
              </a:avLst>
            </a:prstGeom>
            <a:grpFill/>
            <a:ln w="28575">
              <a:solidFill>
                <a:schemeClr val="accent3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4800" b="1" dirty="0">
                  <a:solidFill>
                    <a:prstClr val="black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        </a:t>
              </a:r>
              <a:endParaRPr lang="en-US" sz="4800" b="1" dirty="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B6FC852D-338F-4593-BDAE-4432C24EAC82}"/>
                </a:ext>
              </a:extLst>
            </p:cNvPr>
            <p:cNvGrpSpPr/>
            <p:nvPr/>
          </p:nvGrpSpPr>
          <p:grpSpPr>
            <a:xfrm>
              <a:off x="48567" y="4381499"/>
              <a:ext cx="3991940" cy="1079474"/>
              <a:chOff x="410517" y="4648199"/>
              <a:chExt cx="3991940" cy="1079474"/>
            </a:xfrm>
            <a:grpFill/>
          </p:grpSpPr>
          <p:sp>
            <p:nvSpPr>
              <p:cNvPr id="5" name="Freeform 20">
                <a:extLst>
                  <a:ext uri="{FF2B5EF4-FFF2-40B4-BE49-F238E27FC236}">
                    <a16:creationId xmlns:a16="http://schemas.microsoft.com/office/drawing/2014/main" id="{20085AD8-BD87-4A35-B6D4-9AE383128185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 flipV="1">
                <a:off x="2421084" y="3633167"/>
                <a:ext cx="966341" cy="2996405"/>
              </a:xfrm>
              <a:prstGeom prst="round1Rect">
                <a:avLst/>
              </a:prstGeom>
              <a:grpFill/>
              <a:ln w="57150">
                <a:solidFill>
                  <a:schemeClr val="accent6">
                    <a:lumMod val="75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F08C0313-9358-457E-845F-D4B035AC31D3}"/>
                  </a:ext>
                </a:extLst>
              </p:cNvPr>
              <p:cNvSpPr txBox="1"/>
              <p:nvPr/>
            </p:nvSpPr>
            <p:spPr>
              <a:xfrm>
                <a:off x="1406054" y="4732063"/>
                <a:ext cx="2872839" cy="800219"/>
              </a:xfrm>
              <a:prstGeom prst="rect">
                <a:avLst/>
              </a:prstGeom>
              <a:grp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vi-VN" sz="4600" b="1" dirty="0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lang="en-US" sz="4600" b="1" dirty="0">
                  <a:solidFill>
                    <a:prstClr val="black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pic>
            <p:nvPicPr>
              <p:cNvPr id="7" name="Picture 6">
                <a:extLst>
                  <a:ext uri="{FF2B5EF4-FFF2-40B4-BE49-F238E27FC236}">
                    <a16:creationId xmlns:a16="http://schemas.microsoft.com/office/drawing/2014/main" id="{AB75B5B9-D442-4C6E-96A9-9A573FE06D99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7950" t="14860" r="18922" b="25555"/>
              <a:stretch/>
            </p:blipFill>
            <p:spPr>
              <a:xfrm>
                <a:off x="410517" y="4648200"/>
                <a:ext cx="1058947" cy="1079473"/>
              </a:xfrm>
              <a:prstGeom prst="round2DiagRect">
                <a:avLst>
                  <a:gd name="adj1" fmla="val 27632"/>
                  <a:gd name="adj2" fmla="val 0"/>
                </a:avLst>
              </a:prstGeom>
              <a:grpFill/>
              <a:ln w="38100" cap="sq">
                <a:solidFill>
                  <a:schemeClr val="accent6">
                    <a:lumMod val="50000"/>
                  </a:schemeClr>
                </a:solidFill>
                <a:miter lim="800000"/>
              </a:ln>
              <a:effectLst>
                <a:outerShdw blurRad="254000" algn="tl" rotWithShape="0">
                  <a:srgbClr val="000000">
                    <a:alpha val="43000"/>
                  </a:srgbClr>
                </a:outerShdw>
              </a:effectLst>
            </p:spPr>
          </p:pic>
        </p:grp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DA8B4DB7-EFF8-4AF8-B0FA-839D4C447E82}"/>
              </a:ext>
            </a:extLst>
          </p:cNvPr>
          <p:cNvGrpSpPr/>
          <p:nvPr/>
        </p:nvGrpSpPr>
        <p:grpSpPr>
          <a:xfrm>
            <a:off x="620483" y="5105400"/>
            <a:ext cx="23556178" cy="1234536"/>
            <a:chOff x="241306" y="2243792"/>
            <a:chExt cx="11778089" cy="617268"/>
          </a:xfrm>
          <a:solidFill>
            <a:srgbClr val="327E3B"/>
          </a:solidFill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" name="Rectangle 8">
                  <a:extLst>
                    <a:ext uri="{FF2B5EF4-FFF2-40B4-BE49-F238E27FC236}">
                      <a16:creationId xmlns:a16="http://schemas.microsoft.com/office/drawing/2014/main" id="{8E77691F-65E4-4D25-99BE-C63849AAC2C4}"/>
                    </a:ext>
                  </a:extLst>
                </p:cNvPr>
                <p:cNvSpPr/>
                <p:nvPr/>
              </p:nvSpPr>
              <p:spPr>
                <a:xfrm>
                  <a:off x="3538287" y="2243792"/>
                  <a:ext cx="2468235" cy="617268"/>
                </a:xfrm>
                <a:prstGeom prst="rect">
                  <a:avLst/>
                </a:prstGeom>
                <a:grpFill/>
                <a:ln w="19050">
                  <a:solidFill>
                    <a:schemeClr val="bg1"/>
                  </a:solidFill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14:m>
                    <m:oMath xmlns:m="http://schemas.openxmlformats.org/officeDocument/2006/math">
                      <m:r>
                        <a:rPr lang="en-US" sz="5400" b="1" i="1" smtClean="0">
                          <a:latin typeface="Cambria Math" panose="02040503050406030204" pitchFamily="18" charset="0"/>
                        </a:rPr>
                        <m:t>       </m:t>
                      </m:r>
                      <m:r>
                        <a:rPr lang="en-US" sz="5400" b="1" i="1" smtClean="0">
                          <a:latin typeface="Cambria Math" panose="02040503050406030204" pitchFamily="18" charset="0"/>
                        </a:rPr>
                        <m:t>𝑩𝑪</m:t>
                      </m:r>
                      <m:r>
                        <a:rPr lang="vi-VN" sz="5400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5400" b="1" i="1" smtClean="0">
                          <a:latin typeface="Cambria Math" panose="02040503050406030204" pitchFamily="18" charset="0"/>
                        </a:rPr>
                        <m:t>𝟏</m:t>
                      </m:r>
                    </m:oMath>
                  </a14:m>
                  <a:r>
                    <a:rPr lang="vi-VN" sz="5400" b="1" dirty="0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.</a:t>
                  </a:r>
                  <a:endParaRPr lang="en-US" sz="5400" b="1" dirty="0">
                    <a:solidFill>
                      <a:prstClr val="white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mc:Choice>
          <mc:Fallback xmlns="">
            <p:sp>
              <p:nvSpPr>
                <p:cNvPr id="9" name="Rectangle 8">
                  <a:extLst>
                    <a:ext uri="{FF2B5EF4-FFF2-40B4-BE49-F238E27FC236}">
                      <a16:creationId xmlns:a16="http://schemas.microsoft.com/office/drawing/2014/main" id="{8E77691F-65E4-4D25-99BE-C63849AAC2C4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538287" y="2243792"/>
                  <a:ext cx="2468235" cy="617268"/>
                </a:xfrm>
                <a:prstGeom prst="rect">
                  <a:avLst/>
                </a:prstGeom>
                <a:blipFill>
                  <a:blip r:embed="rId3"/>
                  <a:stretch>
                    <a:fillRect b="-13744"/>
                  </a:stretch>
                </a:blipFill>
                <a:ln w="19050">
                  <a:solidFill>
                    <a:schemeClr val="bg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2178679C-83F1-4149-AB69-2BCAF6D951FA}"/>
                </a:ext>
              </a:extLst>
            </p:cNvPr>
            <p:cNvSpPr/>
            <p:nvPr/>
          </p:nvSpPr>
          <p:spPr>
            <a:xfrm>
              <a:off x="3247742" y="2303047"/>
              <a:ext cx="540000" cy="540000"/>
            </a:xfrm>
            <a:prstGeom prst="ellipse">
              <a:avLst/>
            </a:prstGeom>
            <a:grpFill/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5400" b="1" dirty="0">
                  <a:solidFill>
                    <a:prstClr val="white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B</a:t>
              </a:r>
              <a:endParaRPr lang="en-US" sz="5400" b="1" dirty="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" name="Rectangle 10">
                  <a:extLst>
                    <a:ext uri="{FF2B5EF4-FFF2-40B4-BE49-F238E27FC236}">
                      <a16:creationId xmlns:a16="http://schemas.microsoft.com/office/drawing/2014/main" id="{BF1812F0-72B6-4695-918E-1559D10E093B}"/>
                    </a:ext>
                  </a:extLst>
                </p:cNvPr>
                <p:cNvSpPr/>
                <p:nvPr/>
              </p:nvSpPr>
              <p:spPr>
                <a:xfrm>
                  <a:off x="531851" y="2243792"/>
                  <a:ext cx="2468235" cy="617268"/>
                </a:xfrm>
                <a:prstGeom prst="rect">
                  <a:avLst/>
                </a:prstGeom>
                <a:grpFill/>
                <a:ln w="19050">
                  <a:solidFill>
                    <a:schemeClr val="bg1"/>
                  </a:solidFill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 xmlns:m="http://schemas.openxmlformats.org/officeDocument/2006/math">
                      <m:r>
                        <a:rPr lang="en-US" sz="5400" b="1" i="1" smtClean="0">
                          <a:latin typeface="Cambria Math" panose="02040503050406030204" pitchFamily="18" charset="0"/>
                        </a:rPr>
                        <m:t>𝑩𝑪</m:t>
                      </m:r>
                      <m:r>
                        <a:rPr lang="vi-VN" sz="5400" b="1" i="1" smtClean="0">
                          <a:latin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sz="5400" b="1" i="1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sz="5400" b="1" i="1">
                              <a:latin typeface="Cambria Math" panose="02040503050406030204" pitchFamily="18" charset="0"/>
                            </a:rPr>
                            <m:t>𝟐</m:t>
                          </m:r>
                        </m:e>
                      </m:rad>
                    </m:oMath>
                  </a14:m>
                  <a:r>
                    <a:rPr lang="en-US" sz="5400" b="1" dirty="0">
                      <a:solidFill>
                        <a:prstClr val="white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.</a:t>
                  </a:r>
                </a:p>
              </p:txBody>
            </p:sp>
          </mc:Choice>
          <mc:Fallback xmlns="">
            <p:sp>
              <p:nvSpPr>
                <p:cNvPr id="11" name="Rectangle 10">
                  <a:extLst>
                    <a:ext uri="{FF2B5EF4-FFF2-40B4-BE49-F238E27FC236}">
                      <a16:creationId xmlns:a16="http://schemas.microsoft.com/office/drawing/2014/main" id="{BF1812F0-72B6-4695-918E-1559D10E093B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31851" y="2243792"/>
                  <a:ext cx="2468235" cy="617268"/>
                </a:xfrm>
                <a:prstGeom prst="rect">
                  <a:avLst/>
                </a:prstGeom>
                <a:blipFill>
                  <a:blip r:embed="rId4"/>
                  <a:stretch>
                    <a:fillRect b="-16588"/>
                  </a:stretch>
                </a:blipFill>
                <a:ln w="19050">
                  <a:solidFill>
                    <a:schemeClr val="bg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188947F5-5540-4A85-BACE-6641A507F5A0}"/>
                </a:ext>
              </a:extLst>
            </p:cNvPr>
            <p:cNvSpPr/>
            <p:nvPr/>
          </p:nvSpPr>
          <p:spPr>
            <a:xfrm>
              <a:off x="241306" y="2303047"/>
              <a:ext cx="540000" cy="540000"/>
            </a:xfrm>
            <a:prstGeom prst="ellipse">
              <a:avLst/>
            </a:prstGeom>
            <a:grpFill/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5400" b="1" dirty="0">
                  <a:solidFill>
                    <a:prstClr val="white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A</a:t>
              </a:r>
              <a:endParaRPr lang="en-US" sz="5400" b="1" dirty="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" name="Rectangle 12">
                  <a:extLst>
                    <a:ext uri="{FF2B5EF4-FFF2-40B4-BE49-F238E27FC236}">
                      <a16:creationId xmlns:a16="http://schemas.microsoft.com/office/drawing/2014/main" id="{E1DB1070-DB60-40AD-900A-04886F77B54F}"/>
                    </a:ext>
                  </a:extLst>
                </p:cNvPr>
                <p:cNvSpPr/>
                <p:nvPr/>
              </p:nvSpPr>
              <p:spPr>
                <a:xfrm>
                  <a:off x="6544723" y="2243792"/>
                  <a:ext cx="2468235" cy="617268"/>
                </a:xfrm>
                <a:prstGeom prst="rect">
                  <a:avLst/>
                </a:prstGeom>
                <a:grpFill/>
                <a:ln w="19050">
                  <a:solidFill>
                    <a:schemeClr val="bg1"/>
                  </a:solidFill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 xmlns:m="http://schemas.openxmlformats.org/officeDocument/2006/math">
                      <m:r>
                        <a:rPr lang="en-US" sz="5400" b="1" i="1" smtClean="0">
                          <a:latin typeface="Cambria Math" panose="02040503050406030204" pitchFamily="18" charset="0"/>
                        </a:rPr>
                        <m:t>𝑩𝑪</m:t>
                      </m:r>
                      <m:r>
                        <a:rPr lang="vi-VN" sz="5400" b="1" i="1" smtClean="0">
                          <a:latin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sz="5400" b="1" i="1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sz="5400" b="1" i="1" smtClean="0">
                              <a:latin typeface="Cambria Math" panose="02040503050406030204" pitchFamily="18" charset="0"/>
                            </a:rPr>
                            <m:t>𝟑</m:t>
                          </m:r>
                        </m:e>
                      </m:rad>
                    </m:oMath>
                  </a14:m>
                  <a:r>
                    <a:rPr lang="vi-VN" sz="5400" b="1" dirty="0"/>
                    <a:t>.</a:t>
                  </a:r>
                  <a:endParaRPr lang="en-US" sz="5400" b="1" dirty="0">
                    <a:solidFill>
                      <a:prstClr val="white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mc:Choice>
          <mc:Fallback xmlns="">
            <p:sp>
              <p:nvSpPr>
                <p:cNvPr id="13" name="Rectangle 12">
                  <a:extLst>
                    <a:ext uri="{FF2B5EF4-FFF2-40B4-BE49-F238E27FC236}">
                      <a16:creationId xmlns:a16="http://schemas.microsoft.com/office/drawing/2014/main" id="{E1DB1070-DB60-40AD-900A-04886F77B54F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544723" y="2243792"/>
                  <a:ext cx="2468235" cy="617268"/>
                </a:xfrm>
                <a:prstGeom prst="rect">
                  <a:avLst/>
                </a:prstGeom>
                <a:blipFill>
                  <a:blip r:embed="rId5"/>
                  <a:stretch>
                    <a:fillRect b="-17536"/>
                  </a:stretch>
                </a:blipFill>
                <a:ln w="19050">
                  <a:solidFill>
                    <a:schemeClr val="bg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67BF74FF-3652-4371-9E0B-A97FA806BC48}"/>
                </a:ext>
              </a:extLst>
            </p:cNvPr>
            <p:cNvSpPr/>
            <p:nvPr/>
          </p:nvSpPr>
          <p:spPr>
            <a:xfrm>
              <a:off x="6254178" y="2303047"/>
              <a:ext cx="540000" cy="540000"/>
            </a:xfrm>
            <a:prstGeom prst="ellipse">
              <a:avLst/>
            </a:prstGeom>
            <a:grpFill/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5400" b="1" dirty="0">
                  <a:solidFill>
                    <a:prstClr val="white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C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" name="Rectangle 14">
                  <a:extLst>
                    <a:ext uri="{FF2B5EF4-FFF2-40B4-BE49-F238E27FC236}">
                      <a16:creationId xmlns:a16="http://schemas.microsoft.com/office/drawing/2014/main" id="{6DFE3254-D4F7-4AE6-9631-67D4D43B93C6}"/>
                    </a:ext>
                  </a:extLst>
                </p:cNvPr>
                <p:cNvSpPr/>
                <p:nvPr/>
              </p:nvSpPr>
              <p:spPr>
                <a:xfrm>
                  <a:off x="9551160" y="2243792"/>
                  <a:ext cx="2468235" cy="617268"/>
                </a:xfrm>
                <a:prstGeom prst="rect">
                  <a:avLst/>
                </a:prstGeom>
                <a:grpFill/>
                <a:ln w="19050">
                  <a:solidFill>
                    <a:schemeClr val="bg1"/>
                  </a:solidFill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5400" b="1" i="1" smtClean="0">
                            <a:latin typeface="Cambria Math" panose="02040503050406030204" pitchFamily="18" charset="0"/>
                          </a:rPr>
                          <m:t>𝑩𝑪</m:t>
                        </m:r>
                        <m:r>
                          <a:rPr lang="vi-VN" sz="5400" b="1" i="1" smtClean="0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m:rPr>
                            <m:nor/>
                          </m:rPr>
                          <a:rPr lang="en-US" sz="5400" b="1" i="0" smtClean="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m:rPr>
                            <m:nor/>
                          </m:rPr>
                          <a:rPr lang="vi-VN" sz="5400" b="1" smtClean="0"/>
                          <m:t>.</m:t>
                        </m:r>
                      </m:oMath>
                    </m:oMathPara>
                  </a14:m>
                  <a:endParaRPr lang="en-US" sz="5400" b="1" dirty="0">
                    <a:solidFill>
                      <a:prstClr val="white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mc:Choice>
          <mc:Fallback xmlns="">
            <p:sp>
              <p:nvSpPr>
                <p:cNvPr id="15" name="Rectangle 14">
                  <a:extLst>
                    <a:ext uri="{FF2B5EF4-FFF2-40B4-BE49-F238E27FC236}">
                      <a16:creationId xmlns:a16="http://schemas.microsoft.com/office/drawing/2014/main" id="{6DFE3254-D4F7-4AE6-9631-67D4D43B93C6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551160" y="2243792"/>
                  <a:ext cx="2468235" cy="617268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  <a:ln w="19050">
                  <a:solidFill>
                    <a:schemeClr val="bg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4B907C0F-6FC4-4852-8CFD-AD2FACA13C7F}"/>
                </a:ext>
              </a:extLst>
            </p:cNvPr>
            <p:cNvSpPr/>
            <p:nvPr/>
          </p:nvSpPr>
          <p:spPr>
            <a:xfrm>
              <a:off x="9260615" y="2303047"/>
              <a:ext cx="540000" cy="540000"/>
            </a:xfrm>
            <a:prstGeom prst="ellipse">
              <a:avLst/>
            </a:prstGeom>
            <a:grpFill/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5400" b="1" dirty="0">
                  <a:solidFill>
                    <a:prstClr val="white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D</a:t>
              </a:r>
            </a:p>
          </p:txBody>
        </p:sp>
      </p:grpSp>
      <p:sp>
        <p:nvSpPr>
          <p:cNvPr id="17" name="Oval 16">
            <a:extLst>
              <a:ext uri="{FF2B5EF4-FFF2-40B4-BE49-F238E27FC236}">
                <a16:creationId xmlns:a16="http://schemas.microsoft.com/office/drawing/2014/main" id="{3AF6DD6E-C69C-4024-A5BF-FE21EA5DD223}"/>
              </a:ext>
            </a:extLst>
          </p:cNvPr>
          <p:cNvSpPr/>
          <p:nvPr/>
        </p:nvSpPr>
        <p:spPr>
          <a:xfrm>
            <a:off x="12687317" y="5230688"/>
            <a:ext cx="1080000" cy="1080000"/>
          </a:xfrm>
          <a:prstGeom prst="ellipse">
            <a:avLst/>
          </a:prstGeom>
          <a:solidFill>
            <a:srgbClr val="FF0000"/>
          </a:solidFill>
          <a:ln w="5715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400" b="1" dirty="0">
                <a:solidFill>
                  <a:prstClr val="white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C</a:t>
            </a:r>
            <a:endParaRPr lang="en-US" sz="6400" dirty="0">
              <a:solidFill>
                <a:prstClr val="white"/>
              </a:solidFill>
              <a:latin typeface="Calibri" panose="020F0502020204030204"/>
            </a:endParaRP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8F06450E-ACA8-42F7-B878-4360BA0CBA71}"/>
              </a:ext>
            </a:extLst>
          </p:cNvPr>
          <p:cNvGrpSpPr/>
          <p:nvPr/>
        </p:nvGrpSpPr>
        <p:grpSpPr>
          <a:xfrm>
            <a:off x="141340" y="2590803"/>
            <a:ext cx="23943880" cy="2401467"/>
            <a:chOff x="923003" y="3917552"/>
            <a:chExt cx="23943880" cy="2401466"/>
          </a:xfrm>
        </p:grpSpPr>
        <p:sp>
          <p:nvSpPr>
            <p:cNvPr id="19" name="Rounded Rectangle 41">
              <a:extLst>
                <a:ext uri="{FF2B5EF4-FFF2-40B4-BE49-F238E27FC236}">
                  <a16:creationId xmlns:a16="http://schemas.microsoft.com/office/drawing/2014/main" id="{CC866FB0-B137-49F3-A47E-0B1A18FC432E}"/>
                </a:ext>
              </a:extLst>
            </p:cNvPr>
            <p:cNvSpPr/>
            <p:nvPr/>
          </p:nvSpPr>
          <p:spPr>
            <a:xfrm>
              <a:off x="1272211" y="4426857"/>
              <a:ext cx="23594672" cy="1892161"/>
            </a:xfrm>
            <a:prstGeom prst="roundRect">
              <a:avLst>
                <a:gd name="adj" fmla="val 10158"/>
              </a:avLst>
            </a:prstGeom>
            <a:solidFill>
              <a:srgbClr val="FEEBB0"/>
            </a:solidFill>
            <a:ln w="12700">
              <a:solidFill>
                <a:srgbClr val="91720D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4400" b="1">
                  <a:solidFill>
                    <a:prstClr val="black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                         </a:t>
              </a:r>
              <a:endParaRPr lang="en-US" sz="4800" b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20" name="Group 19">
              <a:extLst>
                <a:ext uri="{FF2B5EF4-FFF2-40B4-BE49-F238E27FC236}">
                  <a16:creationId xmlns:a16="http://schemas.microsoft.com/office/drawing/2014/main" id="{61E96746-B33C-4D41-836E-CA7E0074841E}"/>
                </a:ext>
              </a:extLst>
            </p:cNvPr>
            <p:cNvGrpSpPr/>
            <p:nvPr/>
          </p:nvGrpSpPr>
          <p:grpSpPr>
            <a:xfrm>
              <a:off x="923003" y="3917552"/>
              <a:ext cx="3942102" cy="1040476"/>
              <a:chOff x="923003" y="3917552"/>
              <a:chExt cx="3942102" cy="1040476"/>
            </a:xfrm>
          </p:grpSpPr>
          <p:grpSp>
            <p:nvGrpSpPr>
              <p:cNvPr id="21" name="Group 20">
                <a:extLst>
                  <a:ext uri="{FF2B5EF4-FFF2-40B4-BE49-F238E27FC236}">
                    <a16:creationId xmlns:a16="http://schemas.microsoft.com/office/drawing/2014/main" id="{7719E236-B0D7-442E-8A08-3228625765BF}"/>
                  </a:ext>
                </a:extLst>
              </p:cNvPr>
              <p:cNvGrpSpPr/>
              <p:nvPr/>
            </p:nvGrpSpPr>
            <p:grpSpPr>
              <a:xfrm>
                <a:off x="1362045" y="4022855"/>
                <a:ext cx="3503060" cy="865576"/>
                <a:chOff x="2028795" y="4384805"/>
                <a:chExt cx="3503060" cy="865576"/>
              </a:xfrm>
            </p:grpSpPr>
            <p:sp>
              <p:nvSpPr>
                <p:cNvPr id="23" name="Freeform 20">
                  <a:extLst>
                    <a:ext uri="{FF2B5EF4-FFF2-40B4-BE49-F238E27FC236}">
                      <a16:creationId xmlns:a16="http://schemas.microsoft.com/office/drawing/2014/main" id="{B393AAC4-D254-453D-8479-B404D455FFB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rot="5400000">
                  <a:off x="3364273" y="3082799"/>
                  <a:ext cx="832104" cy="3503060"/>
                </a:xfrm>
                <a:prstGeom prst="round2SameRect">
                  <a:avLst>
                    <a:gd name="adj1" fmla="val 19445"/>
                    <a:gd name="adj2" fmla="val 0"/>
                  </a:avLst>
                </a:prstGeom>
                <a:solidFill>
                  <a:srgbClr val="FFF9BC"/>
                </a:solidFill>
                <a:ln w="57150">
                  <a:solidFill>
                    <a:srgbClr val="91720D"/>
                  </a:solidFill>
                </a:ln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24" name="TextBox 23">
                  <a:extLst>
                    <a:ext uri="{FF2B5EF4-FFF2-40B4-BE49-F238E27FC236}">
                      <a16:creationId xmlns:a16="http://schemas.microsoft.com/office/drawing/2014/main" id="{7641E29D-906E-4634-ADED-96B1E8DA8216}"/>
                    </a:ext>
                  </a:extLst>
                </p:cNvPr>
                <p:cNvSpPr txBox="1"/>
                <p:nvPr/>
              </p:nvSpPr>
              <p:spPr>
                <a:xfrm>
                  <a:off x="2542253" y="4384805"/>
                  <a:ext cx="2895398" cy="80021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vi-VN" sz="4600" b="1" dirty="0">
                      <a:solidFill>
                        <a:prstClr val="black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CÂU</a:t>
                  </a:r>
                  <a:r>
                    <a:rPr lang="en-US" sz="4600" b="1" dirty="0">
                      <a:solidFill>
                        <a:prstClr val="black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5</a:t>
                  </a:r>
                  <a:r>
                    <a:rPr lang="vi-VN" sz="4600" b="1" dirty="0">
                      <a:solidFill>
                        <a:prstClr val="black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</a:t>
                  </a:r>
                  <a:endParaRPr lang="en-US" sz="4600" b="1" dirty="0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</p:grpSp>
          <p:pic>
            <p:nvPicPr>
              <p:cNvPr id="22" name="Picture 21">
                <a:extLst>
                  <a:ext uri="{FF2B5EF4-FFF2-40B4-BE49-F238E27FC236}">
                    <a16:creationId xmlns:a16="http://schemas.microsoft.com/office/drawing/2014/main" id="{6650C43C-37F7-4A87-880E-749F8F158389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5599" t="21515" r="9759" b="14519"/>
              <a:stretch/>
            </p:blipFill>
            <p:spPr>
              <a:xfrm>
                <a:off x="923003" y="3917552"/>
                <a:ext cx="1076356" cy="1040476"/>
              </a:xfrm>
              <a:prstGeom prst="round2DiagRect">
                <a:avLst>
                  <a:gd name="adj1" fmla="val 30509"/>
                  <a:gd name="adj2" fmla="val 0"/>
                </a:avLst>
              </a:prstGeom>
              <a:ln w="38100" cap="sq">
                <a:solidFill>
                  <a:srgbClr val="91720D"/>
                </a:solidFill>
                <a:miter lim="800000"/>
              </a:ln>
              <a:effectLst>
                <a:outerShdw blurRad="254000" algn="tl" rotWithShape="0">
                  <a:srgbClr val="000000">
                    <a:alpha val="43000"/>
                  </a:srgbClr>
                </a:outerShdw>
              </a:effectLst>
            </p:spPr>
          </p:pic>
        </p:grp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F818C57C-1988-4D43-859D-82DC91340849}"/>
              </a:ext>
            </a:extLst>
          </p:cNvPr>
          <p:cNvGrpSpPr/>
          <p:nvPr/>
        </p:nvGrpSpPr>
        <p:grpSpPr>
          <a:xfrm>
            <a:off x="-72643" y="1572056"/>
            <a:ext cx="19656043" cy="830997"/>
            <a:chOff x="-288923" y="1892299"/>
            <a:chExt cx="19659598" cy="830996"/>
          </a:xfrm>
        </p:grpSpPr>
        <p:sp>
          <p:nvSpPr>
            <p:cNvPr id="26" name="Rounded Rectangle 2">
              <a:extLst>
                <a:ext uri="{FF2B5EF4-FFF2-40B4-BE49-F238E27FC236}">
                  <a16:creationId xmlns:a16="http://schemas.microsoft.com/office/drawing/2014/main" id="{0A9E6F3C-C9C6-4653-8688-729C6539C260}"/>
                </a:ext>
              </a:extLst>
            </p:cNvPr>
            <p:cNvSpPr/>
            <p:nvPr/>
          </p:nvSpPr>
          <p:spPr>
            <a:xfrm>
              <a:off x="-288923" y="2052547"/>
              <a:ext cx="2130429" cy="657125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B241A601-B9CB-4799-9262-795745D3C127}"/>
                </a:ext>
              </a:extLst>
            </p:cNvPr>
            <p:cNvSpPr txBox="1"/>
            <p:nvPr/>
          </p:nvSpPr>
          <p:spPr>
            <a:xfrm>
              <a:off x="1082674" y="1922269"/>
              <a:ext cx="184764" cy="75405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endParaRPr lang="en-US" b="1">
                <a:solidFill>
                  <a:prstClr val="white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8F08DB64-BC2D-418D-8BD5-391B8CF3BEA4}"/>
                </a:ext>
              </a:extLst>
            </p:cNvPr>
            <p:cNvSpPr txBox="1"/>
            <p:nvPr/>
          </p:nvSpPr>
          <p:spPr>
            <a:xfrm>
              <a:off x="2087562" y="1892299"/>
              <a:ext cx="17283113" cy="830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 BÀI TẬP TRẮC NGHIỆM CỦNG CỐ</a:t>
              </a:r>
            </a:p>
          </p:txBody>
        </p:sp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1FB11C65-8BD6-48B2-A424-E6F4B06755C4}"/>
                  </a:ext>
                </a:extLst>
              </p:cNvPr>
              <p:cNvSpPr txBox="1"/>
              <p:nvPr/>
            </p:nvSpPr>
            <p:spPr>
              <a:xfrm>
                <a:off x="4469211" y="7036370"/>
                <a:ext cx="20217437" cy="522373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5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Theo </a:t>
                </a:r>
                <a:r>
                  <a:rPr lang="en-US" sz="5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định</a:t>
                </a:r>
                <a:r>
                  <a:rPr lang="en-US" sz="5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5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lý</a:t>
                </a:r>
                <a:r>
                  <a:rPr lang="en-US" sz="5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5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cosin</a:t>
                </a:r>
                <a:r>
                  <a:rPr lang="en-US" sz="5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ta </a:t>
                </a:r>
                <a:r>
                  <a:rPr lang="en-US" sz="5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sz="5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: </a:t>
                </a:r>
              </a:p>
              <a:p>
                <a:pPr lvl="3"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5400" b="1" i="1">
                          <a:latin typeface="Cambria Math" panose="02040503050406030204" pitchFamily="18" charset="0"/>
                        </a:rPr>
                        <m:t>𝑩𝑪</m:t>
                      </m:r>
                      <m:r>
                        <a:rPr lang="en-US" sz="5400" b="1" i="1">
                          <a:latin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sz="5400" b="1" i="1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sz="5400" b="1" i="1">
                              <a:latin typeface="Cambria Math" panose="02040503050406030204" pitchFamily="18" charset="0"/>
                            </a:rPr>
                            <m:t>𝑨</m:t>
                          </m:r>
                          <m:sSup>
                            <m:sSupPr>
                              <m:ctrlPr>
                                <a:rPr lang="en-US" sz="5400" b="1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5400" b="1" i="1">
                                  <a:latin typeface="Cambria Math" panose="02040503050406030204" pitchFamily="18" charset="0"/>
                                </a:rPr>
                                <m:t>𝑩</m:t>
                              </m:r>
                            </m:e>
                            <m:sup>
                              <m:r>
                                <a:rPr lang="en-US" sz="5400" b="1" i="1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p>
                          </m:sSup>
                          <m:r>
                            <a:rPr lang="en-US" sz="5400" b="1" i="1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5400" b="1" i="1">
                              <a:latin typeface="Cambria Math" panose="02040503050406030204" pitchFamily="18" charset="0"/>
                            </a:rPr>
                            <m:t>𝑨</m:t>
                          </m:r>
                          <m:sSup>
                            <m:sSupPr>
                              <m:ctrlPr>
                                <a:rPr lang="en-US" sz="5400" b="1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5400" b="1" i="1">
                                  <a:latin typeface="Cambria Math" panose="02040503050406030204" pitchFamily="18" charset="0"/>
                                </a:rPr>
                                <m:t>𝑪</m:t>
                              </m:r>
                            </m:e>
                            <m:sup>
                              <m:r>
                                <a:rPr lang="en-US" sz="5400" b="1" i="1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p>
                          </m:sSup>
                          <m:r>
                            <a:rPr lang="en-US" sz="5400" b="1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5400" b="1" i="1">
                              <a:latin typeface="Cambria Math" panose="02040503050406030204" pitchFamily="18" charset="0"/>
                            </a:rPr>
                            <m:t>𝟐</m:t>
                          </m:r>
                          <m:r>
                            <a:rPr lang="en-US" sz="5400" b="1" i="1">
                              <a:latin typeface="Cambria Math" panose="02040503050406030204" pitchFamily="18" charset="0"/>
                            </a:rPr>
                            <m:t>𝑨𝑩</m:t>
                          </m:r>
                          <m:r>
                            <a:rPr lang="en-US" sz="5400" b="1" i="1">
                              <a:latin typeface="Cambria Math" panose="02040503050406030204" pitchFamily="18" charset="0"/>
                            </a:rPr>
                            <m:t>.</m:t>
                          </m:r>
                          <m:r>
                            <a:rPr lang="en-US" sz="5400" b="1" i="1">
                              <a:latin typeface="Cambria Math" panose="02040503050406030204" pitchFamily="18" charset="0"/>
                            </a:rPr>
                            <m:t>𝑨𝑪</m:t>
                          </m:r>
                          <m:r>
                            <a:rPr lang="en-US" sz="5400" b="1" i="1">
                              <a:latin typeface="Cambria Math" panose="02040503050406030204" pitchFamily="18" charset="0"/>
                            </a:rPr>
                            <m:t>.</m:t>
                          </m:r>
                          <m:func>
                            <m:funcPr>
                              <m:ctrlPr>
                                <a:rPr lang="en-US" sz="5400" b="1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a:rPr lang="en-US" sz="5400" b="1" i="1">
                                  <a:latin typeface="Cambria Math" panose="02040503050406030204" pitchFamily="18" charset="0"/>
                                </a:rPr>
                                <m:t>𝒄𝒐𝒔</m:t>
                              </m:r>
                            </m:fName>
                            <m:e>
                              <m:r>
                                <a:rPr lang="en-US" sz="5400" b="1" i="1">
                                  <a:latin typeface="Cambria Math" panose="02040503050406030204" pitchFamily="18" charset="0"/>
                                </a:rPr>
                                <m:t>𝟔</m:t>
                              </m:r>
                            </m:e>
                          </m:func>
                          <m:sSup>
                            <m:sSupPr>
                              <m:ctrlPr>
                                <a:rPr lang="en-US" sz="5400" b="1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5400" b="1" i="1">
                                  <a:latin typeface="Cambria Math" panose="02040503050406030204" pitchFamily="18" charset="0"/>
                                </a:rPr>
                                <m:t>𝟎</m:t>
                              </m:r>
                            </m:e>
                            <m:sup>
                              <m:r>
                                <a:rPr lang="en-US" sz="5400" b="1" i="1">
                                  <a:latin typeface="Cambria Math" panose="02040503050406030204" pitchFamily="18" charset="0"/>
                                </a:rPr>
                                <m:t>𝟎</m:t>
                              </m:r>
                            </m:sup>
                          </m:sSup>
                        </m:e>
                      </m:rad>
                    </m:oMath>
                  </m:oMathPara>
                </a14:m>
                <a:endParaRPr lang="en-US" sz="5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lvl="3">
                  <a:lnSpc>
                    <a:spcPct val="150000"/>
                  </a:lnSpc>
                </a:pPr>
                <a:r>
                  <a:rPr lang="en-US" sz="5400" b="1" dirty="0"/>
                  <a:t>       </a:t>
                </a:r>
                <a14:m>
                  <m:oMath xmlns:m="http://schemas.openxmlformats.org/officeDocument/2006/math">
                    <m:r>
                      <a:rPr lang="en-US" sz="5400" b="1" i="1">
                        <a:latin typeface="Cambria Math" panose="020405030504060302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sz="5400" b="1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sSup>
                          <m:sSupPr>
                            <m:ctrlPr>
                              <a:rPr lang="en-US" sz="5400" b="1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5400" b="1" i="1">
                                <a:latin typeface="Cambria Math" panose="02040503050406030204" pitchFamily="18" charset="0"/>
                              </a:rPr>
                              <m:t>𝟐</m:t>
                            </m:r>
                          </m:e>
                          <m:sup>
                            <m:r>
                              <a:rPr lang="en-US" sz="5400" b="1" i="1"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  <m:r>
                          <a:rPr lang="en-US" sz="5400" b="1" i="1">
                            <a:latin typeface="Cambria Math" panose="02040503050406030204" pitchFamily="18" charset="0"/>
                          </a:rPr>
                          <m:t>+</m:t>
                        </m:r>
                        <m:sSup>
                          <m:sSupPr>
                            <m:ctrlPr>
                              <a:rPr lang="en-US" sz="5400" b="1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5400" b="1" i="1">
                                <a:latin typeface="Cambria Math" panose="02040503050406030204" pitchFamily="18" charset="0"/>
                              </a:rPr>
                              <m:t>𝟏</m:t>
                            </m:r>
                          </m:e>
                          <m:sup>
                            <m:r>
                              <a:rPr lang="en-US" sz="5400" b="1" i="1"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  <m:r>
                          <a:rPr lang="en-US" sz="5400" b="1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5400" b="1" i="1">
                            <a:latin typeface="Cambria Math" panose="02040503050406030204" pitchFamily="18" charset="0"/>
                          </a:rPr>
                          <m:t>𝟐</m:t>
                        </m:r>
                        <m:r>
                          <a:rPr lang="en-US" sz="5400" b="1" i="1">
                            <a:latin typeface="Cambria Math" panose="02040503050406030204" pitchFamily="18" charset="0"/>
                          </a:rPr>
                          <m:t>.</m:t>
                        </m:r>
                        <m:r>
                          <a:rPr lang="en-US" sz="5400" b="1" i="1">
                            <a:latin typeface="Cambria Math" panose="02040503050406030204" pitchFamily="18" charset="0"/>
                          </a:rPr>
                          <m:t>𝟐</m:t>
                        </m:r>
                        <m:r>
                          <a:rPr lang="en-US" sz="5400" b="1" i="1">
                            <a:latin typeface="Cambria Math" panose="02040503050406030204" pitchFamily="18" charset="0"/>
                          </a:rPr>
                          <m:t>.</m:t>
                        </m:r>
                        <m:r>
                          <a:rPr lang="en-US" sz="5400" b="1" i="1">
                            <a:latin typeface="Cambria Math" panose="02040503050406030204" pitchFamily="18" charset="0"/>
                          </a:rPr>
                          <m:t>𝟏</m:t>
                        </m:r>
                        <m:r>
                          <a:rPr lang="en-US" sz="5400" b="1" i="1">
                            <a:latin typeface="Cambria Math" panose="02040503050406030204" pitchFamily="18" charset="0"/>
                          </a:rPr>
                          <m:t>.</m:t>
                        </m:r>
                        <m:f>
                          <m:fPr>
                            <m:ctrlPr>
                              <a:rPr lang="en-US" sz="5400" b="1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5400" b="1" i="1">
                                <a:latin typeface="Cambria Math" panose="02040503050406030204" pitchFamily="18" charset="0"/>
                              </a:rPr>
                              <m:t>𝟏</m:t>
                            </m:r>
                          </m:num>
                          <m:den>
                            <m:r>
                              <a:rPr lang="en-US" sz="5400" b="1" i="1">
                                <a:latin typeface="Cambria Math" panose="02040503050406030204" pitchFamily="18" charset="0"/>
                              </a:rPr>
                              <m:t>𝟐</m:t>
                            </m:r>
                          </m:den>
                        </m:f>
                      </m:e>
                    </m:rad>
                  </m:oMath>
                </a14:m>
                <a:r>
                  <a:rPr lang="en-US" sz="5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5400" b="1" i="1">
                        <a:latin typeface="Cambria Math" panose="020405030504060302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sz="5400" b="1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5400" b="1" i="1">
                            <a:latin typeface="Cambria Math" panose="02040503050406030204" pitchFamily="18" charset="0"/>
                          </a:rPr>
                          <m:t>𝟑</m:t>
                        </m:r>
                      </m:e>
                    </m:rad>
                    <m:r>
                      <a:rPr lang="en-US" sz="5400" b="1" i="1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 sz="5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1FB11C65-8BD6-48B2-A424-E6F4B06755C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69211" y="7036370"/>
                <a:ext cx="20217437" cy="5223738"/>
              </a:xfrm>
              <a:prstGeom prst="rect">
                <a:avLst/>
              </a:prstGeom>
              <a:blipFill>
                <a:blip r:embed="rId8"/>
                <a:stretch>
                  <a:fillRect l="-159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8AEC0D67-2BCF-492D-9A86-1563DDA0644A}"/>
                  </a:ext>
                </a:extLst>
              </p:cNvPr>
              <p:cNvSpPr txBox="1"/>
              <p:nvPr/>
            </p:nvSpPr>
            <p:spPr>
              <a:xfrm>
                <a:off x="878713" y="3589751"/>
                <a:ext cx="23297948" cy="94205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lvl="0"/>
                <a:r>
                  <a:rPr lang="vi-VN" sz="5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Cho tam giác </a:t>
                </a:r>
                <a14:m>
                  <m:oMath xmlns:m="http://schemas.openxmlformats.org/officeDocument/2006/math">
                    <m:r>
                      <a:rPr lang="en-US" sz="5400" b="1" i="1">
                        <a:latin typeface="Cambria Math" panose="02040503050406030204" pitchFamily="18" charset="0"/>
                      </a:rPr>
                      <m:t>𝑨𝑩𝑪</m:t>
                    </m:r>
                  </m:oMath>
                </a14:m>
                <a:r>
                  <a:rPr lang="vi-VN" sz="5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có </a:t>
                </a:r>
                <a14:m>
                  <m:oMath xmlns:m="http://schemas.openxmlformats.org/officeDocument/2006/math">
                    <m:r>
                      <a:rPr lang="en-US" sz="5400" b="1" i="1">
                        <a:latin typeface="Cambria Math" panose="02040503050406030204" pitchFamily="18" charset="0"/>
                      </a:rPr>
                      <m:t>𝑨𝑩</m:t>
                    </m:r>
                    <m:r>
                      <a:rPr lang="en-US" sz="540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5400" b="1" i="1">
                        <a:latin typeface="Cambria Math" panose="02040503050406030204" pitchFamily="18" charset="0"/>
                      </a:rPr>
                      <m:t>𝟐</m:t>
                    </m:r>
                    <m:r>
                      <a:rPr lang="en-US" sz="5400" b="1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5400" b="1" i="1">
                        <a:latin typeface="Cambria Math" panose="02040503050406030204" pitchFamily="18" charset="0"/>
                      </a:rPr>
                      <m:t>𝑨𝑪</m:t>
                    </m:r>
                    <m:r>
                      <a:rPr lang="en-US" sz="540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5400" b="1" i="1">
                        <a:latin typeface="Cambria Math" panose="02040503050406030204" pitchFamily="18" charset="0"/>
                      </a:rPr>
                      <m:t>𝟏</m:t>
                    </m:r>
                  </m:oMath>
                </a14:m>
                <a:r>
                  <a:rPr lang="vi-VN" sz="5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và </a:t>
                </a:r>
                <a14:m>
                  <m:oMath xmlns:m="http://schemas.openxmlformats.org/officeDocument/2006/math">
                    <m:r>
                      <a:rPr lang="en-US" sz="5400" b="1" i="1">
                        <a:latin typeface="Cambria Math" panose="02040503050406030204" pitchFamily="18" charset="0"/>
                      </a:rPr>
                      <m:t>𝑨</m:t>
                    </m:r>
                    <m:r>
                      <a:rPr lang="en-US" sz="540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5400" b="1" i="1">
                        <a:latin typeface="Cambria Math" panose="02040503050406030204" pitchFamily="18" charset="0"/>
                      </a:rPr>
                      <m:t>𝟔</m:t>
                    </m:r>
                    <m:sSup>
                      <m:sSupPr>
                        <m:ctrlPr>
                          <a:rPr lang="en-US" sz="54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5400" b="1" i="1">
                            <a:latin typeface="Cambria Math" panose="02040503050406030204" pitchFamily="18" charset="0"/>
                          </a:rPr>
                          <m:t>𝟎</m:t>
                        </m:r>
                      </m:e>
                      <m:sup>
                        <m:r>
                          <a:rPr lang="en-US" sz="5400" b="1" i="1">
                            <a:latin typeface="Cambria Math" panose="02040503050406030204" pitchFamily="18" charset="0"/>
                          </a:rPr>
                          <m:t>𝟎</m:t>
                        </m:r>
                      </m:sup>
                    </m:sSup>
                    <m:r>
                      <a:rPr lang="en-US" sz="5400" b="1" i="1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r>
                  <a:rPr lang="vi-VN" sz="5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Tính độ dài cạnh </a:t>
                </a:r>
                <a14:m>
                  <m:oMath xmlns:m="http://schemas.openxmlformats.org/officeDocument/2006/math">
                    <m:r>
                      <a:rPr lang="en-US" sz="5400" b="1" i="1">
                        <a:latin typeface="Cambria Math" panose="02040503050406030204" pitchFamily="18" charset="0"/>
                      </a:rPr>
                      <m:t>𝑩𝑪</m:t>
                    </m:r>
                    <m:r>
                      <a:rPr lang="en-US" sz="5400" b="1" i="1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 sz="5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8AEC0D67-2BCF-492D-9A86-1563DDA0644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8713" y="3589751"/>
                <a:ext cx="23297948" cy="942053"/>
              </a:xfrm>
              <a:prstGeom prst="rect">
                <a:avLst/>
              </a:prstGeom>
              <a:blipFill>
                <a:blip r:embed="rId9"/>
                <a:stretch>
                  <a:fillRect l="-1387" t="-17532" b="-3766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1" name="TextBox 30">
            <a:extLst>
              <a:ext uri="{FF2B5EF4-FFF2-40B4-BE49-F238E27FC236}">
                <a16:creationId xmlns:a16="http://schemas.microsoft.com/office/drawing/2014/main" id="{73C3CF5C-1143-48B0-96F6-576266D875C3}"/>
              </a:ext>
            </a:extLst>
          </p:cNvPr>
          <p:cNvSpPr txBox="1"/>
          <p:nvPr/>
        </p:nvSpPr>
        <p:spPr>
          <a:xfrm>
            <a:off x="669002" y="1685889"/>
            <a:ext cx="982961" cy="7540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>
                <a:solidFill>
                  <a:prstClr val="white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III</a:t>
            </a:r>
          </a:p>
        </p:txBody>
      </p:sp>
    </p:spTree>
    <p:extLst>
      <p:ext uri="{BB962C8B-B14F-4D97-AF65-F5344CB8AC3E}">
        <p14:creationId xmlns:p14="http://schemas.microsoft.com/office/powerpoint/2010/main" val="320795959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29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5D313519-0C89-483D-A08E-CF6067282148}"/>
              </a:ext>
            </a:extLst>
          </p:cNvPr>
          <p:cNvGrpSpPr/>
          <p:nvPr/>
        </p:nvGrpSpPr>
        <p:grpSpPr>
          <a:xfrm>
            <a:off x="141341" y="7267711"/>
            <a:ext cx="23862374" cy="5716250"/>
            <a:chOff x="48567" y="4381499"/>
            <a:chExt cx="23018772" cy="5716249"/>
          </a:xfrm>
          <a:solidFill>
            <a:srgbClr val="DAE3F3"/>
          </a:solidFill>
        </p:grpSpPr>
        <p:sp>
          <p:nvSpPr>
            <p:cNvPr id="3" name="Rounded Rectangle 52">
              <a:extLst>
                <a:ext uri="{FF2B5EF4-FFF2-40B4-BE49-F238E27FC236}">
                  <a16:creationId xmlns:a16="http://schemas.microsoft.com/office/drawing/2014/main" id="{5B1AB244-3D78-416D-AEF1-35CC4562B7A3}"/>
                </a:ext>
              </a:extLst>
            </p:cNvPr>
            <p:cNvSpPr/>
            <p:nvPr/>
          </p:nvSpPr>
          <p:spPr>
            <a:xfrm>
              <a:off x="385312" y="4941556"/>
              <a:ext cx="22682027" cy="5156192"/>
            </a:xfrm>
            <a:prstGeom prst="roundRect">
              <a:avLst>
                <a:gd name="adj" fmla="val 2239"/>
              </a:avLst>
            </a:prstGeom>
            <a:grpFill/>
            <a:ln w="28575">
              <a:solidFill>
                <a:schemeClr val="accent3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4800" b="1" dirty="0">
                  <a:solidFill>
                    <a:prstClr val="black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        </a:t>
              </a:r>
              <a:endParaRPr lang="en-US" sz="4800" b="1" dirty="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B6FC852D-338F-4593-BDAE-4432C24EAC82}"/>
                </a:ext>
              </a:extLst>
            </p:cNvPr>
            <p:cNvGrpSpPr/>
            <p:nvPr/>
          </p:nvGrpSpPr>
          <p:grpSpPr>
            <a:xfrm>
              <a:off x="48567" y="4381499"/>
              <a:ext cx="3991940" cy="1079474"/>
              <a:chOff x="410517" y="4648199"/>
              <a:chExt cx="3991940" cy="1079474"/>
            </a:xfrm>
            <a:grpFill/>
          </p:grpSpPr>
          <p:sp>
            <p:nvSpPr>
              <p:cNvPr id="5" name="Freeform 20">
                <a:extLst>
                  <a:ext uri="{FF2B5EF4-FFF2-40B4-BE49-F238E27FC236}">
                    <a16:creationId xmlns:a16="http://schemas.microsoft.com/office/drawing/2014/main" id="{20085AD8-BD87-4A35-B6D4-9AE383128185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 flipV="1">
                <a:off x="2421084" y="3633167"/>
                <a:ext cx="966341" cy="2996405"/>
              </a:xfrm>
              <a:prstGeom prst="round1Rect">
                <a:avLst/>
              </a:prstGeom>
              <a:grpFill/>
              <a:ln w="57150">
                <a:solidFill>
                  <a:schemeClr val="accent6">
                    <a:lumMod val="75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F08C0313-9358-457E-845F-D4B035AC31D3}"/>
                  </a:ext>
                </a:extLst>
              </p:cNvPr>
              <p:cNvSpPr txBox="1"/>
              <p:nvPr/>
            </p:nvSpPr>
            <p:spPr>
              <a:xfrm>
                <a:off x="1406054" y="4732063"/>
                <a:ext cx="2872839" cy="800219"/>
              </a:xfrm>
              <a:prstGeom prst="rect">
                <a:avLst/>
              </a:prstGeom>
              <a:grp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vi-VN" sz="4600" b="1" dirty="0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lang="en-US" sz="4600" b="1" dirty="0">
                  <a:solidFill>
                    <a:prstClr val="black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pic>
            <p:nvPicPr>
              <p:cNvPr id="7" name="Picture 6">
                <a:extLst>
                  <a:ext uri="{FF2B5EF4-FFF2-40B4-BE49-F238E27FC236}">
                    <a16:creationId xmlns:a16="http://schemas.microsoft.com/office/drawing/2014/main" id="{AB75B5B9-D442-4C6E-96A9-9A573FE06D99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7950" t="14860" r="18922" b="25555"/>
              <a:stretch/>
            </p:blipFill>
            <p:spPr>
              <a:xfrm>
                <a:off x="410517" y="4648200"/>
                <a:ext cx="1058947" cy="1079473"/>
              </a:xfrm>
              <a:prstGeom prst="round2DiagRect">
                <a:avLst>
                  <a:gd name="adj1" fmla="val 27632"/>
                  <a:gd name="adj2" fmla="val 0"/>
                </a:avLst>
              </a:prstGeom>
              <a:grpFill/>
              <a:ln w="38100" cap="sq">
                <a:solidFill>
                  <a:schemeClr val="accent6">
                    <a:lumMod val="50000"/>
                  </a:schemeClr>
                </a:solidFill>
                <a:miter lim="800000"/>
              </a:ln>
              <a:effectLst>
                <a:outerShdw blurRad="254000" algn="tl" rotWithShape="0">
                  <a:srgbClr val="000000">
                    <a:alpha val="43000"/>
                  </a:srgbClr>
                </a:outerShdw>
              </a:effectLst>
            </p:spPr>
          </p:pic>
        </p:grp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DA8B4DB7-EFF8-4AF8-B0FA-839D4C447E82}"/>
              </a:ext>
            </a:extLst>
          </p:cNvPr>
          <p:cNvGrpSpPr/>
          <p:nvPr/>
        </p:nvGrpSpPr>
        <p:grpSpPr>
          <a:xfrm>
            <a:off x="620483" y="5105400"/>
            <a:ext cx="23556178" cy="1234536"/>
            <a:chOff x="241306" y="2243792"/>
            <a:chExt cx="11778089" cy="617268"/>
          </a:xfrm>
          <a:solidFill>
            <a:srgbClr val="327E3B"/>
          </a:solidFill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" name="Rectangle 8">
                  <a:extLst>
                    <a:ext uri="{FF2B5EF4-FFF2-40B4-BE49-F238E27FC236}">
                      <a16:creationId xmlns:a16="http://schemas.microsoft.com/office/drawing/2014/main" id="{8E77691F-65E4-4D25-99BE-C63849AAC2C4}"/>
                    </a:ext>
                  </a:extLst>
                </p:cNvPr>
                <p:cNvSpPr/>
                <p:nvPr/>
              </p:nvSpPr>
              <p:spPr>
                <a:xfrm>
                  <a:off x="3516842" y="2243792"/>
                  <a:ext cx="2468235" cy="617268"/>
                </a:xfrm>
                <a:prstGeom prst="rect">
                  <a:avLst/>
                </a:prstGeom>
                <a:grpFill/>
                <a:ln w="19050">
                  <a:solidFill>
                    <a:schemeClr val="bg1"/>
                  </a:solidFill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 xmlns:m="http://schemas.openxmlformats.org/officeDocument/2006/math">
                      <m:r>
                        <a:rPr lang="en-US" sz="5400" b="1" i="1" smtClean="0">
                          <a:latin typeface="Cambria Math" panose="02040503050406030204" pitchFamily="18" charset="0"/>
                        </a:rPr>
                        <m:t>𝒃</m:t>
                      </m:r>
                      <m:r>
                        <a:rPr lang="vi-VN" sz="5400" b="1" i="1" smtClean="0">
                          <a:latin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sz="5400" b="1" i="1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sz="5400" b="1" i="1" smtClean="0">
                              <a:latin typeface="Cambria Math" panose="02040503050406030204" pitchFamily="18" charset="0"/>
                            </a:rPr>
                            <m:t>𝟗𝟕</m:t>
                          </m:r>
                        </m:e>
                      </m:rad>
                    </m:oMath>
                  </a14:m>
                  <a:r>
                    <a:rPr lang="vi-VN" sz="5400" b="1" dirty="0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.</a:t>
                  </a:r>
                  <a:endParaRPr lang="en-US" sz="5400" b="1" dirty="0">
                    <a:solidFill>
                      <a:prstClr val="white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mc:Choice>
          <mc:Fallback xmlns="">
            <p:sp>
              <p:nvSpPr>
                <p:cNvPr id="9" name="Rectangle 8">
                  <a:extLst>
                    <a:ext uri="{FF2B5EF4-FFF2-40B4-BE49-F238E27FC236}">
                      <a16:creationId xmlns:a16="http://schemas.microsoft.com/office/drawing/2014/main" id="{8E77691F-65E4-4D25-99BE-C63849AAC2C4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516842" y="2243792"/>
                  <a:ext cx="2468235" cy="617268"/>
                </a:xfrm>
                <a:prstGeom prst="rect">
                  <a:avLst/>
                </a:prstGeom>
                <a:blipFill>
                  <a:blip r:embed="rId3"/>
                  <a:stretch>
                    <a:fillRect b="-16588"/>
                  </a:stretch>
                </a:blipFill>
                <a:ln w="19050">
                  <a:solidFill>
                    <a:schemeClr val="bg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2178679C-83F1-4149-AB69-2BCAF6D951FA}"/>
                </a:ext>
              </a:extLst>
            </p:cNvPr>
            <p:cNvSpPr/>
            <p:nvPr/>
          </p:nvSpPr>
          <p:spPr>
            <a:xfrm>
              <a:off x="3247742" y="2303047"/>
              <a:ext cx="540000" cy="540000"/>
            </a:xfrm>
            <a:prstGeom prst="ellipse">
              <a:avLst/>
            </a:prstGeom>
            <a:grpFill/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5400" b="1" dirty="0">
                  <a:solidFill>
                    <a:prstClr val="white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B</a:t>
              </a:r>
              <a:endParaRPr lang="en-US" sz="5400" b="1" dirty="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" name="Rectangle 10">
                  <a:extLst>
                    <a:ext uri="{FF2B5EF4-FFF2-40B4-BE49-F238E27FC236}">
                      <a16:creationId xmlns:a16="http://schemas.microsoft.com/office/drawing/2014/main" id="{BF1812F0-72B6-4695-918E-1559D10E093B}"/>
                    </a:ext>
                  </a:extLst>
                </p:cNvPr>
                <p:cNvSpPr/>
                <p:nvPr/>
              </p:nvSpPr>
              <p:spPr>
                <a:xfrm>
                  <a:off x="531851" y="2243792"/>
                  <a:ext cx="2468235" cy="617268"/>
                </a:xfrm>
                <a:prstGeom prst="rect">
                  <a:avLst/>
                </a:prstGeom>
                <a:grpFill/>
                <a:ln w="19050">
                  <a:solidFill>
                    <a:schemeClr val="bg1"/>
                  </a:solidFill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 xmlns:m="http://schemas.openxmlformats.org/officeDocument/2006/math">
                      <m:r>
                        <a:rPr lang="en-US" sz="5400" b="1" i="1" smtClean="0">
                          <a:latin typeface="Cambria Math" panose="02040503050406030204" pitchFamily="18" charset="0"/>
                        </a:rPr>
                        <m:t>𝒃</m:t>
                      </m:r>
                      <m:r>
                        <a:rPr lang="vi-VN" sz="5400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5400" b="1" i="1" smtClean="0">
                          <a:latin typeface="Cambria Math" panose="02040503050406030204" pitchFamily="18" charset="0"/>
                        </a:rPr>
                        <m:t>𝟒𝟗</m:t>
                      </m:r>
                    </m:oMath>
                  </a14:m>
                  <a:r>
                    <a:rPr lang="en-US" sz="5400" b="1" dirty="0">
                      <a:solidFill>
                        <a:prstClr val="white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.</a:t>
                  </a:r>
                </a:p>
              </p:txBody>
            </p:sp>
          </mc:Choice>
          <mc:Fallback xmlns="">
            <p:sp>
              <p:nvSpPr>
                <p:cNvPr id="11" name="Rectangle 10">
                  <a:extLst>
                    <a:ext uri="{FF2B5EF4-FFF2-40B4-BE49-F238E27FC236}">
                      <a16:creationId xmlns:a16="http://schemas.microsoft.com/office/drawing/2014/main" id="{BF1812F0-72B6-4695-918E-1559D10E093B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31851" y="2243792"/>
                  <a:ext cx="2468235" cy="617268"/>
                </a:xfrm>
                <a:prstGeom prst="rect">
                  <a:avLst/>
                </a:prstGeom>
                <a:blipFill>
                  <a:blip r:embed="rId4"/>
                  <a:stretch>
                    <a:fillRect b="-13744"/>
                  </a:stretch>
                </a:blipFill>
                <a:ln w="19050">
                  <a:solidFill>
                    <a:schemeClr val="bg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188947F5-5540-4A85-BACE-6641A507F5A0}"/>
                </a:ext>
              </a:extLst>
            </p:cNvPr>
            <p:cNvSpPr/>
            <p:nvPr/>
          </p:nvSpPr>
          <p:spPr>
            <a:xfrm>
              <a:off x="241306" y="2303047"/>
              <a:ext cx="540000" cy="540000"/>
            </a:xfrm>
            <a:prstGeom prst="ellipse">
              <a:avLst/>
            </a:prstGeom>
            <a:grpFill/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5400" b="1" dirty="0">
                  <a:solidFill>
                    <a:prstClr val="white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A</a:t>
              </a:r>
              <a:endParaRPr lang="en-US" sz="5400" b="1" dirty="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" name="Rectangle 12">
                  <a:extLst>
                    <a:ext uri="{FF2B5EF4-FFF2-40B4-BE49-F238E27FC236}">
                      <a16:creationId xmlns:a16="http://schemas.microsoft.com/office/drawing/2014/main" id="{E1DB1070-DB60-40AD-900A-04886F77B54F}"/>
                    </a:ext>
                  </a:extLst>
                </p:cNvPr>
                <p:cNvSpPr/>
                <p:nvPr/>
              </p:nvSpPr>
              <p:spPr>
                <a:xfrm>
                  <a:off x="6544723" y="2243792"/>
                  <a:ext cx="2468235" cy="617268"/>
                </a:xfrm>
                <a:prstGeom prst="rect">
                  <a:avLst/>
                </a:prstGeom>
                <a:grpFill/>
                <a:ln w="19050">
                  <a:solidFill>
                    <a:schemeClr val="bg1"/>
                  </a:solidFill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 xmlns:m="http://schemas.openxmlformats.org/officeDocument/2006/math">
                      <m:r>
                        <a:rPr lang="en-US" sz="5400" b="1" i="1" smtClean="0">
                          <a:latin typeface="Cambria Math" panose="02040503050406030204" pitchFamily="18" charset="0"/>
                        </a:rPr>
                        <m:t>𝒃</m:t>
                      </m:r>
                      <m:r>
                        <a:rPr lang="vi-VN" sz="5400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5400" b="1" i="1" smtClean="0">
                          <a:latin typeface="Cambria Math" panose="02040503050406030204" pitchFamily="18" charset="0"/>
                        </a:rPr>
                        <m:t>𝟕</m:t>
                      </m:r>
                    </m:oMath>
                  </a14:m>
                  <a:r>
                    <a:rPr lang="vi-VN" sz="5400" b="1" dirty="0"/>
                    <a:t>.</a:t>
                  </a:r>
                  <a:endParaRPr lang="en-US" sz="5400" b="1" dirty="0">
                    <a:solidFill>
                      <a:prstClr val="white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mc:Choice>
          <mc:Fallback xmlns="">
            <p:sp>
              <p:nvSpPr>
                <p:cNvPr id="13" name="Rectangle 12">
                  <a:extLst>
                    <a:ext uri="{FF2B5EF4-FFF2-40B4-BE49-F238E27FC236}">
                      <a16:creationId xmlns:a16="http://schemas.microsoft.com/office/drawing/2014/main" id="{E1DB1070-DB60-40AD-900A-04886F77B54F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544723" y="2243792"/>
                  <a:ext cx="2468235" cy="617268"/>
                </a:xfrm>
                <a:prstGeom prst="rect">
                  <a:avLst/>
                </a:prstGeom>
                <a:blipFill>
                  <a:blip r:embed="rId5"/>
                  <a:stretch>
                    <a:fillRect b="-15166"/>
                  </a:stretch>
                </a:blipFill>
                <a:ln w="19050">
                  <a:solidFill>
                    <a:schemeClr val="bg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67BF74FF-3652-4371-9E0B-A97FA806BC48}"/>
                </a:ext>
              </a:extLst>
            </p:cNvPr>
            <p:cNvSpPr/>
            <p:nvPr/>
          </p:nvSpPr>
          <p:spPr>
            <a:xfrm>
              <a:off x="6254178" y="2303047"/>
              <a:ext cx="540000" cy="540000"/>
            </a:xfrm>
            <a:prstGeom prst="ellipse">
              <a:avLst/>
            </a:prstGeom>
            <a:grpFill/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5400" b="1" dirty="0">
                  <a:solidFill>
                    <a:prstClr val="white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C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" name="Rectangle 14">
                  <a:extLst>
                    <a:ext uri="{FF2B5EF4-FFF2-40B4-BE49-F238E27FC236}">
                      <a16:creationId xmlns:a16="http://schemas.microsoft.com/office/drawing/2014/main" id="{6DFE3254-D4F7-4AE6-9631-67D4D43B93C6}"/>
                    </a:ext>
                  </a:extLst>
                </p:cNvPr>
                <p:cNvSpPr/>
                <p:nvPr/>
              </p:nvSpPr>
              <p:spPr>
                <a:xfrm>
                  <a:off x="9551160" y="2243792"/>
                  <a:ext cx="2468235" cy="617268"/>
                </a:xfrm>
                <a:prstGeom prst="rect">
                  <a:avLst/>
                </a:prstGeom>
                <a:grpFill/>
                <a:ln w="19050">
                  <a:solidFill>
                    <a:schemeClr val="bg1"/>
                  </a:solidFill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5400" b="1" i="1" smtClean="0">
                            <a:latin typeface="Cambria Math" panose="02040503050406030204" pitchFamily="18" charset="0"/>
                          </a:rPr>
                          <m:t>𝒃</m:t>
                        </m:r>
                        <m:r>
                          <a:rPr lang="vi-VN" sz="5400" b="1" i="1" smtClean="0">
                            <a:latin typeface="Cambria Math" panose="02040503050406030204" pitchFamily="18" charset="0"/>
                          </a:rPr>
                          <m:t>=</m:t>
                        </m:r>
                        <m:rad>
                          <m:radPr>
                            <m:degHide m:val="on"/>
                            <m:ctrlPr>
                              <a:rPr lang="en-US" sz="5400" b="1" i="1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5400" b="1" i="1" smtClean="0">
                                <a:latin typeface="Cambria Math" panose="02040503050406030204" pitchFamily="18" charset="0"/>
                              </a:rPr>
                              <m:t>𝟔𝟏</m:t>
                            </m:r>
                          </m:e>
                        </m:rad>
                        <m:r>
                          <m:rPr>
                            <m:nor/>
                          </m:rPr>
                          <a:rPr lang="vi-VN" sz="5400" b="1" smtClean="0"/>
                          <m:t>.</m:t>
                        </m:r>
                      </m:oMath>
                    </m:oMathPara>
                  </a14:m>
                  <a:endParaRPr lang="en-US" sz="5400" b="1" dirty="0">
                    <a:solidFill>
                      <a:prstClr val="white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mc:Choice>
          <mc:Fallback xmlns="">
            <p:sp>
              <p:nvSpPr>
                <p:cNvPr id="15" name="Rectangle 14">
                  <a:extLst>
                    <a:ext uri="{FF2B5EF4-FFF2-40B4-BE49-F238E27FC236}">
                      <a16:creationId xmlns:a16="http://schemas.microsoft.com/office/drawing/2014/main" id="{6DFE3254-D4F7-4AE6-9631-67D4D43B93C6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551160" y="2243792"/>
                  <a:ext cx="2468235" cy="617268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  <a:ln w="19050">
                  <a:solidFill>
                    <a:schemeClr val="bg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4B907C0F-6FC4-4852-8CFD-AD2FACA13C7F}"/>
                </a:ext>
              </a:extLst>
            </p:cNvPr>
            <p:cNvSpPr/>
            <p:nvPr/>
          </p:nvSpPr>
          <p:spPr>
            <a:xfrm>
              <a:off x="9260615" y="2303047"/>
              <a:ext cx="540000" cy="540000"/>
            </a:xfrm>
            <a:prstGeom prst="ellipse">
              <a:avLst/>
            </a:prstGeom>
            <a:grpFill/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5400" b="1" dirty="0">
                  <a:solidFill>
                    <a:prstClr val="white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D</a:t>
              </a:r>
            </a:p>
          </p:txBody>
        </p:sp>
      </p:grpSp>
      <p:sp>
        <p:nvSpPr>
          <p:cNvPr id="17" name="Oval 16">
            <a:extLst>
              <a:ext uri="{FF2B5EF4-FFF2-40B4-BE49-F238E27FC236}">
                <a16:creationId xmlns:a16="http://schemas.microsoft.com/office/drawing/2014/main" id="{3AF6DD6E-C69C-4024-A5BF-FE21EA5DD223}"/>
              </a:ext>
            </a:extLst>
          </p:cNvPr>
          <p:cNvSpPr/>
          <p:nvPr/>
        </p:nvSpPr>
        <p:spPr>
          <a:xfrm>
            <a:off x="12644429" y="5234965"/>
            <a:ext cx="1080000" cy="1080000"/>
          </a:xfrm>
          <a:prstGeom prst="ellipse">
            <a:avLst/>
          </a:prstGeom>
          <a:solidFill>
            <a:srgbClr val="FF0000"/>
          </a:solidFill>
          <a:ln w="5715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400" b="1" dirty="0">
                <a:solidFill>
                  <a:prstClr val="white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C</a:t>
            </a:r>
            <a:endParaRPr lang="en-US" sz="6400" dirty="0">
              <a:solidFill>
                <a:prstClr val="white"/>
              </a:solidFill>
              <a:latin typeface="Calibri" panose="020F0502020204030204"/>
            </a:endParaRP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8F06450E-ACA8-42F7-B878-4360BA0CBA71}"/>
              </a:ext>
            </a:extLst>
          </p:cNvPr>
          <p:cNvGrpSpPr/>
          <p:nvPr/>
        </p:nvGrpSpPr>
        <p:grpSpPr>
          <a:xfrm>
            <a:off x="141340" y="2590803"/>
            <a:ext cx="23943880" cy="2401467"/>
            <a:chOff x="923003" y="3917552"/>
            <a:chExt cx="23943880" cy="2401466"/>
          </a:xfrm>
        </p:grpSpPr>
        <p:sp>
          <p:nvSpPr>
            <p:cNvPr id="19" name="Rounded Rectangle 41">
              <a:extLst>
                <a:ext uri="{FF2B5EF4-FFF2-40B4-BE49-F238E27FC236}">
                  <a16:creationId xmlns:a16="http://schemas.microsoft.com/office/drawing/2014/main" id="{CC866FB0-B137-49F3-A47E-0B1A18FC432E}"/>
                </a:ext>
              </a:extLst>
            </p:cNvPr>
            <p:cNvSpPr/>
            <p:nvPr/>
          </p:nvSpPr>
          <p:spPr>
            <a:xfrm>
              <a:off x="1272211" y="4426857"/>
              <a:ext cx="23594672" cy="1892161"/>
            </a:xfrm>
            <a:prstGeom prst="roundRect">
              <a:avLst>
                <a:gd name="adj" fmla="val 10158"/>
              </a:avLst>
            </a:prstGeom>
            <a:solidFill>
              <a:srgbClr val="FEEBB0"/>
            </a:solidFill>
            <a:ln w="12700">
              <a:solidFill>
                <a:srgbClr val="91720D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4400" b="1">
                  <a:solidFill>
                    <a:prstClr val="black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                         </a:t>
              </a:r>
              <a:endParaRPr lang="en-US" sz="4800" b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20" name="Group 19">
              <a:extLst>
                <a:ext uri="{FF2B5EF4-FFF2-40B4-BE49-F238E27FC236}">
                  <a16:creationId xmlns:a16="http://schemas.microsoft.com/office/drawing/2014/main" id="{61E96746-B33C-4D41-836E-CA7E0074841E}"/>
                </a:ext>
              </a:extLst>
            </p:cNvPr>
            <p:cNvGrpSpPr/>
            <p:nvPr/>
          </p:nvGrpSpPr>
          <p:grpSpPr>
            <a:xfrm>
              <a:off x="923003" y="3917552"/>
              <a:ext cx="3942102" cy="1040476"/>
              <a:chOff x="923003" y="3917552"/>
              <a:chExt cx="3942102" cy="1040476"/>
            </a:xfrm>
          </p:grpSpPr>
          <p:grpSp>
            <p:nvGrpSpPr>
              <p:cNvPr id="21" name="Group 20">
                <a:extLst>
                  <a:ext uri="{FF2B5EF4-FFF2-40B4-BE49-F238E27FC236}">
                    <a16:creationId xmlns:a16="http://schemas.microsoft.com/office/drawing/2014/main" id="{7719E236-B0D7-442E-8A08-3228625765BF}"/>
                  </a:ext>
                </a:extLst>
              </p:cNvPr>
              <p:cNvGrpSpPr/>
              <p:nvPr/>
            </p:nvGrpSpPr>
            <p:grpSpPr>
              <a:xfrm>
                <a:off x="1362045" y="4022855"/>
                <a:ext cx="3503060" cy="865576"/>
                <a:chOff x="2028795" y="4384805"/>
                <a:chExt cx="3503060" cy="865576"/>
              </a:xfrm>
            </p:grpSpPr>
            <p:sp>
              <p:nvSpPr>
                <p:cNvPr id="23" name="Freeform 20">
                  <a:extLst>
                    <a:ext uri="{FF2B5EF4-FFF2-40B4-BE49-F238E27FC236}">
                      <a16:creationId xmlns:a16="http://schemas.microsoft.com/office/drawing/2014/main" id="{B393AAC4-D254-453D-8479-B404D455FFB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rot="5400000">
                  <a:off x="3364273" y="3082799"/>
                  <a:ext cx="832104" cy="3503060"/>
                </a:xfrm>
                <a:prstGeom prst="round2SameRect">
                  <a:avLst>
                    <a:gd name="adj1" fmla="val 19445"/>
                    <a:gd name="adj2" fmla="val 0"/>
                  </a:avLst>
                </a:prstGeom>
                <a:solidFill>
                  <a:srgbClr val="FFF9BC"/>
                </a:solidFill>
                <a:ln w="57150">
                  <a:solidFill>
                    <a:srgbClr val="91720D"/>
                  </a:solidFill>
                </a:ln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24" name="TextBox 23">
                  <a:extLst>
                    <a:ext uri="{FF2B5EF4-FFF2-40B4-BE49-F238E27FC236}">
                      <a16:creationId xmlns:a16="http://schemas.microsoft.com/office/drawing/2014/main" id="{7641E29D-906E-4634-ADED-96B1E8DA8216}"/>
                    </a:ext>
                  </a:extLst>
                </p:cNvPr>
                <p:cNvSpPr txBox="1"/>
                <p:nvPr/>
              </p:nvSpPr>
              <p:spPr>
                <a:xfrm>
                  <a:off x="2542253" y="4384805"/>
                  <a:ext cx="2895398" cy="80021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vi-VN" sz="4600" b="1" dirty="0">
                      <a:solidFill>
                        <a:prstClr val="black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CÂU</a:t>
                  </a:r>
                  <a:r>
                    <a:rPr lang="en-US" sz="4600" b="1" dirty="0">
                      <a:solidFill>
                        <a:prstClr val="black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6</a:t>
                  </a:r>
                  <a:r>
                    <a:rPr lang="vi-VN" sz="4600" b="1" dirty="0">
                      <a:solidFill>
                        <a:prstClr val="black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</a:t>
                  </a:r>
                  <a:endParaRPr lang="en-US" sz="4600" b="1" dirty="0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</p:grpSp>
          <p:pic>
            <p:nvPicPr>
              <p:cNvPr id="22" name="Picture 21">
                <a:extLst>
                  <a:ext uri="{FF2B5EF4-FFF2-40B4-BE49-F238E27FC236}">
                    <a16:creationId xmlns:a16="http://schemas.microsoft.com/office/drawing/2014/main" id="{6650C43C-37F7-4A87-880E-749F8F158389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5599" t="21515" r="9759" b="14519"/>
              <a:stretch/>
            </p:blipFill>
            <p:spPr>
              <a:xfrm>
                <a:off x="923003" y="3917552"/>
                <a:ext cx="1076356" cy="1040476"/>
              </a:xfrm>
              <a:prstGeom prst="round2DiagRect">
                <a:avLst>
                  <a:gd name="adj1" fmla="val 30509"/>
                  <a:gd name="adj2" fmla="val 0"/>
                </a:avLst>
              </a:prstGeom>
              <a:ln w="38100" cap="sq">
                <a:solidFill>
                  <a:srgbClr val="91720D"/>
                </a:solidFill>
                <a:miter lim="800000"/>
              </a:ln>
              <a:effectLst>
                <a:outerShdw blurRad="254000" algn="tl" rotWithShape="0">
                  <a:srgbClr val="000000">
                    <a:alpha val="43000"/>
                  </a:srgbClr>
                </a:outerShdw>
              </a:effectLst>
            </p:spPr>
          </p:pic>
        </p:grp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F818C57C-1988-4D43-859D-82DC91340849}"/>
              </a:ext>
            </a:extLst>
          </p:cNvPr>
          <p:cNvGrpSpPr/>
          <p:nvPr/>
        </p:nvGrpSpPr>
        <p:grpSpPr>
          <a:xfrm>
            <a:off x="-72643" y="1572056"/>
            <a:ext cx="19656043" cy="830997"/>
            <a:chOff x="-288923" y="1892299"/>
            <a:chExt cx="19659598" cy="830996"/>
          </a:xfrm>
        </p:grpSpPr>
        <p:sp>
          <p:nvSpPr>
            <p:cNvPr id="26" name="Rounded Rectangle 2">
              <a:extLst>
                <a:ext uri="{FF2B5EF4-FFF2-40B4-BE49-F238E27FC236}">
                  <a16:creationId xmlns:a16="http://schemas.microsoft.com/office/drawing/2014/main" id="{0A9E6F3C-C9C6-4653-8688-729C6539C260}"/>
                </a:ext>
              </a:extLst>
            </p:cNvPr>
            <p:cNvSpPr/>
            <p:nvPr/>
          </p:nvSpPr>
          <p:spPr>
            <a:xfrm>
              <a:off x="-288923" y="2052547"/>
              <a:ext cx="2130429" cy="657125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B241A601-B9CB-4799-9262-795745D3C127}"/>
                </a:ext>
              </a:extLst>
            </p:cNvPr>
            <p:cNvSpPr txBox="1"/>
            <p:nvPr/>
          </p:nvSpPr>
          <p:spPr>
            <a:xfrm>
              <a:off x="1082674" y="1922269"/>
              <a:ext cx="184764" cy="75405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endParaRPr lang="en-US" b="1">
                <a:solidFill>
                  <a:prstClr val="white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8F08DB64-BC2D-418D-8BD5-391B8CF3BEA4}"/>
                </a:ext>
              </a:extLst>
            </p:cNvPr>
            <p:cNvSpPr txBox="1"/>
            <p:nvPr/>
          </p:nvSpPr>
          <p:spPr>
            <a:xfrm>
              <a:off x="2087562" y="1892299"/>
              <a:ext cx="17283113" cy="830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 BÀI TẬP TRẮC NGHIỆM CỦNG CỐ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1FB11C65-8BD6-48B2-A424-E6F4B06755C4}"/>
                  </a:ext>
                </a:extLst>
              </p:cNvPr>
              <p:cNvSpPr txBox="1"/>
              <p:nvPr/>
            </p:nvSpPr>
            <p:spPr>
              <a:xfrm>
                <a:off x="4931029" y="8151794"/>
                <a:ext cx="17069947" cy="375064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5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Ta </a:t>
                </a:r>
                <a:r>
                  <a:rPr lang="en-US" sz="5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sz="5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: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54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5400" b="1" i="1">
                            <a:latin typeface="Cambria Math" panose="02040503050406030204" pitchFamily="18" charset="0"/>
                          </a:rPr>
                          <m:t>𝒃</m:t>
                        </m:r>
                      </m:e>
                      <m:sup>
                        <m:r>
                          <a:rPr lang="en-US" sz="5400" b="1" i="1"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en-US" sz="5400" b="1" i="1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54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5400" b="1" i="1">
                            <a:latin typeface="Cambria Math" panose="02040503050406030204" pitchFamily="18" charset="0"/>
                          </a:rPr>
                          <m:t>𝒂</m:t>
                        </m:r>
                      </m:e>
                      <m:sup>
                        <m:r>
                          <a:rPr lang="en-US" sz="5400" b="1" i="1"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en-US" sz="5400" b="1" i="1">
                        <a:latin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en-US" sz="54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5400" b="1" i="1">
                            <a:latin typeface="Cambria Math" panose="02040503050406030204" pitchFamily="18" charset="0"/>
                          </a:rPr>
                          <m:t>𝒄</m:t>
                        </m:r>
                      </m:e>
                      <m:sup>
                        <m:r>
                          <a:rPr lang="en-US" sz="5400" b="1" i="1"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en-US" sz="5400" b="1" i="1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5400" b="1" i="1">
                        <a:latin typeface="Cambria Math" panose="02040503050406030204" pitchFamily="18" charset="0"/>
                      </a:rPr>
                      <m:t>𝟐</m:t>
                    </m:r>
                    <m:r>
                      <a:rPr lang="en-US" sz="5400" b="1" i="1">
                        <a:latin typeface="Cambria Math" panose="02040503050406030204" pitchFamily="18" charset="0"/>
                      </a:rPr>
                      <m:t>𝒂𝒄</m:t>
                    </m:r>
                    <m:func>
                      <m:funcPr>
                        <m:ctrlPr>
                          <a:rPr lang="en-US" sz="5400" b="1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US" sz="5400" b="1" i="1">
                            <a:latin typeface="Cambria Math" panose="02040503050406030204" pitchFamily="18" charset="0"/>
                          </a:rPr>
                          <m:t>𝒄𝒐𝒔</m:t>
                        </m:r>
                      </m:fName>
                      <m:e>
                        <m:r>
                          <a:rPr lang="en-US" sz="5400" b="1" i="1">
                            <a:latin typeface="Cambria Math" panose="02040503050406030204" pitchFamily="18" charset="0"/>
                          </a:rPr>
                          <m:t>𝑩</m:t>
                        </m:r>
                      </m:e>
                    </m:func>
                  </m:oMath>
                </a14:m>
                <a:endParaRPr lang="en-US" sz="5400" b="1" i="1" dirty="0">
                  <a:latin typeface="Cambria Math" panose="02040503050406030204" pitchFamily="18" charset="0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US" sz="5400" b="1" dirty="0"/>
                  <a:t>	      </a:t>
                </a:r>
                <a14:m>
                  <m:oMath xmlns:m="http://schemas.openxmlformats.org/officeDocument/2006/math">
                    <m:r>
                      <a:rPr lang="en-US" sz="5400" b="1" i="1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54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5400" b="1" i="1">
                            <a:latin typeface="Cambria Math" panose="02040503050406030204" pitchFamily="18" charset="0"/>
                          </a:rPr>
                          <m:t>𝟖</m:t>
                        </m:r>
                      </m:e>
                      <m:sup>
                        <m:r>
                          <a:rPr lang="en-US" sz="5400" b="1" i="1"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en-US" sz="5400" b="1" i="1">
                        <a:latin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en-US" sz="54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5400" b="1" i="1">
                            <a:latin typeface="Cambria Math" panose="02040503050406030204" pitchFamily="18" charset="0"/>
                          </a:rPr>
                          <m:t>𝟑</m:t>
                        </m:r>
                      </m:e>
                      <m:sup>
                        <m:r>
                          <a:rPr lang="en-US" sz="5400" b="1" i="1"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en-US" sz="5400" b="1" i="1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5400" b="1" i="1">
                        <a:latin typeface="Cambria Math" panose="02040503050406030204" pitchFamily="18" charset="0"/>
                      </a:rPr>
                      <m:t>𝟐</m:t>
                    </m:r>
                    <m:r>
                      <a:rPr lang="en-US" sz="5400" b="1" i="1">
                        <a:latin typeface="Cambria Math" panose="02040503050406030204" pitchFamily="18" charset="0"/>
                      </a:rPr>
                      <m:t>.</m:t>
                    </m:r>
                    <m:r>
                      <a:rPr lang="en-US" sz="5400" b="1" i="1">
                        <a:latin typeface="Cambria Math" panose="02040503050406030204" pitchFamily="18" charset="0"/>
                      </a:rPr>
                      <m:t>𝟖</m:t>
                    </m:r>
                    <m:r>
                      <a:rPr lang="en-US" sz="5400" b="1" i="1">
                        <a:latin typeface="Cambria Math" panose="02040503050406030204" pitchFamily="18" charset="0"/>
                      </a:rPr>
                      <m:t>.</m:t>
                    </m:r>
                    <m:r>
                      <a:rPr lang="en-US" sz="5400" b="1" i="1">
                        <a:latin typeface="Cambria Math" panose="02040503050406030204" pitchFamily="18" charset="0"/>
                      </a:rPr>
                      <m:t>𝟑</m:t>
                    </m:r>
                    <m:r>
                      <a:rPr lang="en-US" sz="5400" b="1" i="1">
                        <a:latin typeface="Cambria Math" panose="02040503050406030204" pitchFamily="18" charset="0"/>
                      </a:rPr>
                      <m:t>.</m:t>
                    </m:r>
                    <m:func>
                      <m:funcPr>
                        <m:ctrlPr>
                          <a:rPr lang="en-US" sz="5400" b="1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US" sz="5400" b="1" i="1">
                            <a:latin typeface="Cambria Math" panose="02040503050406030204" pitchFamily="18" charset="0"/>
                          </a:rPr>
                          <m:t>𝒄𝒐𝒔</m:t>
                        </m:r>
                      </m:fName>
                      <m:e>
                        <m:r>
                          <a:rPr lang="en-US" sz="5400" b="1" i="1">
                            <a:latin typeface="Cambria Math" panose="02040503050406030204" pitchFamily="18" charset="0"/>
                          </a:rPr>
                          <m:t>𝟔</m:t>
                        </m:r>
                      </m:e>
                    </m:func>
                    <m:sSup>
                      <m:sSupPr>
                        <m:ctrlPr>
                          <a:rPr lang="en-US" sz="54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5400" b="1" i="1">
                            <a:latin typeface="Cambria Math" panose="02040503050406030204" pitchFamily="18" charset="0"/>
                          </a:rPr>
                          <m:t>𝟎</m:t>
                        </m:r>
                      </m:e>
                      <m:sup>
                        <m:r>
                          <a:rPr lang="en-US" sz="5400" b="1" i="1">
                            <a:latin typeface="Cambria Math" panose="02040503050406030204" pitchFamily="18" charset="0"/>
                          </a:rPr>
                          <m:t>𝟎</m:t>
                        </m:r>
                      </m:sup>
                    </m:sSup>
                    <m:r>
                      <a:rPr lang="en-US" sz="540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5400" b="1" i="1">
                        <a:latin typeface="Cambria Math" panose="02040503050406030204" pitchFamily="18" charset="0"/>
                      </a:rPr>
                      <m:t>𝟒𝟗</m:t>
                    </m:r>
                  </m:oMath>
                </a14:m>
                <a:endParaRPr lang="en-US" sz="5400" b="1" i="1" dirty="0"/>
              </a:p>
              <a:p>
                <a:pPr>
                  <a:lnSpc>
                    <a:spcPct val="150000"/>
                  </a:lnSpc>
                </a:pPr>
                <a:r>
                  <a:rPr lang="en-US" sz="5400" b="1" dirty="0"/>
                  <a:t>          </a:t>
                </a:r>
                <a14:m>
                  <m:oMath xmlns:m="http://schemas.openxmlformats.org/officeDocument/2006/math">
                    <m:r>
                      <a:rPr lang="en-US" sz="5400" b="1" i="1">
                        <a:latin typeface="Cambria Math" panose="02040503050406030204" pitchFamily="18" charset="0"/>
                      </a:rPr>
                      <m:t>⇒</m:t>
                    </m:r>
                    <m:r>
                      <a:rPr lang="en-US" sz="5400" b="1" i="1">
                        <a:latin typeface="Cambria Math" panose="02040503050406030204" pitchFamily="18" charset="0"/>
                      </a:rPr>
                      <m:t>𝒃</m:t>
                    </m:r>
                    <m:r>
                      <a:rPr lang="en-US" sz="540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5400" b="1" i="1">
                        <a:latin typeface="Cambria Math" panose="02040503050406030204" pitchFamily="18" charset="0"/>
                      </a:rPr>
                      <m:t>𝟕</m:t>
                    </m:r>
                  </m:oMath>
                </a14:m>
                <a:r>
                  <a:rPr lang="en-US" sz="5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1FB11C65-8BD6-48B2-A424-E6F4B06755C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31029" y="8151794"/>
                <a:ext cx="17069947" cy="3750642"/>
              </a:xfrm>
              <a:prstGeom prst="rect">
                <a:avLst/>
              </a:prstGeom>
              <a:blipFill>
                <a:blip r:embed="rId8"/>
                <a:stretch>
                  <a:fillRect l="-1929" b="-81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8AEC0D67-2BCF-492D-9A86-1563DDA0644A}"/>
                  </a:ext>
                </a:extLst>
              </p:cNvPr>
              <p:cNvSpPr txBox="1"/>
              <p:nvPr/>
            </p:nvSpPr>
            <p:spPr>
              <a:xfrm>
                <a:off x="878712" y="3589751"/>
                <a:ext cx="23555715" cy="94570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lvl="0"/>
                <a:r>
                  <a:rPr lang="en-US" sz="5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Tam </a:t>
                </a:r>
                <a:r>
                  <a:rPr lang="en-US" sz="5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giác</a:t>
                </a:r>
                <a:r>
                  <a:rPr lang="en-US" sz="5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5400" b="1" i="1">
                        <a:latin typeface="Cambria Math" panose="02040503050406030204" pitchFamily="18" charset="0"/>
                      </a:rPr>
                      <m:t>𝑨𝑩𝑪</m:t>
                    </m:r>
                  </m:oMath>
                </a14:m>
                <a:r>
                  <a:rPr lang="en-US" sz="5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5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sz="5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5400" b="1" i="1">
                        <a:latin typeface="Cambria Math" panose="02040503050406030204" pitchFamily="18" charset="0"/>
                      </a:rPr>
                      <m:t>𝒂</m:t>
                    </m:r>
                    <m:r>
                      <a:rPr lang="en-US" sz="540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5400" b="1" i="1">
                        <a:latin typeface="Cambria Math" panose="02040503050406030204" pitchFamily="18" charset="0"/>
                      </a:rPr>
                      <m:t>𝟖</m:t>
                    </m:r>
                    <m:r>
                      <a:rPr lang="en-US" sz="5400" b="1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5400" b="1" i="1">
                        <a:latin typeface="Cambria Math" panose="02040503050406030204" pitchFamily="18" charset="0"/>
                      </a:rPr>
                      <m:t>𝒄</m:t>
                    </m:r>
                    <m:r>
                      <a:rPr lang="en-US" sz="540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5400" b="1" i="1">
                        <a:latin typeface="Cambria Math" panose="02040503050406030204" pitchFamily="18" charset="0"/>
                      </a:rPr>
                      <m:t>𝟑</m:t>
                    </m:r>
                    <m:r>
                      <a:rPr lang="en-US" sz="5400" b="1" i="1">
                        <a:latin typeface="Cambria Math" panose="02040503050406030204" pitchFamily="18" charset="0"/>
                      </a:rPr>
                      <m:t>,</m:t>
                    </m:r>
                    <m:acc>
                      <m:accPr>
                        <m:chr m:val="̂"/>
                        <m:ctrlPr>
                          <a:rPr lang="en-US" sz="5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5400" b="1" i="1">
                            <a:latin typeface="Cambria Math" panose="02040503050406030204" pitchFamily="18" charset="0"/>
                          </a:rPr>
                          <m:t>𝑩</m:t>
                        </m:r>
                      </m:e>
                    </m:acc>
                    <m:r>
                      <a:rPr lang="en-US" sz="540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5400" b="1" i="1">
                        <a:latin typeface="Cambria Math" panose="02040503050406030204" pitchFamily="18" charset="0"/>
                      </a:rPr>
                      <m:t>𝟔</m:t>
                    </m:r>
                    <m:sSup>
                      <m:sSupPr>
                        <m:ctrlPr>
                          <a:rPr lang="en-US" sz="54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5400" b="1" i="1">
                            <a:latin typeface="Cambria Math" panose="02040503050406030204" pitchFamily="18" charset="0"/>
                          </a:rPr>
                          <m:t>𝟎</m:t>
                        </m:r>
                      </m:e>
                      <m:sup>
                        <m:r>
                          <a:rPr lang="en-US" sz="5400" b="1" i="1">
                            <a:latin typeface="Cambria Math" panose="02040503050406030204" pitchFamily="18" charset="0"/>
                          </a:rPr>
                          <m:t>𝟎</m:t>
                        </m:r>
                      </m:sup>
                    </m:sSup>
                    <m:r>
                      <a:rPr lang="en-US" sz="5400" b="1" i="1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r>
                  <a:rPr lang="en-US" sz="5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5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Độ</a:t>
                </a:r>
                <a:r>
                  <a:rPr lang="en-US" sz="5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5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dài</a:t>
                </a:r>
                <a:r>
                  <a:rPr lang="en-US" sz="5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5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cạnh</a:t>
                </a:r>
                <a:r>
                  <a:rPr lang="en-US" sz="5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5400" b="1" i="1">
                        <a:latin typeface="Cambria Math" panose="02040503050406030204" pitchFamily="18" charset="0"/>
                      </a:rPr>
                      <m:t>𝒃</m:t>
                    </m:r>
                  </m:oMath>
                </a14:m>
                <a:r>
                  <a:rPr lang="en-US" sz="5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5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bằng</a:t>
                </a:r>
                <a:r>
                  <a:rPr lang="en-US" sz="5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bao </a:t>
                </a:r>
                <a:r>
                  <a:rPr lang="en-US" sz="5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nhiêu</a:t>
                </a:r>
                <a:r>
                  <a:rPr lang="en-US" sz="5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?</a:t>
                </a:r>
              </a:p>
            </p:txBody>
          </p:sp>
        </mc:Choice>
        <mc:Fallback xmlns="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8AEC0D67-2BCF-492D-9A86-1563DDA0644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8712" y="3589751"/>
                <a:ext cx="23555715" cy="945708"/>
              </a:xfrm>
              <a:prstGeom prst="rect">
                <a:avLst/>
              </a:prstGeom>
              <a:blipFill>
                <a:blip r:embed="rId9"/>
                <a:stretch>
                  <a:fillRect l="-1372" t="-16774" r="-751" b="-3741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1" name="TextBox 30">
            <a:extLst>
              <a:ext uri="{FF2B5EF4-FFF2-40B4-BE49-F238E27FC236}">
                <a16:creationId xmlns:a16="http://schemas.microsoft.com/office/drawing/2014/main" id="{73C3CF5C-1143-48B0-96F6-576266D875C3}"/>
              </a:ext>
            </a:extLst>
          </p:cNvPr>
          <p:cNvSpPr txBox="1"/>
          <p:nvPr/>
        </p:nvSpPr>
        <p:spPr>
          <a:xfrm>
            <a:off x="669002" y="1685889"/>
            <a:ext cx="982961" cy="7540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>
                <a:solidFill>
                  <a:prstClr val="white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III</a:t>
            </a:r>
          </a:p>
        </p:txBody>
      </p:sp>
    </p:spTree>
    <p:extLst>
      <p:ext uri="{BB962C8B-B14F-4D97-AF65-F5344CB8AC3E}">
        <p14:creationId xmlns:p14="http://schemas.microsoft.com/office/powerpoint/2010/main" val="307939894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29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5D313519-0C89-483D-A08E-CF6067282148}"/>
              </a:ext>
            </a:extLst>
          </p:cNvPr>
          <p:cNvGrpSpPr/>
          <p:nvPr/>
        </p:nvGrpSpPr>
        <p:grpSpPr>
          <a:xfrm>
            <a:off x="141341" y="7267711"/>
            <a:ext cx="23862374" cy="6143489"/>
            <a:chOff x="48567" y="4381499"/>
            <a:chExt cx="23018772" cy="6143488"/>
          </a:xfrm>
          <a:solidFill>
            <a:srgbClr val="DAE3F3"/>
          </a:solidFill>
        </p:grpSpPr>
        <p:sp>
          <p:nvSpPr>
            <p:cNvPr id="3" name="Rounded Rectangle 52">
              <a:extLst>
                <a:ext uri="{FF2B5EF4-FFF2-40B4-BE49-F238E27FC236}">
                  <a16:creationId xmlns:a16="http://schemas.microsoft.com/office/drawing/2014/main" id="{5B1AB244-3D78-416D-AEF1-35CC4562B7A3}"/>
                </a:ext>
              </a:extLst>
            </p:cNvPr>
            <p:cNvSpPr/>
            <p:nvPr/>
          </p:nvSpPr>
          <p:spPr>
            <a:xfrm>
              <a:off x="385312" y="4941556"/>
              <a:ext cx="22682027" cy="5583431"/>
            </a:xfrm>
            <a:prstGeom prst="roundRect">
              <a:avLst>
                <a:gd name="adj" fmla="val 2239"/>
              </a:avLst>
            </a:prstGeom>
            <a:grpFill/>
            <a:ln w="28575">
              <a:solidFill>
                <a:schemeClr val="accent3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4800" b="1" dirty="0">
                  <a:solidFill>
                    <a:prstClr val="black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        </a:t>
              </a:r>
              <a:endParaRPr lang="en-US" sz="4800" b="1" dirty="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B6FC852D-338F-4593-BDAE-4432C24EAC82}"/>
                </a:ext>
              </a:extLst>
            </p:cNvPr>
            <p:cNvGrpSpPr/>
            <p:nvPr/>
          </p:nvGrpSpPr>
          <p:grpSpPr>
            <a:xfrm>
              <a:off x="48567" y="4381499"/>
              <a:ext cx="3991940" cy="1079474"/>
              <a:chOff x="410517" y="4648199"/>
              <a:chExt cx="3991940" cy="1079474"/>
            </a:xfrm>
            <a:grpFill/>
          </p:grpSpPr>
          <p:sp>
            <p:nvSpPr>
              <p:cNvPr id="5" name="Freeform 20">
                <a:extLst>
                  <a:ext uri="{FF2B5EF4-FFF2-40B4-BE49-F238E27FC236}">
                    <a16:creationId xmlns:a16="http://schemas.microsoft.com/office/drawing/2014/main" id="{20085AD8-BD87-4A35-B6D4-9AE383128185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 flipV="1">
                <a:off x="2421084" y="3633167"/>
                <a:ext cx="966341" cy="2996405"/>
              </a:xfrm>
              <a:prstGeom prst="round1Rect">
                <a:avLst/>
              </a:prstGeom>
              <a:grpFill/>
              <a:ln w="57150">
                <a:solidFill>
                  <a:schemeClr val="accent6">
                    <a:lumMod val="75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F08C0313-9358-457E-845F-D4B035AC31D3}"/>
                  </a:ext>
                </a:extLst>
              </p:cNvPr>
              <p:cNvSpPr txBox="1"/>
              <p:nvPr/>
            </p:nvSpPr>
            <p:spPr>
              <a:xfrm>
                <a:off x="1406054" y="4732063"/>
                <a:ext cx="2872839" cy="800219"/>
              </a:xfrm>
              <a:prstGeom prst="rect">
                <a:avLst/>
              </a:prstGeom>
              <a:grp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vi-VN" sz="4600" b="1" dirty="0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lang="en-US" sz="4600" b="1" dirty="0">
                  <a:solidFill>
                    <a:prstClr val="black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pic>
            <p:nvPicPr>
              <p:cNvPr id="7" name="Picture 6">
                <a:extLst>
                  <a:ext uri="{FF2B5EF4-FFF2-40B4-BE49-F238E27FC236}">
                    <a16:creationId xmlns:a16="http://schemas.microsoft.com/office/drawing/2014/main" id="{AB75B5B9-D442-4C6E-96A9-9A573FE06D99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7950" t="14860" r="18922" b="25555"/>
              <a:stretch/>
            </p:blipFill>
            <p:spPr>
              <a:xfrm>
                <a:off x="410517" y="4648200"/>
                <a:ext cx="1058947" cy="1079473"/>
              </a:xfrm>
              <a:prstGeom prst="round2DiagRect">
                <a:avLst>
                  <a:gd name="adj1" fmla="val 27632"/>
                  <a:gd name="adj2" fmla="val 0"/>
                </a:avLst>
              </a:prstGeom>
              <a:grpFill/>
              <a:ln w="38100" cap="sq">
                <a:solidFill>
                  <a:schemeClr val="accent6">
                    <a:lumMod val="50000"/>
                  </a:schemeClr>
                </a:solidFill>
                <a:miter lim="800000"/>
              </a:ln>
              <a:effectLst>
                <a:outerShdw blurRad="254000" algn="tl" rotWithShape="0">
                  <a:srgbClr val="000000">
                    <a:alpha val="43000"/>
                  </a:srgbClr>
                </a:outerShdw>
              </a:effectLst>
            </p:spPr>
          </p:pic>
        </p:grp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DA8B4DB7-EFF8-4AF8-B0FA-839D4C447E82}"/>
              </a:ext>
            </a:extLst>
          </p:cNvPr>
          <p:cNvGrpSpPr/>
          <p:nvPr/>
        </p:nvGrpSpPr>
        <p:grpSpPr>
          <a:xfrm>
            <a:off x="620483" y="5105400"/>
            <a:ext cx="23556178" cy="1267182"/>
            <a:chOff x="241306" y="2243792"/>
            <a:chExt cx="11778089" cy="633591"/>
          </a:xfrm>
          <a:solidFill>
            <a:srgbClr val="327E3B"/>
          </a:solidFill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" name="Rectangle 8">
                  <a:extLst>
                    <a:ext uri="{FF2B5EF4-FFF2-40B4-BE49-F238E27FC236}">
                      <a16:creationId xmlns:a16="http://schemas.microsoft.com/office/drawing/2014/main" id="{8E77691F-65E4-4D25-99BE-C63849AAC2C4}"/>
                    </a:ext>
                  </a:extLst>
                </p:cNvPr>
                <p:cNvSpPr/>
                <p:nvPr/>
              </p:nvSpPr>
              <p:spPr>
                <a:xfrm>
                  <a:off x="3580523" y="2260115"/>
                  <a:ext cx="2468235" cy="617268"/>
                </a:xfrm>
                <a:prstGeom prst="rect">
                  <a:avLst/>
                </a:prstGeom>
                <a:grpFill/>
                <a:ln w="19050">
                  <a:solidFill>
                    <a:schemeClr val="bg1"/>
                  </a:solidFill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 xmlns:m="http://schemas.openxmlformats.org/officeDocument/2006/math">
                      <m:r>
                        <a:rPr lang="en-US" sz="5400" b="1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5400" b="1" i="1" smtClean="0">
                          <a:latin typeface="Cambria Math" panose="02040503050406030204" pitchFamily="18" charset="0"/>
                        </a:rPr>
                        <m:t>𝑨𝑩</m:t>
                      </m:r>
                      <m:r>
                        <a:rPr lang="vi-VN" sz="5400" b="1" i="1" smtClean="0">
                          <a:latin typeface="Cambria Math" panose="02040503050406030204" pitchFamily="18" charset="0"/>
                        </a:rPr>
                        <m:t>=</m:t>
                      </m:r>
                    </m:oMath>
                  </a14:m>
                  <a:r>
                    <a:rPr lang="en-US" sz="5400" b="1" dirty="0"/>
                    <a:t> </a:t>
                  </a:r>
                  <a14:m>
                    <m:oMath xmlns:m="http://schemas.openxmlformats.org/officeDocument/2006/math">
                      <m:rad>
                        <m:radPr>
                          <m:degHide m:val="on"/>
                          <m:ctrlPr>
                            <a:rPr lang="en-US" sz="5400" b="1" i="1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sz="5400" b="1" i="1">
                              <a:latin typeface="Cambria Math" panose="02040503050406030204" pitchFamily="18" charset="0"/>
                            </a:rPr>
                            <m:t>𝟑</m:t>
                          </m:r>
                        </m:e>
                      </m:rad>
                    </m:oMath>
                  </a14:m>
                  <a:r>
                    <a:rPr lang="vi-VN" sz="5400" b="1" dirty="0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.</a:t>
                  </a:r>
                  <a:endParaRPr lang="en-US" sz="5400" b="1" dirty="0">
                    <a:solidFill>
                      <a:prstClr val="white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mc:Choice>
          <mc:Fallback xmlns="">
            <p:sp>
              <p:nvSpPr>
                <p:cNvPr id="9" name="Rectangle 8">
                  <a:extLst>
                    <a:ext uri="{FF2B5EF4-FFF2-40B4-BE49-F238E27FC236}">
                      <a16:creationId xmlns:a16="http://schemas.microsoft.com/office/drawing/2014/main" id="{8E77691F-65E4-4D25-99BE-C63849AAC2C4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580523" y="2260115"/>
                  <a:ext cx="2468235" cy="617268"/>
                </a:xfrm>
                <a:prstGeom prst="rect">
                  <a:avLst/>
                </a:prstGeom>
                <a:blipFill>
                  <a:blip r:embed="rId3"/>
                  <a:stretch>
                    <a:fillRect b="-15238"/>
                  </a:stretch>
                </a:blipFill>
                <a:ln w="19050">
                  <a:solidFill>
                    <a:schemeClr val="bg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2178679C-83F1-4149-AB69-2BCAF6D951FA}"/>
                </a:ext>
              </a:extLst>
            </p:cNvPr>
            <p:cNvSpPr/>
            <p:nvPr/>
          </p:nvSpPr>
          <p:spPr>
            <a:xfrm>
              <a:off x="3247742" y="2303047"/>
              <a:ext cx="540000" cy="540000"/>
            </a:xfrm>
            <a:prstGeom prst="ellipse">
              <a:avLst/>
            </a:prstGeom>
            <a:grpFill/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5400" b="1" dirty="0">
                  <a:solidFill>
                    <a:prstClr val="white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B</a:t>
              </a:r>
              <a:endParaRPr lang="en-US" sz="5400" b="1" dirty="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" name="Rectangle 10">
                  <a:extLst>
                    <a:ext uri="{FF2B5EF4-FFF2-40B4-BE49-F238E27FC236}">
                      <a16:creationId xmlns:a16="http://schemas.microsoft.com/office/drawing/2014/main" id="{BF1812F0-72B6-4695-918E-1559D10E093B}"/>
                    </a:ext>
                  </a:extLst>
                </p:cNvPr>
                <p:cNvSpPr/>
                <p:nvPr/>
              </p:nvSpPr>
              <p:spPr>
                <a:xfrm>
                  <a:off x="531851" y="2243792"/>
                  <a:ext cx="2468235" cy="617268"/>
                </a:xfrm>
                <a:prstGeom prst="rect">
                  <a:avLst/>
                </a:prstGeom>
                <a:grpFill/>
                <a:ln w="19050">
                  <a:solidFill>
                    <a:schemeClr val="bg1"/>
                  </a:solidFill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 xmlns:m="http://schemas.openxmlformats.org/officeDocument/2006/math">
                      <m:r>
                        <a:rPr lang="en-US" sz="5400" b="1" i="1" smtClean="0">
                          <a:latin typeface="Cambria Math" panose="02040503050406030204" pitchFamily="18" charset="0"/>
                        </a:rPr>
                        <m:t>𝑨𝑩</m:t>
                      </m:r>
                      <m:r>
                        <a:rPr lang="vi-VN" sz="5400" b="1" i="1" smtClean="0">
                          <a:latin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sz="5400" b="1" i="1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sz="5400" b="1" i="1" smtClean="0">
                              <a:latin typeface="Cambria Math" panose="02040503050406030204" pitchFamily="18" charset="0"/>
                            </a:rPr>
                            <m:t>𝟏𝟑</m:t>
                          </m:r>
                        </m:e>
                      </m:rad>
                    </m:oMath>
                  </a14:m>
                  <a:r>
                    <a:rPr lang="en-US" sz="5400" b="1" dirty="0">
                      <a:solidFill>
                        <a:prstClr val="white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.</a:t>
                  </a:r>
                </a:p>
              </p:txBody>
            </p:sp>
          </mc:Choice>
          <mc:Fallback xmlns="">
            <p:sp>
              <p:nvSpPr>
                <p:cNvPr id="11" name="Rectangle 10">
                  <a:extLst>
                    <a:ext uri="{FF2B5EF4-FFF2-40B4-BE49-F238E27FC236}">
                      <a16:creationId xmlns:a16="http://schemas.microsoft.com/office/drawing/2014/main" id="{BF1812F0-72B6-4695-918E-1559D10E093B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31851" y="2243792"/>
                  <a:ext cx="2468235" cy="617268"/>
                </a:xfrm>
                <a:prstGeom prst="rect">
                  <a:avLst/>
                </a:prstGeom>
                <a:blipFill>
                  <a:blip r:embed="rId4"/>
                  <a:stretch>
                    <a:fillRect b="-16588"/>
                  </a:stretch>
                </a:blipFill>
                <a:ln w="19050">
                  <a:solidFill>
                    <a:schemeClr val="bg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188947F5-5540-4A85-BACE-6641A507F5A0}"/>
                </a:ext>
              </a:extLst>
            </p:cNvPr>
            <p:cNvSpPr/>
            <p:nvPr/>
          </p:nvSpPr>
          <p:spPr>
            <a:xfrm>
              <a:off x="241306" y="2303047"/>
              <a:ext cx="540000" cy="540000"/>
            </a:xfrm>
            <a:prstGeom prst="ellipse">
              <a:avLst/>
            </a:prstGeom>
            <a:grpFill/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5400" b="1" dirty="0">
                  <a:solidFill>
                    <a:prstClr val="white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A</a:t>
              </a:r>
              <a:endParaRPr lang="en-US" sz="5400" b="1" dirty="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" name="Rectangle 12">
                  <a:extLst>
                    <a:ext uri="{FF2B5EF4-FFF2-40B4-BE49-F238E27FC236}">
                      <a16:creationId xmlns:a16="http://schemas.microsoft.com/office/drawing/2014/main" id="{E1DB1070-DB60-40AD-900A-04886F77B54F}"/>
                    </a:ext>
                  </a:extLst>
                </p:cNvPr>
                <p:cNvSpPr/>
                <p:nvPr/>
              </p:nvSpPr>
              <p:spPr>
                <a:xfrm>
                  <a:off x="6544723" y="2243792"/>
                  <a:ext cx="2468235" cy="617268"/>
                </a:xfrm>
                <a:prstGeom prst="rect">
                  <a:avLst/>
                </a:prstGeom>
                <a:grpFill/>
                <a:ln w="19050">
                  <a:solidFill>
                    <a:schemeClr val="bg1"/>
                  </a:solidFill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 xmlns:m="http://schemas.openxmlformats.org/officeDocument/2006/math">
                      <m:r>
                        <a:rPr lang="en-US" sz="5400" b="1" i="1" smtClean="0">
                          <a:latin typeface="Cambria Math" panose="02040503050406030204" pitchFamily="18" charset="0"/>
                        </a:rPr>
                        <m:t>𝑨𝑩</m:t>
                      </m:r>
                      <m:r>
                        <a:rPr lang="vi-VN" sz="5400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5400" b="1" i="1" smtClean="0">
                          <a:latin typeface="Cambria Math" panose="02040503050406030204" pitchFamily="18" charset="0"/>
                        </a:rPr>
                        <m:t>𝟏𝟎</m:t>
                      </m:r>
                    </m:oMath>
                  </a14:m>
                  <a:r>
                    <a:rPr lang="vi-VN" sz="5400" b="1" dirty="0"/>
                    <a:t>.</a:t>
                  </a:r>
                  <a:endParaRPr lang="en-US" sz="5400" b="1" dirty="0">
                    <a:solidFill>
                      <a:prstClr val="white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mc:Choice>
          <mc:Fallback xmlns="">
            <p:sp>
              <p:nvSpPr>
                <p:cNvPr id="13" name="Rectangle 12">
                  <a:extLst>
                    <a:ext uri="{FF2B5EF4-FFF2-40B4-BE49-F238E27FC236}">
                      <a16:creationId xmlns:a16="http://schemas.microsoft.com/office/drawing/2014/main" id="{E1DB1070-DB60-40AD-900A-04886F77B54F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544723" y="2243792"/>
                  <a:ext cx="2468235" cy="617268"/>
                </a:xfrm>
                <a:prstGeom prst="rect">
                  <a:avLst/>
                </a:prstGeom>
                <a:blipFill>
                  <a:blip r:embed="rId5"/>
                  <a:stretch>
                    <a:fillRect b="-15166"/>
                  </a:stretch>
                </a:blipFill>
                <a:ln w="19050">
                  <a:solidFill>
                    <a:schemeClr val="bg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67BF74FF-3652-4371-9E0B-A97FA806BC48}"/>
                </a:ext>
              </a:extLst>
            </p:cNvPr>
            <p:cNvSpPr/>
            <p:nvPr/>
          </p:nvSpPr>
          <p:spPr>
            <a:xfrm>
              <a:off x="6254178" y="2303047"/>
              <a:ext cx="540000" cy="540000"/>
            </a:xfrm>
            <a:prstGeom prst="ellipse">
              <a:avLst/>
            </a:prstGeom>
            <a:grpFill/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5400" b="1" dirty="0">
                  <a:solidFill>
                    <a:prstClr val="white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C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" name="Rectangle 14">
                  <a:extLst>
                    <a:ext uri="{FF2B5EF4-FFF2-40B4-BE49-F238E27FC236}">
                      <a16:creationId xmlns:a16="http://schemas.microsoft.com/office/drawing/2014/main" id="{6DFE3254-D4F7-4AE6-9631-67D4D43B93C6}"/>
                    </a:ext>
                  </a:extLst>
                </p:cNvPr>
                <p:cNvSpPr/>
                <p:nvPr/>
              </p:nvSpPr>
              <p:spPr>
                <a:xfrm>
                  <a:off x="9551160" y="2243792"/>
                  <a:ext cx="2468235" cy="617268"/>
                </a:xfrm>
                <a:prstGeom prst="rect">
                  <a:avLst/>
                </a:prstGeom>
                <a:grpFill/>
                <a:ln w="19050">
                  <a:solidFill>
                    <a:schemeClr val="bg1"/>
                  </a:solidFill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5400" b="1" i="1" smtClean="0">
                            <a:latin typeface="Cambria Math" panose="02040503050406030204" pitchFamily="18" charset="0"/>
                          </a:rPr>
                          <m:t>𝑨𝑩</m:t>
                        </m:r>
                        <m:r>
                          <a:rPr lang="vi-VN" sz="5400" b="1" i="1" smtClean="0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m:rPr>
                            <m:nor/>
                          </m:rPr>
                          <a:rPr lang="en-US" sz="5400" b="1" i="0" smtClean="0"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m:rPr>
                            <m:nor/>
                          </m:rPr>
                          <a:rPr lang="vi-VN" sz="5400" b="1" smtClean="0"/>
                          <m:t>.</m:t>
                        </m:r>
                      </m:oMath>
                    </m:oMathPara>
                  </a14:m>
                  <a:endParaRPr lang="en-US" sz="5400" b="1" dirty="0">
                    <a:solidFill>
                      <a:prstClr val="white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mc:Choice>
          <mc:Fallback xmlns="">
            <p:sp>
              <p:nvSpPr>
                <p:cNvPr id="15" name="Rectangle 14">
                  <a:extLst>
                    <a:ext uri="{FF2B5EF4-FFF2-40B4-BE49-F238E27FC236}">
                      <a16:creationId xmlns:a16="http://schemas.microsoft.com/office/drawing/2014/main" id="{6DFE3254-D4F7-4AE6-9631-67D4D43B93C6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551160" y="2243792"/>
                  <a:ext cx="2468235" cy="617268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  <a:ln w="19050">
                  <a:solidFill>
                    <a:schemeClr val="bg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4B907C0F-6FC4-4852-8CFD-AD2FACA13C7F}"/>
                </a:ext>
              </a:extLst>
            </p:cNvPr>
            <p:cNvSpPr/>
            <p:nvPr/>
          </p:nvSpPr>
          <p:spPr>
            <a:xfrm>
              <a:off x="9260615" y="2303047"/>
              <a:ext cx="540000" cy="540000"/>
            </a:xfrm>
            <a:prstGeom prst="ellipse">
              <a:avLst/>
            </a:prstGeom>
            <a:grpFill/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5400" b="1" dirty="0">
                  <a:solidFill>
                    <a:prstClr val="white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D</a:t>
              </a:r>
            </a:p>
          </p:txBody>
        </p:sp>
      </p:grpSp>
      <p:sp>
        <p:nvSpPr>
          <p:cNvPr id="17" name="Oval 16">
            <a:extLst>
              <a:ext uri="{FF2B5EF4-FFF2-40B4-BE49-F238E27FC236}">
                <a16:creationId xmlns:a16="http://schemas.microsoft.com/office/drawing/2014/main" id="{3AF6DD6E-C69C-4024-A5BF-FE21EA5DD223}"/>
              </a:ext>
            </a:extLst>
          </p:cNvPr>
          <p:cNvSpPr/>
          <p:nvPr/>
        </p:nvSpPr>
        <p:spPr>
          <a:xfrm>
            <a:off x="590550" y="5201946"/>
            <a:ext cx="1080000" cy="1080000"/>
          </a:xfrm>
          <a:prstGeom prst="ellipse">
            <a:avLst/>
          </a:prstGeom>
          <a:solidFill>
            <a:srgbClr val="FF0000"/>
          </a:solidFill>
          <a:ln w="5715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400" b="1" dirty="0">
                <a:solidFill>
                  <a:prstClr val="white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A</a:t>
            </a:r>
            <a:endParaRPr lang="en-US" sz="6400" dirty="0">
              <a:solidFill>
                <a:prstClr val="white"/>
              </a:solidFill>
              <a:latin typeface="Calibri" panose="020F0502020204030204"/>
            </a:endParaRP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8F06450E-ACA8-42F7-B878-4360BA0CBA71}"/>
              </a:ext>
            </a:extLst>
          </p:cNvPr>
          <p:cNvGrpSpPr/>
          <p:nvPr/>
        </p:nvGrpSpPr>
        <p:grpSpPr>
          <a:xfrm>
            <a:off x="141340" y="2590803"/>
            <a:ext cx="23943880" cy="2401467"/>
            <a:chOff x="923003" y="3917552"/>
            <a:chExt cx="23943880" cy="2401466"/>
          </a:xfrm>
        </p:grpSpPr>
        <p:sp>
          <p:nvSpPr>
            <p:cNvPr id="19" name="Rounded Rectangle 41">
              <a:extLst>
                <a:ext uri="{FF2B5EF4-FFF2-40B4-BE49-F238E27FC236}">
                  <a16:creationId xmlns:a16="http://schemas.microsoft.com/office/drawing/2014/main" id="{CC866FB0-B137-49F3-A47E-0B1A18FC432E}"/>
                </a:ext>
              </a:extLst>
            </p:cNvPr>
            <p:cNvSpPr/>
            <p:nvPr/>
          </p:nvSpPr>
          <p:spPr>
            <a:xfrm>
              <a:off x="1272211" y="4426857"/>
              <a:ext cx="23594672" cy="1892161"/>
            </a:xfrm>
            <a:prstGeom prst="roundRect">
              <a:avLst>
                <a:gd name="adj" fmla="val 10158"/>
              </a:avLst>
            </a:prstGeom>
            <a:solidFill>
              <a:srgbClr val="FEEBB0"/>
            </a:solidFill>
            <a:ln w="12700">
              <a:solidFill>
                <a:srgbClr val="91720D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4400" b="1">
                  <a:solidFill>
                    <a:prstClr val="black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                         </a:t>
              </a:r>
              <a:endParaRPr lang="en-US" sz="4800" b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20" name="Group 19">
              <a:extLst>
                <a:ext uri="{FF2B5EF4-FFF2-40B4-BE49-F238E27FC236}">
                  <a16:creationId xmlns:a16="http://schemas.microsoft.com/office/drawing/2014/main" id="{61E96746-B33C-4D41-836E-CA7E0074841E}"/>
                </a:ext>
              </a:extLst>
            </p:cNvPr>
            <p:cNvGrpSpPr/>
            <p:nvPr/>
          </p:nvGrpSpPr>
          <p:grpSpPr>
            <a:xfrm>
              <a:off x="923003" y="3917552"/>
              <a:ext cx="3942102" cy="1040476"/>
              <a:chOff x="923003" y="3917552"/>
              <a:chExt cx="3942102" cy="1040476"/>
            </a:xfrm>
          </p:grpSpPr>
          <p:grpSp>
            <p:nvGrpSpPr>
              <p:cNvPr id="21" name="Group 20">
                <a:extLst>
                  <a:ext uri="{FF2B5EF4-FFF2-40B4-BE49-F238E27FC236}">
                    <a16:creationId xmlns:a16="http://schemas.microsoft.com/office/drawing/2014/main" id="{7719E236-B0D7-442E-8A08-3228625765BF}"/>
                  </a:ext>
                </a:extLst>
              </p:cNvPr>
              <p:cNvGrpSpPr/>
              <p:nvPr/>
            </p:nvGrpSpPr>
            <p:grpSpPr>
              <a:xfrm>
                <a:off x="1362045" y="4022855"/>
                <a:ext cx="3503060" cy="865576"/>
                <a:chOff x="2028795" y="4384805"/>
                <a:chExt cx="3503060" cy="865576"/>
              </a:xfrm>
            </p:grpSpPr>
            <p:sp>
              <p:nvSpPr>
                <p:cNvPr id="23" name="Freeform 20">
                  <a:extLst>
                    <a:ext uri="{FF2B5EF4-FFF2-40B4-BE49-F238E27FC236}">
                      <a16:creationId xmlns:a16="http://schemas.microsoft.com/office/drawing/2014/main" id="{B393AAC4-D254-453D-8479-B404D455FFB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rot="5400000">
                  <a:off x="3364273" y="3082799"/>
                  <a:ext cx="832104" cy="3503060"/>
                </a:xfrm>
                <a:prstGeom prst="round2SameRect">
                  <a:avLst>
                    <a:gd name="adj1" fmla="val 19445"/>
                    <a:gd name="adj2" fmla="val 0"/>
                  </a:avLst>
                </a:prstGeom>
                <a:solidFill>
                  <a:srgbClr val="FFF9BC"/>
                </a:solidFill>
                <a:ln w="57150">
                  <a:solidFill>
                    <a:srgbClr val="91720D"/>
                  </a:solidFill>
                </a:ln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24" name="TextBox 23">
                  <a:extLst>
                    <a:ext uri="{FF2B5EF4-FFF2-40B4-BE49-F238E27FC236}">
                      <a16:creationId xmlns:a16="http://schemas.microsoft.com/office/drawing/2014/main" id="{7641E29D-906E-4634-ADED-96B1E8DA8216}"/>
                    </a:ext>
                  </a:extLst>
                </p:cNvPr>
                <p:cNvSpPr txBox="1"/>
                <p:nvPr/>
              </p:nvSpPr>
              <p:spPr>
                <a:xfrm>
                  <a:off x="2542253" y="4384805"/>
                  <a:ext cx="2895398" cy="80021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vi-VN" sz="4600" b="1" dirty="0">
                      <a:solidFill>
                        <a:prstClr val="black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CÂU</a:t>
                  </a:r>
                  <a:r>
                    <a:rPr lang="en-US" sz="4600" b="1" dirty="0">
                      <a:solidFill>
                        <a:prstClr val="black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7</a:t>
                  </a:r>
                  <a:r>
                    <a:rPr lang="vi-VN" sz="4600" b="1" dirty="0">
                      <a:solidFill>
                        <a:prstClr val="black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</a:t>
                  </a:r>
                  <a:endParaRPr lang="en-US" sz="4600" b="1" dirty="0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</p:grpSp>
          <p:pic>
            <p:nvPicPr>
              <p:cNvPr id="22" name="Picture 21">
                <a:extLst>
                  <a:ext uri="{FF2B5EF4-FFF2-40B4-BE49-F238E27FC236}">
                    <a16:creationId xmlns:a16="http://schemas.microsoft.com/office/drawing/2014/main" id="{6650C43C-37F7-4A87-880E-749F8F158389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5599" t="21515" r="9759" b="14519"/>
              <a:stretch/>
            </p:blipFill>
            <p:spPr>
              <a:xfrm>
                <a:off x="923003" y="3917552"/>
                <a:ext cx="1076356" cy="1040476"/>
              </a:xfrm>
              <a:prstGeom prst="round2DiagRect">
                <a:avLst>
                  <a:gd name="adj1" fmla="val 30509"/>
                  <a:gd name="adj2" fmla="val 0"/>
                </a:avLst>
              </a:prstGeom>
              <a:ln w="38100" cap="sq">
                <a:solidFill>
                  <a:srgbClr val="91720D"/>
                </a:solidFill>
                <a:miter lim="800000"/>
              </a:ln>
              <a:effectLst>
                <a:outerShdw blurRad="254000" algn="tl" rotWithShape="0">
                  <a:srgbClr val="000000">
                    <a:alpha val="43000"/>
                  </a:srgbClr>
                </a:outerShdw>
              </a:effectLst>
            </p:spPr>
          </p:pic>
        </p:grp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F818C57C-1988-4D43-859D-82DC91340849}"/>
              </a:ext>
            </a:extLst>
          </p:cNvPr>
          <p:cNvGrpSpPr/>
          <p:nvPr/>
        </p:nvGrpSpPr>
        <p:grpSpPr>
          <a:xfrm>
            <a:off x="-72643" y="1572056"/>
            <a:ext cx="19656043" cy="830997"/>
            <a:chOff x="-288923" y="1892299"/>
            <a:chExt cx="19659598" cy="830996"/>
          </a:xfrm>
        </p:grpSpPr>
        <p:sp>
          <p:nvSpPr>
            <p:cNvPr id="26" name="Rounded Rectangle 2">
              <a:extLst>
                <a:ext uri="{FF2B5EF4-FFF2-40B4-BE49-F238E27FC236}">
                  <a16:creationId xmlns:a16="http://schemas.microsoft.com/office/drawing/2014/main" id="{0A9E6F3C-C9C6-4653-8688-729C6539C260}"/>
                </a:ext>
              </a:extLst>
            </p:cNvPr>
            <p:cNvSpPr/>
            <p:nvPr/>
          </p:nvSpPr>
          <p:spPr>
            <a:xfrm>
              <a:off x="-288923" y="2052547"/>
              <a:ext cx="2130429" cy="657125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B241A601-B9CB-4799-9262-795745D3C127}"/>
                </a:ext>
              </a:extLst>
            </p:cNvPr>
            <p:cNvSpPr txBox="1"/>
            <p:nvPr/>
          </p:nvSpPr>
          <p:spPr>
            <a:xfrm>
              <a:off x="1082674" y="1922269"/>
              <a:ext cx="184764" cy="75405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endParaRPr lang="en-US" b="1">
                <a:solidFill>
                  <a:prstClr val="white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8F08DB64-BC2D-418D-8BD5-391B8CF3BEA4}"/>
                </a:ext>
              </a:extLst>
            </p:cNvPr>
            <p:cNvSpPr txBox="1"/>
            <p:nvPr/>
          </p:nvSpPr>
          <p:spPr>
            <a:xfrm>
              <a:off x="2087562" y="1892299"/>
              <a:ext cx="17283113" cy="830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 BÀI TẬP TRẮC NGHIỆM CỦNG CỐ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1FB11C65-8BD6-48B2-A424-E6F4B06755C4}"/>
                  </a:ext>
                </a:extLst>
              </p:cNvPr>
              <p:cNvSpPr txBox="1"/>
              <p:nvPr/>
            </p:nvSpPr>
            <p:spPr>
              <a:xfrm>
                <a:off x="4729684" y="7448327"/>
                <a:ext cx="19150637" cy="505022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5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Theo </a:t>
                </a:r>
                <a:r>
                  <a:rPr lang="en-US" sz="5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định</a:t>
                </a:r>
                <a:r>
                  <a:rPr lang="en-US" sz="5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5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lí</a:t>
                </a:r>
                <a:r>
                  <a:rPr lang="en-US" sz="5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5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cosin</a:t>
                </a:r>
                <a:r>
                  <a:rPr lang="en-US" sz="5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5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trong</a:t>
                </a:r>
                <a:r>
                  <a:rPr lang="en-US" sz="5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5400" b="1" i="1">
                        <a:latin typeface="Cambria Math" panose="02040503050406030204" pitchFamily="18" charset="0"/>
                      </a:rPr>
                      <m:t>𝜟</m:t>
                    </m:r>
                    <m:r>
                      <a:rPr lang="en-US" sz="5400" b="1" i="1">
                        <a:latin typeface="Cambria Math" panose="02040503050406030204" pitchFamily="18" charset="0"/>
                      </a:rPr>
                      <m:t>𝑨𝑩𝑪</m:t>
                    </m:r>
                  </m:oMath>
                </a14:m>
                <a:r>
                  <a:rPr lang="en-US" sz="5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ta </a:t>
                </a:r>
                <a:r>
                  <a:rPr lang="en-US" sz="5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sz="5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:</a:t>
                </a:r>
              </a:p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5400" b="1" i="1">
                          <a:latin typeface="Cambria Math" panose="02040503050406030204" pitchFamily="18" charset="0"/>
                        </a:rPr>
                        <m:t>𝑨</m:t>
                      </m:r>
                      <m:sSup>
                        <m:sSupPr>
                          <m:ctrlPr>
                            <a:rPr lang="en-US" sz="5400" b="1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5400" b="1" i="1">
                              <a:latin typeface="Cambria Math" panose="02040503050406030204" pitchFamily="18" charset="0"/>
                            </a:rPr>
                            <m:t>𝑩</m:t>
                          </m:r>
                        </m:e>
                        <m:sup>
                          <m:r>
                            <a:rPr lang="en-US" sz="5400" b="1" i="1"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US" sz="5400" b="1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5400" b="1" i="1">
                          <a:latin typeface="Cambria Math" panose="02040503050406030204" pitchFamily="18" charset="0"/>
                        </a:rPr>
                        <m:t>𝑪</m:t>
                      </m:r>
                      <m:sSup>
                        <m:sSupPr>
                          <m:ctrlPr>
                            <a:rPr lang="en-US" sz="5400" b="1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5400" b="1" i="1">
                              <a:latin typeface="Cambria Math" panose="02040503050406030204" pitchFamily="18" charset="0"/>
                            </a:rPr>
                            <m:t>𝑨</m:t>
                          </m:r>
                        </m:e>
                        <m:sup>
                          <m:r>
                            <a:rPr lang="en-US" sz="5400" b="1" i="1"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US" sz="5400" b="1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5400" b="1" i="1">
                          <a:latin typeface="Cambria Math" panose="02040503050406030204" pitchFamily="18" charset="0"/>
                        </a:rPr>
                        <m:t>𝑪</m:t>
                      </m:r>
                      <m:sSup>
                        <m:sSupPr>
                          <m:ctrlPr>
                            <a:rPr lang="en-US" sz="5400" b="1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5400" b="1" i="1">
                              <a:latin typeface="Cambria Math" panose="02040503050406030204" pitchFamily="18" charset="0"/>
                            </a:rPr>
                            <m:t>𝑩</m:t>
                          </m:r>
                        </m:e>
                        <m:sup>
                          <m:r>
                            <a:rPr lang="en-US" sz="5400" b="1" i="1"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US" sz="5400" b="1" i="1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5400" b="1" i="1">
                          <a:latin typeface="Cambria Math" panose="02040503050406030204" pitchFamily="18" charset="0"/>
                        </a:rPr>
                        <m:t>𝟐</m:t>
                      </m:r>
                      <m:r>
                        <a:rPr lang="en-US" sz="5400" b="1" i="1">
                          <a:latin typeface="Cambria Math" panose="02040503050406030204" pitchFamily="18" charset="0"/>
                        </a:rPr>
                        <m:t>𝑪𝑨</m:t>
                      </m:r>
                      <m:r>
                        <a:rPr lang="en-US" sz="5400" b="1" i="1"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US" sz="5400" b="1" i="1">
                          <a:latin typeface="Cambria Math" panose="02040503050406030204" pitchFamily="18" charset="0"/>
                        </a:rPr>
                        <m:t>𝑪𝑩</m:t>
                      </m:r>
                      <m:r>
                        <a:rPr lang="en-US" sz="5400" b="1" i="1">
                          <a:latin typeface="Cambria Math" panose="02040503050406030204" pitchFamily="18" charset="0"/>
                        </a:rPr>
                        <m:t>.</m:t>
                      </m:r>
                      <m:func>
                        <m:funcPr>
                          <m:ctrlPr>
                            <a:rPr lang="en-US" sz="5400" b="1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en-US" sz="5400" b="1" i="1">
                              <a:latin typeface="Cambria Math" panose="02040503050406030204" pitchFamily="18" charset="0"/>
                            </a:rPr>
                            <m:t>𝒄𝒐𝒔</m:t>
                          </m:r>
                        </m:fName>
                        <m:e>
                          <m:acc>
                            <m:accPr>
                              <m:chr m:val="̂"/>
                              <m:ctrlPr>
                                <a:rPr lang="en-US" sz="5400" b="1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5400" b="1" i="1">
                                  <a:latin typeface="Cambria Math" panose="02040503050406030204" pitchFamily="18" charset="0"/>
                                </a:rPr>
                                <m:t>𝑪</m:t>
                              </m:r>
                            </m:e>
                          </m:acc>
                        </m:e>
                      </m:func>
                    </m:oMath>
                  </m:oMathPara>
                </a14:m>
                <a:endParaRPr lang="en-US" sz="5400" b="1" i="1" dirty="0">
                  <a:latin typeface="Cambria Math" panose="02040503050406030204" pitchFamily="18" charset="0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US" sz="5400" b="1" dirty="0"/>
                  <a:t>		        </a:t>
                </a:r>
                <a14:m>
                  <m:oMath xmlns:m="http://schemas.openxmlformats.org/officeDocument/2006/math">
                    <m:r>
                      <a:rPr lang="en-US" sz="540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5400" b="1" i="1">
                        <a:latin typeface="Cambria Math" panose="02040503050406030204" pitchFamily="18" charset="0"/>
                      </a:rPr>
                      <m:t>𝟏𝟑</m:t>
                    </m:r>
                  </m:oMath>
                </a14:m>
                <a:endParaRPr lang="en-US" sz="5400" b="1" i="1" dirty="0">
                  <a:latin typeface="Cambria Math" panose="02040503050406030204" pitchFamily="18" charset="0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US" sz="5400" b="1" dirty="0"/>
                  <a:t>		</a:t>
                </a:r>
                <a14:m>
                  <m:oMath xmlns:m="http://schemas.openxmlformats.org/officeDocument/2006/math">
                    <m:r>
                      <a:rPr lang="en-US" sz="5400" b="1" i="1">
                        <a:latin typeface="Cambria Math" panose="02040503050406030204" pitchFamily="18" charset="0"/>
                      </a:rPr>
                      <m:t>⇒</m:t>
                    </m:r>
                    <m:r>
                      <a:rPr lang="en-US" sz="5400" b="1" i="1">
                        <a:latin typeface="Cambria Math" panose="02040503050406030204" pitchFamily="18" charset="0"/>
                      </a:rPr>
                      <m:t>𝑨𝑩</m:t>
                    </m:r>
                    <m:r>
                      <a:rPr lang="en-US" sz="5400" b="1" i="1">
                        <a:latin typeface="Cambria Math" panose="020405030504060302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sz="5400" b="1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5400" b="1" i="1">
                            <a:latin typeface="Cambria Math" panose="02040503050406030204" pitchFamily="18" charset="0"/>
                          </a:rPr>
                          <m:t>𝟏𝟑</m:t>
                        </m:r>
                      </m:e>
                    </m:rad>
                  </m:oMath>
                </a14:m>
                <a:r>
                  <a:rPr lang="en-US" sz="5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1FB11C65-8BD6-48B2-A424-E6F4B06755C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29684" y="7448327"/>
                <a:ext cx="19150637" cy="5050229"/>
              </a:xfrm>
              <a:prstGeom prst="rect">
                <a:avLst/>
              </a:prstGeom>
              <a:blipFill>
                <a:blip r:embed="rId8"/>
                <a:stretch>
                  <a:fillRect l="-1719" b="-615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8AEC0D67-2BCF-492D-9A86-1563DDA0644A}"/>
                  </a:ext>
                </a:extLst>
              </p:cNvPr>
              <p:cNvSpPr txBox="1"/>
              <p:nvPr/>
            </p:nvSpPr>
            <p:spPr>
              <a:xfrm>
                <a:off x="878713" y="3589751"/>
                <a:ext cx="23297948" cy="100149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lvl="0"/>
                <a:r>
                  <a:rPr lang="fr-FR" sz="5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Tam </a:t>
                </a:r>
                <a:r>
                  <a:rPr lang="fr-FR" sz="5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giác</a:t>
                </a:r>
                <a:r>
                  <a:rPr lang="fr-FR" sz="5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5400" b="1" i="1">
                        <a:latin typeface="Cambria Math" panose="02040503050406030204" pitchFamily="18" charset="0"/>
                      </a:rPr>
                      <m:t>𝑨𝑩𝑪</m:t>
                    </m:r>
                  </m:oMath>
                </a14:m>
                <a:r>
                  <a:rPr lang="fr-FR" sz="5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5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fr-FR" sz="5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5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fr-FR" sz="5400" b="1" i="1">
                            <a:latin typeface="Cambria Math" panose="02040503050406030204" pitchFamily="18" charset="0"/>
                          </a:rPr>
                          <m:t>𝑪</m:t>
                        </m:r>
                      </m:e>
                    </m:acc>
                    <m:r>
                      <a:rPr lang="fr-FR" sz="540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fr-FR" sz="5400" b="1" i="1">
                        <a:latin typeface="Cambria Math" panose="02040503050406030204" pitchFamily="18" charset="0"/>
                      </a:rPr>
                      <m:t>𝟏𝟓</m:t>
                    </m:r>
                    <m:sSup>
                      <m:sSupPr>
                        <m:ctrlPr>
                          <a:rPr lang="en-US" sz="54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fr-FR" sz="5400" b="1" i="1">
                            <a:latin typeface="Cambria Math" panose="02040503050406030204" pitchFamily="18" charset="0"/>
                          </a:rPr>
                          <m:t>𝟎</m:t>
                        </m:r>
                      </m:e>
                      <m:sup>
                        <m:r>
                          <a:rPr lang="fr-FR" sz="5400" b="1" i="1">
                            <a:latin typeface="Cambria Math" panose="02040503050406030204" pitchFamily="18" charset="0"/>
                          </a:rPr>
                          <m:t>𝟎</m:t>
                        </m:r>
                      </m:sup>
                    </m:sSup>
                    <m:r>
                      <a:rPr lang="fr-FR" sz="5400" b="1" i="1">
                        <a:latin typeface="Cambria Math" panose="02040503050406030204" pitchFamily="18" charset="0"/>
                      </a:rPr>
                      <m:t>, </m:t>
                    </m:r>
                    <m:r>
                      <a:rPr lang="fr-FR" sz="5400" b="1" i="1">
                        <a:latin typeface="Cambria Math" panose="02040503050406030204" pitchFamily="18" charset="0"/>
                      </a:rPr>
                      <m:t>𝑩𝑪</m:t>
                    </m:r>
                    <m:r>
                      <a:rPr lang="fr-FR" sz="5400" b="1" i="1">
                        <a:latin typeface="Cambria Math" panose="020405030504060302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sz="5400" b="1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fr-FR" sz="5400" b="1" i="1">
                            <a:latin typeface="Cambria Math" panose="02040503050406030204" pitchFamily="18" charset="0"/>
                          </a:rPr>
                          <m:t>𝟑</m:t>
                        </m:r>
                      </m:e>
                    </m:rad>
                    <m:r>
                      <a:rPr lang="fr-FR" sz="5400" b="1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fr-FR" sz="5400" b="1" i="1">
                        <a:latin typeface="Cambria Math" panose="02040503050406030204" pitchFamily="18" charset="0"/>
                      </a:rPr>
                      <m:t>𝑨𝑪</m:t>
                    </m:r>
                    <m:r>
                      <a:rPr lang="fr-FR" sz="540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fr-FR" sz="5400" b="1" i="1">
                        <a:latin typeface="Cambria Math" panose="02040503050406030204" pitchFamily="18" charset="0"/>
                      </a:rPr>
                      <m:t>𝟐</m:t>
                    </m:r>
                    <m:r>
                      <a:rPr lang="fr-FR" sz="5400" b="1" i="1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r>
                  <a:rPr lang="fr-FR" sz="5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5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Tính</a:t>
                </a:r>
                <a:r>
                  <a:rPr lang="fr-FR" sz="5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5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cạnh</a:t>
                </a:r>
                <a:r>
                  <a:rPr lang="fr-FR" sz="5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fr-FR" sz="5400" b="1" i="1">
                        <a:latin typeface="Cambria Math" panose="02040503050406030204" pitchFamily="18" charset="0"/>
                      </a:rPr>
                      <m:t>𝑨𝑩</m:t>
                    </m:r>
                  </m:oMath>
                </a14:m>
                <a:r>
                  <a:rPr lang="fr-FR" sz="5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?</a:t>
                </a:r>
                <a:endParaRPr lang="en-US" sz="5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8AEC0D67-2BCF-492D-9A86-1563DDA0644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8713" y="3589751"/>
                <a:ext cx="23297948" cy="1001493"/>
              </a:xfrm>
              <a:prstGeom prst="rect">
                <a:avLst/>
              </a:prstGeom>
              <a:blipFill>
                <a:blip r:embed="rId9"/>
                <a:stretch>
                  <a:fillRect l="-1387" t="-10366" b="-3536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1" name="TextBox 30">
            <a:extLst>
              <a:ext uri="{FF2B5EF4-FFF2-40B4-BE49-F238E27FC236}">
                <a16:creationId xmlns:a16="http://schemas.microsoft.com/office/drawing/2014/main" id="{73C3CF5C-1143-48B0-96F6-576266D875C3}"/>
              </a:ext>
            </a:extLst>
          </p:cNvPr>
          <p:cNvSpPr txBox="1"/>
          <p:nvPr/>
        </p:nvSpPr>
        <p:spPr>
          <a:xfrm>
            <a:off x="669002" y="1685889"/>
            <a:ext cx="982961" cy="7540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>
                <a:solidFill>
                  <a:prstClr val="white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III</a:t>
            </a:r>
          </a:p>
        </p:txBody>
      </p:sp>
    </p:spTree>
    <p:extLst>
      <p:ext uri="{BB962C8B-B14F-4D97-AF65-F5344CB8AC3E}">
        <p14:creationId xmlns:p14="http://schemas.microsoft.com/office/powerpoint/2010/main" val="257706066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2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708C62C3-3138-4092-86C2-85A1567C6E78}"/>
              </a:ext>
            </a:extLst>
          </p:cNvPr>
          <p:cNvGrpSpPr/>
          <p:nvPr/>
        </p:nvGrpSpPr>
        <p:grpSpPr>
          <a:xfrm>
            <a:off x="981495" y="1809823"/>
            <a:ext cx="22739149" cy="9903721"/>
            <a:chOff x="1438694" y="1793819"/>
            <a:chExt cx="22739149" cy="10595086"/>
          </a:xfrm>
        </p:grpSpPr>
        <p:grpSp>
          <p:nvGrpSpPr>
            <p:cNvPr id="2" name="Group 1">
              <a:extLst>
                <a:ext uri="{FF2B5EF4-FFF2-40B4-BE49-F238E27FC236}">
                  <a16:creationId xmlns:a16="http://schemas.microsoft.com/office/drawing/2014/main" id="{E17C9077-2F0E-4830-9CBB-2CF87E745444}"/>
                </a:ext>
              </a:extLst>
            </p:cNvPr>
            <p:cNvGrpSpPr/>
            <p:nvPr/>
          </p:nvGrpSpPr>
          <p:grpSpPr>
            <a:xfrm>
              <a:off x="1438694" y="1793819"/>
              <a:ext cx="22739149" cy="10595086"/>
              <a:chOff x="1438694" y="1793819"/>
              <a:chExt cx="22739149" cy="10595086"/>
            </a:xfrm>
          </p:grpSpPr>
          <p:grpSp>
            <p:nvGrpSpPr>
              <p:cNvPr id="69" name="Group 68"/>
              <p:cNvGrpSpPr/>
              <p:nvPr/>
            </p:nvGrpSpPr>
            <p:grpSpPr>
              <a:xfrm>
                <a:off x="1497789" y="1797127"/>
                <a:ext cx="22680054" cy="10591778"/>
                <a:chOff x="-3617039" y="3448230"/>
                <a:chExt cx="22680054" cy="10591778"/>
              </a:xfrm>
            </p:grpSpPr>
            <p:sp>
              <p:nvSpPr>
                <p:cNvPr id="70" name="Right Triangle 69"/>
                <p:cNvSpPr/>
                <p:nvPr/>
              </p:nvSpPr>
              <p:spPr>
                <a:xfrm flipH="1">
                  <a:off x="8958821" y="3486542"/>
                  <a:ext cx="193377" cy="212342"/>
                </a:xfrm>
                <a:prstGeom prst="rtTriangle">
                  <a:avLst/>
                </a:prstGeom>
                <a:solidFill>
                  <a:schemeClr val="accent5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grpSp>
              <p:nvGrpSpPr>
                <p:cNvPr id="71" name="Group 70"/>
                <p:cNvGrpSpPr/>
                <p:nvPr/>
              </p:nvGrpSpPr>
              <p:grpSpPr>
                <a:xfrm>
                  <a:off x="-3617039" y="3448230"/>
                  <a:ext cx="22680054" cy="10591778"/>
                  <a:chOff x="-3617039" y="3448230"/>
                  <a:chExt cx="22680054" cy="10591778"/>
                </a:xfrm>
              </p:grpSpPr>
              <p:sp>
                <p:nvSpPr>
                  <p:cNvPr id="72" name="Rounded Rectangle 71"/>
                  <p:cNvSpPr/>
                  <p:nvPr/>
                </p:nvSpPr>
                <p:spPr>
                  <a:xfrm>
                    <a:off x="-3617039" y="3546743"/>
                    <a:ext cx="22680054" cy="10493265"/>
                  </a:xfrm>
                  <a:prstGeom prst="roundRect">
                    <a:avLst>
                      <a:gd name="adj" fmla="val 2127"/>
                    </a:avLst>
                  </a:prstGeom>
                  <a:solidFill>
                    <a:schemeClr val="bg1"/>
                  </a:solidFill>
                  <a:ln w="76200">
                    <a:solidFill>
                      <a:srgbClr val="0999C8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lIns="36000" tIns="18000" rIns="36000" bIns="18000" rtlCol="0" anchor="ctr"/>
                  <a:lstStyle/>
                  <a:p>
                    <a:pPr algn="ctr"/>
                    <a:endParaRPr lang="en-US" sz="4600" dirty="0">
                      <a:latin typeface="Tahoma" pitchFamily="34" charset="0"/>
                      <a:ea typeface="Tahoma" pitchFamily="34" charset="0"/>
                      <a:cs typeface="Tahoma" pitchFamily="34" charset="0"/>
                    </a:endParaRPr>
                  </a:p>
                </p:txBody>
              </p:sp>
              <p:sp>
                <p:nvSpPr>
                  <p:cNvPr id="73" name="TextBox 72"/>
                  <p:cNvSpPr txBox="1"/>
                  <p:nvPr/>
                </p:nvSpPr>
                <p:spPr>
                  <a:xfrm>
                    <a:off x="5759299" y="3448230"/>
                    <a:ext cx="3890809" cy="923330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 algn="ctr" fontAlgn="auto">
                      <a:spcBef>
                        <a:spcPct val="50000"/>
                      </a:spcBef>
                      <a:spcAft>
                        <a:spcPts val="0"/>
                      </a:spcAft>
                      <a:defRPr/>
                    </a:pPr>
                    <a:r>
                      <a:rPr lang="en-US" sz="5400" b="1" cap="all" dirty="0">
                        <a:ln w="0"/>
                        <a:solidFill>
                          <a:schemeClr val="bg1"/>
                        </a:solidFill>
                        <a:effectLst>
                          <a:reflection blurRad="12700" stA="50000" endPos="50000" dist="5000" dir="5400000" sy="-100000" rotWithShape="0"/>
                        </a:effectLst>
                        <a:latin typeface="Tahoma" pitchFamily="34" charset="0"/>
                        <a:ea typeface="Tahoma" pitchFamily="34" charset="0"/>
                        <a:cs typeface="Tahoma" pitchFamily="34" charset="0"/>
                      </a:rPr>
                      <a:t>CHƯƠNG I</a:t>
                    </a:r>
                  </a:p>
                </p:txBody>
              </p:sp>
            </p:grpSp>
          </p:grpSp>
          <p:sp>
            <p:nvSpPr>
              <p:cNvPr id="74" name="Right Triangle 73"/>
              <p:cNvSpPr/>
              <p:nvPr/>
            </p:nvSpPr>
            <p:spPr>
              <a:xfrm flipH="1">
                <a:off x="7921388" y="1793819"/>
                <a:ext cx="193377" cy="212342"/>
              </a:xfrm>
              <a:prstGeom prst="rtTriangle">
                <a:avLst/>
              </a:prstGeom>
              <a:solidFill>
                <a:schemeClr val="accent5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6" name="Round Same Side Corner Rectangle 95"/>
              <p:cNvSpPr/>
              <p:nvPr/>
            </p:nvSpPr>
            <p:spPr>
              <a:xfrm flipV="1">
                <a:off x="5214376" y="2016575"/>
                <a:ext cx="15382668" cy="1181261"/>
              </a:xfrm>
              <a:prstGeom prst="round2SameRect">
                <a:avLst>
                  <a:gd name="adj1" fmla="val 6458"/>
                  <a:gd name="adj2" fmla="val 0"/>
                </a:avLst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8" name="TextBox 97"/>
              <p:cNvSpPr txBox="1"/>
              <p:nvPr/>
            </p:nvSpPr>
            <p:spPr>
              <a:xfrm>
                <a:off x="5039309" y="2178688"/>
                <a:ext cx="15597014" cy="88900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vi-VN" sz="4800" b="1" dirty="0">
                    <a:solidFill>
                      <a:srgbClr val="C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CHƯƠNG I</a:t>
                </a:r>
                <a:r>
                  <a:rPr lang="en-US" sz="4800" b="1" dirty="0">
                    <a:solidFill>
                      <a:srgbClr val="C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II</a:t>
                </a:r>
                <a:r>
                  <a:rPr lang="vi-VN" sz="4800" b="1" dirty="0">
                    <a:solidFill>
                      <a:srgbClr val="C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</a:t>
                </a:r>
                <a:r>
                  <a:rPr lang="en-US" sz="4800" b="1" dirty="0">
                    <a:solidFill>
                      <a:srgbClr val="C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HỆ THỨC LƯỢNG TRONG TAM GIÁC</a:t>
                </a:r>
                <a:endParaRPr lang="vi-VN" sz="4800" b="1" dirty="0">
                  <a:solidFill>
                    <a:srgbClr val="C0000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pic>
            <p:nvPicPr>
              <p:cNvPr id="104" name="Picture 53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771230" y="2901893"/>
                <a:ext cx="1495424" cy="149542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sp>
            <p:nvSpPr>
              <p:cNvPr id="17" name="Rectangle 16"/>
              <p:cNvSpPr/>
              <p:nvPr/>
            </p:nvSpPr>
            <p:spPr>
              <a:xfrm>
                <a:off x="7467544" y="4114018"/>
                <a:ext cx="13632086" cy="833229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91410" tIns="45705" rIns="91410" bIns="45705" rtlCol="0" anchor="ctr"/>
              <a:lstStyle/>
              <a:p>
                <a:pPr algn="ctr"/>
                <a:endParaRPr lang="en-US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grpSp>
            <p:nvGrpSpPr>
              <p:cNvPr id="56" name="Group 60"/>
              <p:cNvGrpSpPr/>
              <p:nvPr/>
            </p:nvGrpSpPr>
            <p:grpSpPr>
              <a:xfrm>
                <a:off x="1438694" y="6012523"/>
                <a:ext cx="12858766" cy="888033"/>
                <a:chOff x="7450558" y="7834555"/>
                <a:chExt cx="12860259" cy="888135"/>
              </a:xfrm>
            </p:grpSpPr>
            <p:sp>
              <p:nvSpPr>
                <p:cNvPr id="57" name="Rectangle 56"/>
                <p:cNvSpPr/>
                <p:nvPr/>
              </p:nvSpPr>
              <p:spPr>
                <a:xfrm>
                  <a:off x="9073745" y="7850045"/>
                  <a:ext cx="11237072" cy="872645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>
                    <a:lnSpc>
                      <a:spcPct val="100000"/>
                    </a:lnSpc>
                    <a:spcBef>
                      <a:spcPct val="0"/>
                    </a:spcBef>
                    <a:buFontTx/>
                    <a:buNone/>
                    <a:defRPr/>
                  </a:pPr>
                  <a:r>
                    <a:rPr lang="en-US" sz="4700" b="1" dirty="0">
                      <a:solidFill>
                        <a:srgbClr val="242452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GIÁ TRỊ LƯỢNG GIÁC CỦA MỘT GÓC</a:t>
                  </a:r>
                </a:p>
              </p:txBody>
            </p:sp>
            <p:grpSp>
              <p:nvGrpSpPr>
                <p:cNvPr id="58" name="Group 26"/>
                <p:cNvGrpSpPr/>
                <p:nvPr/>
              </p:nvGrpSpPr>
              <p:grpSpPr>
                <a:xfrm>
                  <a:off x="7450558" y="7834555"/>
                  <a:ext cx="1383018" cy="796752"/>
                  <a:chOff x="7450631" y="8291755"/>
                  <a:chExt cx="1371600" cy="796752"/>
                </a:xfrm>
              </p:grpSpPr>
              <p:sp>
                <p:nvSpPr>
                  <p:cNvPr id="59" name="Isosceles Triangle 44"/>
                  <p:cNvSpPr/>
                  <p:nvPr/>
                </p:nvSpPr>
                <p:spPr>
                  <a:xfrm rot="16200000">
                    <a:off x="7469936" y="8281488"/>
                    <a:ext cx="143688" cy="164221"/>
                  </a:xfrm>
                  <a:custGeom>
                    <a:avLst/>
                    <a:gdLst>
                      <a:gd name="connsiteX0" fmla="*/ 0 w 293725"/>
                      <a:gd name="connsiteY0" fmla="*/ 164224 h 164224"/>
                      <a:gd name="connsiteX1" fmla="*/ 146863 w 293725"/>
                      <a:gd name="connsiteY1" fmla="*/ 0 h 164224"/>
                      <a:gd name="connsiteX2" fmla="*/ 293725 w 293725"/>
                      <a:gd name="connsiteY2" fmla="*/ 164224 h 164224"/>
                      <a:gd name="connsiteX3" fmla="*/ 0 w 293725"/>
                      <a:gd name="connsiteY3" fmla="*/ 164224 h 164224"/>
                      <a:gd name="connsiteX0" fmla="*/ 2363 w 296088"/>
                      <a:gd name="connsiteY0" fmla="*/ 164221 h 164221"/>
                      <a:gd name="connsiteX1" fmla="*/ 0 w 296088"/>
                      <a:gd name="connsiteY1" fmla="*/ 0 h 164221"/>
                      <a:gd name="connsiteX2" fmla="*/ 296088 w 296088"/>
                      <a:gd name="connsiteY2" fmla="*/ 164221 h 164221"/>
                      <a:gd name="connsiteX3" fmla="*/ 2363 w 296088"/>
                      <a:gd name="connsiteY3" fmla="*/ 164221 h 16422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96088" h="164221">
                        <a:moveTo>
                          <a:pt x="2363" y="164221"/>
                        </a:moveTo>
                        <a:cubicBezTo>
                          <a:pt x="1575" y="109481"/>
                          <a:pt x="788" y="54740"/>
                          <a:pt x="0" y="0"/>
                        </a:cubicBezTo>
                        <a:lnTo>
                          <a:pt x="296088" y="164221"/>
                        </a:lnTo>
                        <a:lnTo>
                          <a:pt x="2363" y="164221"/>
                        </a:lnTo>
                        <a:close/>
                      </a:path>
                    </a:pathLst>
                  </a:custGeom>
                  <a:solidFill>
                    <a:schemeClr val="accent5">
                      <a:lumMod val="5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3200">
                      <a:solidFill>
                        <a:prstClr val="white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endParaRPr>
                  </a:p>
                </p:txBody>
              </p:sp>
              <p:grpSp>
                <p:nvGrpSpPr>
                  <p:cNvPr id="60" name="Group 28"/>
                  <p:cNvGrpSpPr/>
                  <p:nvPr/>
                </p:nvGrpSpPr>
                <p:grpSpPr>
                  <a:xfrm>
                    <a:off x="7450631" y="8356987"/>
                    <a:ext cx="1371600" cy="731520"/>
                    <a:chOff x="7450631" y="8356987"/>
                    <a:chExt cx="1371600" cy="731520"/>
                  </a:xfrm>
                </p:grpSpPr>
                <p:sp>
                  <p:nvSpPr>
                    <p:cNvPr id="61" name="Round Same Side Corner Rectangle 60"/>
                    <p:cNvSpPr/>
                    <p:nvPr/>
                  </p:nvSpPr>
                  <p:spPr>
                    <a:xfrm rot="5400000">
                      <a:off x="7770671" y="8036947"/>
                      <a:ext cx="731520" cy="1371600"/>
                    </a:xfrm>
                    <a:prstGeom prst="round2SameRect">
                      <a:avLst/>
                    </a:prstGeom>
                    <a:solidFill>
                      <a:srgbClr val="135F82"/>
                    </a:solidFill>
                    <a:ln>
                      <a:solidFill>
                        <a:schemeClr val="bg1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sz="3200">
                        <a:solidFill>
                          <a:prstClr val="white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p:txBody>
                </p:sp>
                <p:sp>
                  <p:nvSpPr>
                    <p:cNvPr id="62" name="TextBox 61"/>
                    <p:cNvSpPr txBox="1"/>
                    <p:nvPr/>
                  </p:nvSpPr>
                  <p:spPr>
                    <a:xfrm>
                      <a:off x="7940249" y="8360620"/>
                      <a:ext cx="507514" cy="707968"/>
                    </a:xfrm>
                    <a:prstGeom prst="rect">
                      <a:avLst/>
                    </a:prstGeom>
                    <a:noFill/>
                  </p:spPr>
                  <p:txBody>
                    <a:bodyPr wrap="none" rtlCol="0">
                      <a:spAutoFit/>
                    </a:bodyPr>
                    <a:lstStyle/>
                    <a:p>
                      <a:pPr algn="ctr"/>
                      <a:r>
                        <a:rPr lang="en-US" sz="4000" b="1">
                          <a:solidFill>
                            <a:prstClr val="white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</a:t>
                      </a:r>
                      <a:endParaRPr lang="en-US" sz="4000" b="1" dirty="0">
                        <a:solidFill>
                          <a:prstClr val="white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p:txBody>
                </p:sp>
              </p:grpSp>
            </p:grpSp>
          </p:grpSp>
          <p:grpSp>
            <p:nvGrpSpPr>
              <p:cNvPr id="63" name="Group 67"/>
              <p:cNvGrpSpPr/>
              <p:nvPr/>
            </p:nvGrpSpPr>
            <p:grpSpPr>
              <a:xfrm>
                <a:off x="1447808" y="7460331"/>
                <a:ext cx="22019290" cy="962610"/>
                <a:chOff x="7459672" y="7170625"/>
                <a:chExt cx="22021809" cy="962719"/>
              </a:xfrm>
            </p:grpSpPr>
            <p:sp>
              <p:nvSpPr>
                <p:cNvPr id="75" name="Rectangle 74"/>
                <p:cNvSpPr/>
                <p:nvPr/>
              </p:nvSpPr>
              <p:spPr>
                <a:xfrm>
                  <a:off x="9111075" y="7260701"/>
                  <a:ext cx="20370406" cy="872643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>
                    <a:lnSpc>
                      <a:spcPct val="100000"/>
                    </a:lnSpc>
                    <a:spcBef>
                      <a:spcPct val="0"/>
                    </a:spcBef>
                    <a:buNone/>
                    <a:defRPr/>
                  </a:pPr>
                  <a:r>
                    <a:rPr lang="en-US" sz="4700" b="1" spc="-150" dirty="0">
                      <a:solidFill>
                        <a:srgbClr val="242452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MỐI QUAN HỆ GIỮA CÁC GIÁ TRỊ LƯỢNG GIÁC CỦA HAI GÓC BÙ NHAU</a:t>
                  </a:r>
                </a:p>
              </p:txBody>
            </p:sp>
            <p:grpSp>
              <p:nvGrpSpPr>
                <p:cNvPr id="76" name="Group 32"/>
                <p:cNvGrpSpPr/>
                <p:nvPr/>
              </p:nvGrpSpPr>
              <p:grpSpPr>
                <a:xfrm>
                  <a:off x="7459672" y="7170625"/>
                  <a:ext cx="1411234" cy="848755"/>
                  <a:chOff x="7459669" y="6189930"/>
                  <a:chExt cx="1399583" cy="848755"/>
                </a:xfrm>
              </p:grpSpPr>
              <p:sp>
                <p:nvSpPr>
                  <p:cNvPr id="77" name="Isosceles Triangle 44"/>
                  <p:cNvSpPr/>
                  <p:nvPr/>
                </p:nvSpPr>
                <p:spPr>
                  <a:xfrm rot="16200000">
                    <a:off x="7469936" y="6179663"/>
                    <a:ext cx="143688" cy="164221"/>
                  </a:xfrm>
                  <a:custGeom>
                    <a:avLst/>
                    <a:gdLst>
                      <a:gd name="connsiteX0" fmla="*/ 0 w 293725"/>
                      <a:gd name="connsiteY0" fmla="*/ 164224 h 164224"/>
                      <a:gd name="connsiteX1" fmla="*/ 146863 w 293725"/>
                      <a:gd name="connsiteY1" fmla="*/ 0 h 164224"/>
                      <a:gd name="connsiteX2" fmla="*/ 293725 w 293725"/>
                      <a:gd name="connsiteY2" fmla="*/ 164224 h 164224"/>
                      <a:gd name="connsiteX3" fmla="*/ 0 w 293725"/>
                      <a:gd name="connsiteY3" fmla="*/ 164224 h 164224"/>
                      <a:gd name="connsiteX0" fmla="*/ 2363 w 296088"/>
                      <a:gd name="connsiteY0" fmla="*/ 164221 h 164221"/>
                      <a:gd name="connsiteX1" fmla="*/ 0 w 296088"/>
                      <a:gd name="connsiteY1" fmla="*/ 0 h 164221"/>
                      <a:gd name="connsiteX2" fmla="*/ 296088 w 296088"/>
                      <a:gd name="connsiteY2" fmla="*/ 164221 h 164221"/>
                      <a:gd name="connsiteX3" fmla="*/ 2363 w 296088"/>
                      <a:gd name="connsiteY3" fmla="*/ 164221 h 16422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96088" h="164221">
                        <a:moveTo>
                          <a:pt x="2363" y="164221"/>
                        </a:moveTo>
                        <a:cubicBezTo>
                          <a:pt x="1575" y="109481"/>
                          <a:pt x="788" y="54740"/>
                          <a:pt x="0" y="0"/>
                        </a:cubicBezTo>
                        <a:lnTo>
                          <a:pt x="296088" y="164221"/>
                        </a:lnTo>
                        <a:lnTo>
                          <a:pt x="2363" y="164221"/>
                        </a:lnTo>
                        <a:close/>
                      </a:path>
                    </a:pathLst>
                  </a:custGeom>
                  <a:solidFill>
                    <a:schemeClr val="accent5">
                      <a:lumMod val="5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3200">
                      <a:solidFill>
                        <a:prstClr val="white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endParaRPr>
                  </a:p>
                </p:txBody>
              </p:sp>
              <p:grpSp>
                <p:nvGrpSpPr>
                  <p:cNvPr id="78" name="Group 41"/>
                  <p:cNvGrpSpPr/>
                  <p:nvPr/>
                </p:nvGrpSpPr>
                <p:grpSpPr>
                  <a:xfrm>
                    <a:off x="7487652" y="6307165"/>
                    <a:ext cx="1371600" cy="731520"/>
                    <a:chOff x="7487652" y="6307165"/>
                    <a:chExt cx="1371600" cy="731520"/>
                  </a:xfrm>
                </p:grpSpPr>
                <p:sp>
                  <p:nvSpPr>
                    <p:cNvPr id="79" name="Round Same Side Corner Rectangle 78"/>
                    <p:cNvSpPr/>
                    <p:nvPr/>
                  </p:nvSpPr>
                  <p:spPr>
                    <a:xfrm rot="5400000">
                      <a:off x="7807692" y="5987125"/>
                      <a:ext cx="731520" cy="1371600"/>
                    </a:xfrm>
                    <a:prstGeom prst="round2SameRect">
                      <a:avLst/>
                    </a:prstGeom>
                    <a:solidFill>
                      <a:srgbClr val="135F82"/>
                    </a:solidFill>
                    <a:ln>
                      <a:solidFill>
                        <a:schemeClr val="bg1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sz="3200">
                        <a:solidFill>
                          <a:prstClr val="white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p:txBody>
                </p:sp>
                <p:sp>
                  <p:nvSpPr>
                    <p:cNvPr id="80" name="TextBox 79"/>
                    <p:cNvSpPr txBox="1"/>
                    <p:nvPr/>
                  </p:nvSpPr>
                  <p:spPr>
                    <a:xfrm>
                      <a:off x="7977269" y="6310797"/>
                      <a:ext cx="507513" cy="707967"/>
                    </a:xfrm>
                    <a:prstGeom prst="rect">
                      <a:avLst/>
                    </a:prstGeom>
                    <a:noFill/>
                  </p:spPr>
                  <p:txBody>
                    <a:bodyPr wrap="none" rtlCol="0">
                      <a:spAutoFit/>
                    </a:bodyPr>
                    <a:lstStyle/>
                    <a:p>
                      <a:pPr algn="ctr"/>
                      <a:r>
                        <a:rPr lang="en-US" sz="4000" b="1">
                          <a:solidFill>
                            <a:prstClr val="white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</a:t>
                      </a:r>
                      <a:endParaRPr lang="en-US" sz="4000" b="1" dirty="0">
                        <a:solidFill>
                          <a:prstClr val="white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p:txBody>
                </p:sp>
              </p:grpSp>
            </p:grpSp>
          </p:grpSp>
          <p:grpSp>
            <p:nvGrpSpPr>
              <p:cNvPr id="47" name="Group 67"/>
              <p:cNvGrpSpPr/>
              <p:nvPr/>
            </p:nvGrpSpPr>
            <p:grpSpPr>
              <a:xfrm>
                <a:off x="1447797" y="8899391"/>
                <a:ext cx="4121464" cy="948792"/>
                <a:chOff x="7459670" y="7441560"/>
                <a:chExt cx="5328716" cy="948901"/>
              </a:xfrm>
            </p:grpSpPr>
            <p:sp>
              <p:nvSpPr>
                <p:cNvPr id="48" name="Rectangle 47"/>
                <p:cNvSpPr/>
                <p:nvPr/>
              </p:nvSpPr>
              <p:spPr>
                <a:xfrm>
                  <a:off x="9529919" y="7517816"/>
                  <a:ext cx="3258467" cy="872645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>
                    <a:lnSpc>
                      <a:spcPct val="100000"/>
                    </a:lnSpc>
                    <a:spcBef>
                      <a:spcPct val="0"/>
                    </a:spcBef>
                    <a:buNone/>
                    <a:defRPr/>
                  </a:pPr>
                  <a:r>
                    <a:rPr lang="en-US" sz="4700" b="1" spc="-150" dirty="0">
                      <a:solidFill>
                        <a:srgbClr val="242452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BÀI TẬP</a:t>
                  </a:r>
                </a:p>
              </p:txBody>
            </p:sp>
            <p:grpSp>
              <p:nvGrpSpPr>
                <p:cNvPr id="49" name="Group 32"/>
                <p:cNvGrpSpPr/>
                <p:nvPr/>
              </p:nvGrpSpPr>
              <p:grpSpPr>
                <a:xfrm>
                  <a:off x="7459670" y="7441560"/>
                  <a:ext cx="1800333" cy="864774"/>
                  <a:chOff x="7459669" y="6460865"/>
                  <a:chExt cx="1785470" cy="864774"/>
                </a:xfrm>
              </p:grpSpPr>
              <p:sp>
                <p:nvSpPr>
                  <p:cNvPr id="50" name="Isosceles Triangle 44"/>
                  <p:cNvSpPr/>
                  <p:nvPr/>
                </p:nvSpPr>
                <p:spPr>
                  <a:xfrm rot="16200000">
                    <a:off x="7469936" y="6450598"/>
                    <a:ext cx="143688" cy="164221"/>
                  </a:xfrm>
                  <a:custGeom>
                    <a:avLst/>
                    <a:gdLst>
                      <a:gd name="connsiteX0" fmla="*/ 0 w 293725"/>
                      <a:gd name="connsiteY0" fmla="*/ 164224 h 164224"/>
                      <a:gd name="connsiteX1" fmla="*/ 146863 w 293725"/>
                      <a:gd name="connsiteY1" fmla="*/ 0 h 164224"/>
                      <a:gd name="connsiteX2" fmla="*/ 293725 w 293725"/>
                      <a:gd name="connsiteY2" fmla="*/ 164224 h 164224"/>
                      <a:gd name="connsiteX3" fmla="*/ 0 w 293725"/>
                      <a:gd name="connsiteY3" fmla="*/ 164224 h 164224"/>
                      <a:gd name="connsiteX0" fmla="*/ 2363 w 296088"/>
                      <a:gd name="connsiteY0" fmla="*/ 164221 h 164221"/>
                      <a:gd name="connsiteX1" fmla="*/ 0 w 296088"/>
                      <a:gd name="connsiteY1" fmla="*/ 0 h 164221"/>
                      <a:gd name="connsiteX2" fmla="*/ 296088 w 296088"/>
                      <a:gd name="connsiteY2" fmla="*/ 164221 h 164221"/>
                      <a:gd name="connsiteX3" fmla="*/ 2363 w 296088"/>
                      <a:gd name="connsiteY3" fmla="*/ 164221 h 16422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96088" h="164221">
                        <a:moveTo>
                          <a:pt x="2363" y="164221"/>
                        </a:moveTo>
                        <a:cubicBezTo>
                          <a:pt x="1575" y="109481"/>
                          <a:pt x="788" y="54740"/>
                          <a:pt x="0" y="0"/>
                        </a:cubicBezTo>
                        <a:lnTo>
                          <a:pt x="296088" y="164221"/>
                        </a:lnTo>
                        <a:lnTo>
                          <a:pt x="2363" y="164221"/>
                        </a:lnTo>
                        <a:close/>
                      </a:path>
                    </a:pathLst>
                  </a:custGeom>
                  <a:solidFill>
                    <a:schemeClr val="accent5">
                      <a:lumMod val="5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3200">
                      <a:solidFill>
                        <a:prstClr val="white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endParaRPr>
                  </a:p>
                </p:txBody>
              </p:sp>
              <p:grpSp>
                <p:nvGrpSpPr>
                  <p:cNvPr id="51" name="Group 41"/>
                  <p:cNvGrpSpPr/>
                  <p:nvPr/>
                </p:nvGrpSpPr>
                <p:grpSpPr>
                  <a:xfrm>
                    <a:off x="7469193" y="6537082"/>
                    <a:ext cx="1775946" cy="788557"/>
                    <a:chOff x="7469193" y="6537082"/>
                    <a:chExt cx="1775946" cy="788557"/>
                  </a:xfrm>
                </p:grpSpPr>
                <p:sp>
                  <p:nvSpPr>
                    <p:cNvPr id="52" name="Round Same Side Corner Rectangle 51"/>
                    <p:cNvSpPr/>
                    <p:nvPr/>
                  </p:nvSpPr>
                  <p:spPr>
                    <a:xfrm rot="5400000">
                      <a:off x="7962887" y="6043388"/>
                      <a:ext cx="788557" cy="1775946"/>
                    </a:xfrm>
                    <a:prstGeom prst="round2SameRect">
                      <a:avLst/>
                    </a:prstGeom>
                    <a:solidFill>
                      <a:srgbClr val="135F82"/>
                    </a:solidFill>
                    <a:ln>
                      <a:solidFill>
                        <a:schemeClr val="bg1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sz="3200">
                        <a:solidFill>
                          <a:prstClr val="white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p:txBody>
                </p:sp>
                <p:sp>
                  <p:nvSpPr>
                    <p:cNvPr id="53" name="TextBox 52"/>
                    <p:cNvSpPr txBox="1"/>
                    <p:nvPr/>
                  </p:nvSpPr>
                  <p:spPr>
                    <a:xfrm>
                      <a:off x="8104943" y="6577389"/>
                      <a:ext cx="656096" cy="707968"/>
                    </a:xfrm>
                    <a:prstGeom prst="rect">
                      <a:avLst/>
                    </a:prstGeom>
                    <a:noFill/>
                  </p:spPr>
                  <p:txBody>
                    <a:bodyPr wrap="none" rtlCol="0">
                      <a:spAutoFit/>
                    </a:bodyPr>
                    <a:lstStyle/>
                    <a:p>
                      <a:pPr algn="ctr"/>
                      <a:r>
                        <a:rPr lang="en-US" sz="4000" b="1">
                          <a:solidFill>
                            <a:prstClr val="white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3</a:t>
                      </a:r>
                      <a:endParaRPr lang="en-US" sz="4000" b="1" dirty="0">
                        <a:solidFill>
                          <a:prstClr val="white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p:txBody>
                </p:sp>
              </p:grpSp>
            </p:grpSp>
          </p:grpSp>
        </p:grpSp>
        <p:sp>
          <p:nvSpPr>
            <p:cNvPr id="103" name="Google Shape;122;p14">
              <a:extLst>
                <a:ext uri="{FF2B5EF4-FFF2-40B4-BE49-F238E27FC236}">
                  <a16:creationId xmlns:a16="http://schemas.microsoft.com/office/drawing/2014/main" id="{FAF7E6E7-D68E-4774-9801-54F6529B128E}"/>
                </a:ext>
              </a:extLst>
            </p:cNvPr>
            <p:cNvSpPr/>
            <p:nvPr/>
          </p:nvSpPr>
          <p:spPr>
            <a:xfrm>
              <a:off x="3192757" y="3189740"/>
              <a:ext cx="4949473" cy="882637"/>
            </a:xfrm>
            <a:prstGeom prst="rect">
              <a:avLst/>
            </a:prstGeom>
            <a:noFill/>
            <a:ln>
              <a:noFill/>
            </a:ln>
            <a:effectLst>
              <a:outerShdw blurRad="152400" dist="317500" dir="5400000" sx="90000" sy="-19000" rotWithShape="0">
                <a:srgbClr val="000000">
                  <a:alpha val="14901"/>
                </a:srgbClr>
              </a:outerShdw>
            </a:effectLst>
          </p:spPr>
          <p:txBody>
            <a:bodyPr spcFirstLastPara="1" wrap="square" lIns="91425" tIns="45700" rIns="91425" bIns="45700" anchor="t" anchorCtr="0">
              <a:noAutofit/>
              <a:scene3d>
                <a:camera prst="orthographicFront"/>
                <a:lightRig rig="threePt" dir="t"/>
              </a:scene3d>
              <a:sp3d prstMaterial="metal"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6000" dirty="0">
                  <a:solidFill>
                    <a:srgbClr val="FF0000"/>
                  </a:solidFill>
                  <a:effectLst>
                    <a:glow rad="76200">
                      <a:srgbClr val="FFFF00">
                        <a:alpha val="47000"/>
                      </a:srgbClr>
                    </a:glow>
                    <a:outerShdw blurRad="50800" dist="38100" dir="18900000" algn="bl" rotWithShape="0">
                      <a:srgbClr val="0000CC">
                        <a:alpha val="40000"/>
                      </a:srgbClr>
                    </a:outerShdw>
                  </a:effectLst>
                  <a:latin typeface="Bahnschrift SemiBold SemiConden" panose="020B0502040204020203" pitchFamily="34" charset="0"/>
                  <a:sym typeface="Baumans"/>
                </a:rPr>
                <a:t>TOÁN HÌNH HỌC  </a:t>
              </a:r>
              <a:endParaRPr sz="6000" dirty="0">
                <a:solidFill>
                  <a:srgbClr val="FF0000"/>
                </a:solidFill>
                <a:effectLst>
                  <a:glow rad="76200">
                    <a:srgbClr val="FFFF00">
                      <a:alpha val="47000"/>
                    </a:srgbClr>
                  </a:glow>
                  <a:outerShdw blurRad="50800" dist="38100" dir="18900000" algn="bl" rotWithShape="0">
                    <a:srgbClr val="0000CC">
                      <a:alpha val="40000"/>
                    </a:srgbClr>
                  </a:outerShdw>
                </a:effectLst>
                <a:latin typeface="Bahnschrift SemiBold SemiConden" panose="020B0502040204020203" pitchFamily="34" charset="0"/>
              </a:endParaRPr>
            </a:p>
          </p:txBody>
        </p:sp>
        <p:grpSp>
          <p:nvGrpSpPr>
            <p:cNvPr id="105" name="Group 104">
              <a:extLst>
                <a:ext uri="{FF2B5EF4-FFF2-40B4-BE49-F238E27FC236}">
                  <a16:creationId xmlns:a16="http://schemas.microsoft.com/office/drawing/2014/main" id="{7EC462C3-097E-478F-9154-33220765427C}"/>
                </a:ext>
              </a:extLst>
            </p:cNvPr>
            <p:cNvGrpSpPr/>
            <p:nvPr/>
          </p:nvGrpSpPr>
          <p:grpSpPr>
            <a:xfrm>
              <a:off x="4441592" y="3852107"/>
              <a:ext cx="1316269" cy="1323400"/>
              <a:chOff x="4902568" y="2874136"/>
              <a:chExt cx="1316269" cy="1323400"/>
            </a:xfrm>
          </p:grpSpPr>
          <p:grpSp>
            <p:nvGrpSpPr>
              <p:cNvPr id="106" name="Group 105">
                <a:extLst>
                  <a:ext uri="{FF2B5EF4-FFF2-40B4-BE49-F238E27FC236}">
                    <a16:creationId xmlns:a16="http://schemas.microsoft.com/office/drawing/2014/main" id="{392A2278-170A-49E8-B48D-301797CCDF5E}"/>
                  </a:ext>
                </a:extLst>
              </p:cNvPr>
              <p:cNvGrpSpPr/>
              <p:nvPr/>
            </p:nvGrpSpPr>
            <p:grpSpPr>
              <a:xfrm>
                <a:off x="5015148" y="2971697"/>
                <a:ext cx="1175009" cy="1143519"/>
                <a:chOff x="5015148" y="2971696"/>
                <a:chExt cx="1175009" cy="1143520"/>
              </a:xfrm>
            </p:grpSpPr>
            <p:sp>
              <p:nvSpPr>
                <p:cNvPr id="108" name="Oval 107">
                  <a:extLst>
                    <a:ext uri="{FF2B5EF4-FFF2-40B4-BE49-F238E27FC236}">
                      <a16:creationId xmlns:a16="http://schemas.microsoft.com/office/drawing/2014/main" id="{4E1041DC-D475-450B-91E9-794165D6DE77}"/>
                    </a:ext>
                  </a:extLst>
                </p:cNvPr>
                <p:cNvSpPr/>
                <p:nvPr/>
              </p:nvSpPr>
              <p:spPr>
                <a:xfrm>
                  <a:off x="5015148" y="2971696"/>
                  <a:ext cx="1175009" cy="1143520"/>
                </a:xfrm>
                <a:prstGeom prst="ellipse">
                  <a:avLst/>
                </a:prstGeom>
                <a:solidFill>
                  <a:srgbClr val="FFFF00"/>
                </a:solidFill>
                <a:effectLst>
                  <a:innerShdw blurRad="63500" dist="508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9" name="Oval 108">
                  <a:extLst>
                    <a:ext uri="{FF2B5EF4-FFF2-40B4-BE49-F238E27FC236}">
                      <a16:creationId xmlns:a16="http://schemas.microsoft.com/office/drawing/2014/main" id="{1BBB2B80-ECD5-421E-A4F7-BBA59D5C9CDF}"/>
                    </a:ext>
                  </a:extLst>
                </p:cNvPr>
                <p:cNvSpPr/>
                <p:nvPr/>
              </p:nvSpPr>
              <p:spPr>
                <a:xfrm>
                  <a:off x="5015148" y="2993775"/>
                  <a:ext cx="1091111" cy="1121440"/>
                </a:xfrm>
                <a:prstGeom prst="ellipse">
                  <a:avLst/>
                </a:prstGeom>
                <a:solidFill>
                  <a:srgbClr val="3333FF"/>
                </a:solidFill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07" name="Google Shape;123;p14">
                <a:extLst>
                  <a:ext uri="{FF2B5EF4-FFF2-40B4-BE49-F238E27FC236}">
                    <a16:creationId xmlns:a16="http://schemas.microsoft.com/office/drawing/2014/main" id="{F38EB064-8955-4FC1-9AF5-C49985002268}"/>
                  </a:ext>
                </a:extLst>
              </p:cNvPr>
              <p:cNvSpPr txBox="1"/>
              <p:nvPr/>
            </p:nvSpPr>
            <p:spPr>
              <a:xfrm>
                <a:off x="4902568" y="2874136"/>
                <a:ext cx="1316269" cy="1323400"/>
              </a:xfrm>
              <a:prstGeom prst="rect">
                <a:avLst/>
              </a:prstGeom>
              <a:noFill/>
              <a:ln>
                <a:noFill/>
              </a:ln>
              <a:effectLst>
                <a:innerShdw blurRad="63500" dist="50800">
                  <a:prstClr val="black">
                    <a:alpha val="50000"/>
                  </a:prstClr>
                </a:innerShdw>
              </a:effectLst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8000" dirty="0">
                    <a:solidFill>
                      <a:schemeClr val="bg1"/>
                    </a:solidFill>
                    <a:latin typeface="Yu Gothic UI Semilight" panose="020B0400000000000000" pitchFamily="34" charset="-128"/>
                    <a:ea typeface="Yu Gothic UI Semilight" panose="020B0400000000000000" pitchFamily="34" charset="-128"/>
                  </a:rPr>
                  <a:t>➉</a:t>
                </a:r>
                <a:endParaRPr sz="8000" dirty="0">
                  <a:solidFill>
                    <a:schemeClr val="bg1"/>
                  </a:solidFill>
                </a:endParaRPr>
              </a:p>
            </p:txBody>
          </p:sp>
        </p:grp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439786C1-301C-402F-B908-633A570E2C52}"/>
              </a:ext>
            </a:extLst>
          </p:cNvPr>
          <p:cNvGrpSpPr/>
          <p:nvPr/>
        </p:nvGrpSpPr>
        <p:grpSpPr>
          <a:xfrm>
            <a:off x="7464189" y="3313402"/>
            <a:ext cx="16081611" cy="1309627"/>
            <a:chOff x="7007312" y="3313402"/>
            <a:chExt cx="16791416" cy="1309627"/>
          </a:xfrm>
        </p:grpSpPr>
        <p:grpSp>
          <p:nvGrpSpPr>
            <p:cNvPr id="112" name="Group 111">
              <a:extLst>
                <a:ext uri="{FF2B5EF4-FFF2-40B4-BE49-F238E27FC236}">
                  <a16:creationId xmlns:a16="http://schemas.microsoft.com/office/drawing/2014/main" id="{1F6311BF-A4CF-4E55-85D0-0A86514BB33B}"/>
                </a:ext>
              </a:extLst>
            </p:cNvPr>
            <p:cNvGrpSpPr/>
            <p:nvPr/>
          </p:nvGrpSpPr>
          <p:grpSpPr>
            <a:xfrm>
              <a:off x="7007312" y="3330718"/>
              <a:ext cx="11110067" cy="1292311"/>
              <a:chOff x="-84747" y="97578"/>
              <a:chExt cx="6395438" cy="883658"/>
            </a:xfrm>
          </p:grpSpPr>
          <p:pic>
            <p:nvPicPr>
              <p:cNvPr id="113" name="Picture 112">
                <a:extLst>
                  <a:ext uri="{FF2B5EF4-FFF2-40B4-BE49-F238E27FC236}">
                    <a16:creationId xmlns:a16="http://schemas.microsoft.com/office/drawing/2014/main" id="{E248C2BE-8566-4C92-B9DC-0F7EBDD761B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-84747" y="97578"/>
                <a:ext cx="6395438" cy="824094"/>
              </a:xfrm>
              <a:prstGeom prst="rect">
                <a:avLst/>
              </a:prstGeom>
            </p:spPr>
          </p:pic>
          <p:sp>
            <p:nvSpPr>
              <p:cNvPr id="115" name="TextBox 321">
                <a:extLst>
                  <a:ext uri="{FF2B5EF4-FFF2-40B4-BE49-F238E27FC236}">
                    <a16:creationId xmlns:a16="http://schemas.microsoft.com/office/drawing/2014/main" id="{EFE5FD9A-8DAE-41E9-BE5B-4B8636094028}"/>
                  </a:ext>
                </a:extLst>
              </p:cNvPr>
              <p:cNvSpPr txBox="1"/>
              <p:nvPr/>
            </p:nvSpPr>
            <p:spPr>
              <a:xfrm>
                <a:off x="180215" y="108752"/>
                <a:ext cx="715323" cy="872484"/>
              </a:xfrm>
              <a:prstGeom prst="rect">
                <a:avLst/>
              </a:prstGeom>
              <a:noFill/>
            </p:spPr>
            <p:txBody>
              <a:bodyPr wrap="square" rtlCol="0">
                <a:noAutofit/>
              </a:bodyPr>
              <a:lstStyle/>
              <a:p>
                <a:pPr marL="0" marR="0" algn="ctr">
                  <a:lnSpc>
                    <a:spcPct val="106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en-US" sz="6000" b="1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6</a:t>
                </a:r>
              </a:p>
            </p:txBody>
          </p:sp>
        </p:grpSp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593D231A-4F31-4CD1-BF95-3B25C6FBCE4B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5925800" y="3313402"/>
              <a:ext cx="7872928" cy="1222516"/>
            </a:xfrm>
            <a:prstGeom prst="rect">
              <a:avLst/>
            </a:prstGeom>
          </p:spPr>
        </p:pic>
      </p:grpSp>
      <p:sp>
        <p:nvSpPr>
          <p:cNvPr id="10" name="TextBox 9">
            <a:extLst>
              <a:ext uri="{FF2B5EF4-FFF2-40B4-BE49-F238E27FC236}">
                <a16:creationId xmlns:a16="http://schemas.microsoft.com/office/drawing/2014/main" id="{EB80CDAB-FCA9-4E95-8F6A-72A9575E1286}"/>
              </a:ext>
            </a:extLst>
          </p:cNvPr>
          <p:cNvSpPr txBox="1"/>
          <p:nvPr/>
        </p:nvSpPr>
        <p:spPr>
          <a:xfrm>
            <a:off x="9502496" y="3383969"/>
            <a:ext cx="1363208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HỆ THỨC LƯỢNG TRONG TAM GIÁC</a:t>
            </a:r>
          </a:p>
        </p:txBody>
      </p:sp>
    </p:spTree>
    <p:extLst>
      <p:ext uri="{BB962C8B-B14F-4D97-AF65-F5344CB8AC3E}">
        <p14:creationId xmlns:p14="http://schemas.microsoft.com/office/powerpoint/2010/main" val="221842548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5D313519-0C89-483D-A08E-CF6067282148}"/>
              </a:ext>
            </a:extLst>
          </p:cNvPr>
          <p:cNvGrpSpPr/>
          <p:nvPr/>
        </p:nvGrpSpPr>
        <p:grpSpPr>
          <a:xfrm>
            <a:off x="141340" y="6960323"/>
            <a:ext cx="23862374" cy="6374677"/>
            <a:chOff x="48567" y="4381499"/>
            <a:chExt cx="23018772" cy="6374676"/>
          </a:xfrm>
          <a:solidFill>
            <a:srgbClr val="DAE3F3"/>
          </a:solidFill>
        </p:grpSpPr>
        <p:sp>
          <p:nvSpPr>
            <p:cNvPr id="3" name="Rounded Rectangle 52">
              <a:extLst>
                <a:ext uri="{FF2B5EF4-FFF2-40B4-BE49-F238E27FC236}">
                  <a16:creationId xmlns:a16="http://schemas.microsoft.com/office/drawing/2014/main" id="{5B1AB244-3D78-416D-AEF1-35CC4562B7A3}"/>
                </a:ext>
              </a:extLst>
            </p:cNvPr>
            <p:cNvSpPr/>
            <p:nvPr/>
          </p:nvSpPr>
          <p:spPr>
            <a:xfrm>
              <a:off x="385312" y="4941556"/>
              <a:ext cx="22682027" cy="5814619"/>
            </a:xfrm>
            <a:prstGeom prst="roundRect">
              <a:avLst>
                <a:gd name="adj" fmla="val 2239"/>
              </a:avLst>
            </a:prstGeom>
            <a:grpFill/>
            <a:ln w="28575">
              <a:solidFill>
                <a:schemeClr val="accent3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4800" b="1" dirty="0">
                  <a:solidFill>
                    <a:prstClr val="black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        </a:t>
              </a:r>
              <a:endParaRPr lang="en-US" sz="4800" b="1" dirty="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B6FC852D-338F-4593-BDAE-4432C24EAC82}"/>
                </a:ext>
              </a:extLst>
            </p:cNvPr>
            <p:cNvGrpSpPr/>
            <p:nvPr/>
          </p:nvGrpSpPr>
          <p:grpSpPr>
            <a:xfrm>
              <a:off x="48567" y="4381499"/>
              <a:ext cx="3991940" cy="1079474"/>
              <a:chOff x="410517" y="4648199"/>
              <a:chExt cx="3991940" cy="1079474"/>
            </a:xfrm>
            <a:grpFill/>
          </p:grpSpPr>
          <p:sp>
            <p:nvSpPr>
              <p:cNvPr id="5" name="Freeform 20">
                <a:extLst>
                  <a:ext uri="{FF2B5EF4-FFF2-40B4-BE49-F238E27FC236}">
                    <a16:creationId xmlns:a16="http://schemas.microsoft.com/office/drawing/2014/main" id="{20085AD8-BD87-4A35-B6D4-9AE383128185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 flipV="1">
                <a:off x="2421084" y="3633167"/>
                <a:ext cx="966341" cy="2996405"/>
              </a:xfrm>
              <a:prstGeom prst="round1Rect">
                <a:avLst/>
              </a:prstGeom>
              <a:grpFill/>
              <a:ln w="57150">
                <a:solidFill>
                  <a:schemeClr val="accent6">
                    <a:lumMod val="75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F08C0313-9358-457E-845F-D4B035AC31D3}"/>
                  </a:ext>
                </a:extLst>
              </p:cNvPr>
              <p:cNvSpPr txBox="1"/>
              <p:nvPr/>
            </p:nvSpPr>
            <p:spPr>
              <a:xfrm>
                <a:off x="1406054" y="4732063"/>
                <a:ext cx="2872839" cy="800219"/>
              </a:xfrm>
              <a:prstGeom prst="rect">
                <a:avLst/>
              </a:prstGeom>
              <a:grp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vi-VN" sz="4600" b="1" dirty="0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lang="en-US" sz="4600" b="1" dirty="0">
                  <a:solidFill>
                    <a:prstClr val="black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pic>
            <p:nvPicPr>
              <p:cNvPr id="7" name="Picture 6">
                <a:extLst>
                  <a:ext uri="{FF2B5EF4-FFF2-40B4-BE49-F238E27FC236}">
                    <a16:creationId xmlns:a16="http://schemas.microsoft.com/office/drawing/2014/main" id="{AB75B5B9-D442-4C6E-96A9-9A573FE06D99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7950" t="14860" r="18922" b="25555"/>
              <a:stretch/>
            </p:blipFill>
            <p:spPr>
              <a:xfrm>
                <a:off x="410517" y="4648200"/>
                <a:ext cx="1058947" cy="1079473"/>
              </a:xfrm>
              <a:prstGeom prst="round2DiagRect">
                <a:avLst>
                  <a:gd name="adj1" fmla="val 27632"/>
                  <a:gd name="adj2" fmla="val 0"/>
                </a:avLst>
              </a:prstGeom>
              <a:grpFill/>
              <a:ln w="38100" cap="sq">
                <a:solidFill>
                  <a:schemeClr val="accent6">
                    <a:lumMod val="50000"/>
                  </a:schemeClr>
                </a:solidFill>
                <a:miter lim="800000"/>
              </a:ln>
              <a:effectLst>
                <a:outerShdw blurRad="254000" algn="tl" rotWithShape="0">
                  <a:srgbClr val="000000">
                    <a:alpha val="43000"/>
                  </a:srgbClr>
                </a:outerShdw>
              </a:effectLst>
            </p:spPr>
          </p:pic>
        </p:grp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DA8B4DB7-EFF8-4AF8-B0FA-839D4C447E82}"/>
              </a:ext>
            </a:extLst>
          </p:cNvPr>
          <p:cNvGrpSpPr/>
          <p:nvPr/>
        </p:nvGrpSpPr>
        <p:grpSpPr>
          <a:xfrm>
            <a:off x="620483" y="5105400"/>
            <a:ext cx="23556178" cy="1267182"/>
            <a:chOff x="241306" y="2243792"/>
            <a:chExt cx="11778089" cy="633591"/>
          </a:xfrm>
          <a:solidFill>
            <a:srgbClr val="327E3B"/>
          </a:solidFill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" name="Rectangle 8">
                  <a:extLst>
                    <a:ext uri="{FF2B5EF4-FFF2-40B4-BE49-F238E27FC236}">
                      <a16:creationId xmlns:a16="http://schemas.microsoft.com/office/drawing/2014/main" id="{8E77691F-65E4-4D25-99BE-C63849AAC2C4}"/>
                    </a:ext>
                  </a:extLst>
                </p:cNvPr>
                <p:cNvSpPr/>
                <p:nvPr/>
              </p:nvSpPr>
              <p:spPr>
                <a:xfrm>
                  <a:off x="3580523" y="2260115"/>
                  <a:ext cx="2468235" cy="617268"/>
                </a:xfrm>
                <a:prstGeom prst="rect">
                  <a:avLst/>
                </a:prstGeom>
                <a:grpFill/>
                <a:ln w="19050">
                  <a:solidFill>
                    <a:schemeClr val="bg1"/>
                  </a:solidFill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 xmlns:m="http://schemas.openxmlformats.org/officeDocument/2006/math">
                      <m:sSup>
                        <m:sSupPr>
                          <m:ctrlPr>
                            <a:rPr lang="en-US" sz="5400" b="1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5400" b="1" i="1" smtClean="0">
                              <a:latin typeface="Cambria Math" panose="02040503050406030204" pitchFamily="18" charset="0"/>
                            </a:rPr>
                            <m:t>𝟏𝟏𝟕</m:t>
                          </m:r>
                        </m:e>
                        <m:sup>
                          <m:r>
                            <a:rPr lang="en-US" sz="5400" b="1" i="1">
                              <a:latin typeface="Cambria Math" panose="02040503050406030204" pitchFamily="18" charset="0"/>
                            </a:rPr>
                            <m:t>𝟎</m:t>
                          </m:r>
                        </m:sup>
                      </m:sSup>
                      <m:r>
                        <a:rPr lang="en-US" sz="5400" b="1" i="1" smtClean="0">
                          <a:latin typeface="Cambria Math" panose="02040503050406030204" pitchFamily="18" charset="0"/>
                        </a:rPr>
                        <m:t>𝟒𝟗</m:t>
                      </m:r>
                      <m:r>
                        <a:rPr lang="en-US" sz="5400" b="1" i="1">
                          <a:latin typeface="Cambria Math" panose="02040503050406030204" pitchFamily="18" charset="0"/>
                        </a:rPr>
                        <m:t>′</m:t>
                      </m:r>
                    </m:oMath>
                  </a14:m>
                  <a:r>
                    <a:rPr lang="en-US" sz="5400" b="1" dirty="0">
                      <a:solidFill>
                        <a:prstClr val="white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.</a:t>
                  </a:r>
                </a:p>
              </p:txBody>
            </p:sp>
          </mc:Choice>
          <mc:Fallback xmlns="">
            <p:sp>
              <p:nvSpPr>
                <p:cNvPr id="9" name="Rectangle 8">
                  <a:extLst>
                    <a:ext uri="{FF2B5EF4-FFF2-40B4-BE49-F238E27FC236}">
                      <a16:creationId xmlns:a16="http://schemas.microsoft.com/office/drawing/2014/main" id="{8E77691F-65E4-4D25-99BE-C63849AAC2C4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580523" y="2260115"/>
                  <a:ext cx="2468235" cy="617268"/>
                </a:xfrm>
                <a:prstGeom prst="rect">
                  <a:avLst/>
                </a:prstGeom>
                <a:blipFill>
                  <a:blip r:embed="rId3"/>
                  <a:stretch>
                    <a:fillRect b="-14762"/>
                  </a:stretch>
                </a:blipFill>
                <a:ln w="19050">
                  <a:solidFill>
                    <a:schemeClr val="bg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2178679C-83F1-4149-AB69-2BCAF6D951FA}"/>
                </a:ext>
              </a:extLst>
            </p:cNvPr>
            <p:cNvSpPr/>
            <p:nvPr/>
          </p:nvSpPr>
          <p:spPr>
            <a:xfrm>
              <a:off x="3247742" y="2303047"/>
              <a:ext cx="540000" cy="540000"/>
            </a:xfrm>
            <a:prstGeom prst="ellipse">
              <a:avLst/>
            </a:prstGeom>
            <a:grpFill/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5400" b="1" dirty="0">
                  <a:solidFill>
                    <a:prstClr val="white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B</a:t>
              </a:r>
              <a:endParaRPr lang="en-US" sz="5400" b="1" dirty="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" name="Rectangle 10">
                  <a:extLst>
                    <a:ext uri="{FF2B5EF4-FFF2-40B4-BE49-F238E27FC236}">
                      <a16:creationId xmlns:a16="http://schemas.microsoft.com/office/drawing/2014/main" id="{BF1812F0-72B6-4695-918E-1559D10E093B}"/>
                    </a:ext>
                  </a:extLst>
                </p:cNvPr>
                <p:cNvSpPr/>
                <p:nvPr/>
              </p:nvSpPr>
              <p:spPr>
                <a:xfrm>
                  <a:off x="531851" y="2243792"/>
                  <a:ext cx="2468235" cy="617268"/>
                </a:xfrm>
                <a:prstGeom prst="rect">
                  <a:avLst/>
                </a:prstGeom>
                <a:grpFill/>
                <a:ln w="19050">
                  <a:solidFill>
                    <a:schemeClr val="bg1"/>
                  </a:solidFill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 xmlns:m="http://schemas.openxmlformats.org/officeDocument/2006/math">
                      <m:r>
                        <a:rPr lang="en-US" sz="5400" b="1" i="1">
                          <a:latin typeface="Cambria Math" panose="02040503050406030204" pitchFamily="18" charset="0"/>
                        </a:rPr>
                        <m:t>𝟑</m:t>
                      </m:r>
                      <m:sSup>
                        <m:sSupPr>
                          <m:ctrlPr>
                            <a:rPr lang="en-US" sz="5400" b="1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5400" b="1" i="1">
                              <a:latin typeface="Cambria Math" panose="02040503050406030204" pitchFamily="18" charset="0"/>
                            </a:rPr>
                            <m:t>𝟑</m:t>
                          </m:r>
                        </m:e>
                        <m:sup>
                          <m:r>
                            <a:rPr lang="en-US" sz="5400" b="1" i="1">
                              <a:latin typeface="Cambria Math" panose="02040503050406030204" pitchFamily="18" charset="0"/>
                            </a:rPr>
                            <m:t>𝟎</m:t>
                          </m:r>
                        </m:sup>
                      </m:sSup>
                      <m:r>
                        <a:rPr lang="en-US" sz="5400" b="1" i="1">
                          <a:latin typeface="Cambria Math" panose="02040503050406030204" pitchFamily="18" charset="0"/>
                        </a:rPr>
                        <m:t>𝟑𝟒</m:t>
                      </m:r>
                      <m:r>
                        <a:rPr lang="en-US" sz="5400" b="1" i="1">
                          <a:latin typeface="Cambria Math" panose="02040503050406030204" pitchFamily="18" charset="0"/>
                        </a:rPr>
                        <m:t>′</m:t>
                      </m:r>
                    </m:oMath>
                  </a14:m>
                  <a:r>
                    <a:rPr lang="en-US" sz="5400" b="1" dirty="0">
                      <a:solidFill>
                        <a:prstClr val="white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.</a:t>
                  </a:r>
                </a:p>
              </p:txBody>
            </p:sp>
          </mc:Choice>
          <mc:Fallback xmlns="">
            <p:sp>
              <p:nvSpPr>
                <p:cNvPr id="11" name="Rectangle 10">
                  <a:extLst>
                    <a:ext uri="{FF2B5EF4-FFF2-40B4-BE49-F238E27FC236}">
                      <a16:creationId xmlns:a16="http://schemas.microsoft.com/office/drawing/2014/main" id="{BF1812F0-72B6-4695-918E-1559D10E093B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31851" y="2243792"/>
                  <a:ext cx="2468235" cy="617268"/>
                </a:xfrm>
                <a:prstGeom prst="rect">
                  <a:avLst/>
                </a:prstGeom>
                <a:blipFill>
                  <a:blip r:embed="rId4"/>
                  <a:stretch>
                    <a:fillRect b="-14218"/>
                  </a:stretch>
                </a:blipFill>
                <a:ln w="19050">
                  <a:solidFill>
                    <a:schemeClr val="bg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188947F5-5540-4A85-BACE-6641A507F5A0}"/>
                </a:ext>
              </a:extLst>
            </p:cNvPr>
            <p:cNvSpPr/>
            <p:nvPr/>
          </p:nvSpPr>
          <p:spPr>
            <a:xfrm>
              <a:off x="241306" y="2303047"/>
              <a:ext cx="540000" cy="540000"/>
            </a:xfrm>
            <a:prstGeom prst="ellipse">
              <a:avLst/>
            </a:prstGeom>
            <a:grpFill/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5400" b="1" dirty="0">
                  <a:solidFill>
                    <a:prstClr val="white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A</a:t>
              </a:r>
              <a:endParaRPr lang="en-US" sz="5400" b="1" dirty="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" name="Rectangle 12">
                  <a:extLst>
                    <a:ext uri="{FF2B5EF4-FFF2-40B4-BE49-F238E27FC236}">
                      <a16:creationId xmlns:a16="http://schemas.microsoft.com/office/drawing/2014/main" id="{E1DB1070-DB60-40AD-900A-04886F77B54F}"/>
                    </a:ext>
                  </a:extLst>
                </p:cNvPr>
                <p:cNvSpPr/>
                <p:nvPr/>
              </p:nvSpPr>
              <p:spPr>
                <a:xfrm>
                  <a:off x="6544723" y="2243792"/>
                  <a:ext cx="2468235" cy="617268"/>
                </a:xfrm>
                <a:prstGeom prst="rect">
                  <a:avLst/>
                </a:prstGeom>
                <a:grpFill/>
                <a:ln w="19050">
                  <a:solidFill>
                    <a:schemeClr val="bg1"/>
                  </a:solidFill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US" sz="5400" b="1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5400" b="1" i="1" smtClean="0">
                                <a:latin typeface="Cambria Math" panose="02040503050406030204" pitchFamily="18" charset="0"/>
                              </a:rPr>
                              <m:t>𝟐𝟖</m:t>
                            </m:r>
                          </m:e>
                          <m:sup>
                            <m:r>
                              <a:rPr lang="en-US" sz="5400" b="1" i="1">
                                <a:latin typeface="Cambria Math" panose="02040503050406030204" pitchFamily="18" charset="0"/>
                              </a:rPr>
                              <m:t>𝟎</m:t>
                            </m:r>
                          </m:sup>
                        </m:sSup>
                        <m:r>
                          <a:rPr lang="en-US" sz="5400" b="1" i="1">
                            <a:latin typeface="Cambria Math" panose="02040503050406030204" pitchFamily="18" charset="0"/>
                          </a:rPr>
                          <m:t>𝟑</m:t>
                        </m:r>
                        <m:r>
                          <a:rPr lang="en-US" sz="5400" b="1" i="1" smtClean="0">
                            <a:latin typeface="Cambria Math" panose="02040503050406030204" pitchFamily="18" charset="0"/>
                          </a:rPr>
                          <m:t>𝟕</m:t>
                        </m:r>
                        <m:r>
                          <a:rPr lang="en-US" sz="5400" b="1" i="1">
                            <a:latin typeface="Cambria Math" panose="02040503050406030204" pitchFamily="18" charset="0"/>
                          </a:rPr>
                          <m:t>′</m:t>
                        </m:r>
                        <m:r>
                          <m:rPr>
                            <m:nor/>
                          </m:rPr>
                          <a:rPr lang="en-US" sz="5400" b="1" dirty="0">
                            <a:solidFill>
                              <a:prstClr val="white"/>
                            </a:solidFill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.</m:t>
                        </m:r>
                      </m:oMath>
                    </m:oMathPara>
                  </a14:m>
                  <a:endParaRPr lang="en-US" sz="5400" b="1" dirty="0">
                    <a:solidFill>
                      <a:prstClr val="white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mc:Choice>
          <mc:Fallback xmlns="">
            <p:sp>
              <p:nvSpPr>
                <p:cNvPr id="13" name="Rectangle 12">
                  <a:extLst>
                    <a:ext uri="{FF2B5EF4-FFF2-40B4-BE49-F238E27FC236}">
                      <a16:creationId xmlns:a16="http://schemas.microsoft.com/office/drawing/2014/main" id="{E1DB1070-DB60-40AD-900A-04886F77B54F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544723" y="2243792"/>
                  <a:ext cx="2468235" cy="617268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  <a:ln w="19050">
                  <a:solidFill>
                    <a:schemeClr val="bg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67BF74FF-3652-4371-9E0B-A97FA806BC48}"/>
                </a:ext>
              </a:extLst>
            </p:cNvPr>
            <p:cNvSpPr/>
            <p:nvPr/>
          </p:nvSpPr>
          <p:spPr>
            <a:xfrm>
              <a:off x="6254178" y="2303047"/>
              <a:ext cx="540000" cy="540000"/>
            </a:xfrm>
            <a:prstGeom prst="ellipse">
              <a:avLst/>
            </a:prstGeom>
            <a:grpFill/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5400" b="1" dirty="0">
                  <a:solidFill>
                    <a:prstClr val="white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C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" name="Rectangle 14">
                  <a:extLst>
                    <a:ext uri="{FF2B5EF4-FFF2-40B4-BE49-F238E27FC236}">
                      <a16:creationId xmlns:a16="http://schemas.microsoft.com/office/drawing/2014/main" id="{6DFE3254-D4F7-4AE6-9631-67D4D43B93C6}"/>
                    </a:ext>
                  </a:extLst>
                </p:cNvPr>
                <p:cNvSpPr/>
                <p:nvPr/>
              </p:nvSpPr>
              <p:spPr>
                <a:xfrm>
                  <a:off x="9551160" y="2243792"/>
                  <a:ext cx="2468235" cy="617268"/>
                </a:xfrm>
                <a:prstGeom prst="rect">
                  <a:avLst/>
                </a:prstGeom>
                <a:grpFill/>
                <a:ln w="19050">
                  <a:solidFill>
                    <a:schemeClr val="bg1"/>
                  </a:solidFill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US" sz="5400" b="1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5400" b="1" i="1" smtClean="0">
                                <a:latin typeface="Cambria Math" panose="02040503050406030204" pitchFamily="18" charset="0"/>
                              </a:rPr>
                              <m:t>𝟓𝟖</m:t>
                            </m:r>
                          </m:e>
                          <m:sup>
                            <m:r>
                              <a:rPr lang="en-US" sz="5400" b="1" i="1">
                                <a:latin typeface="Cambria Math" panose="02040503050406030204" pitchFamily="18" charset="0"/>
                              </a:rPr>
                              <m:t>𝟎</m:t>
                            </m:r>
                          </m:sup>
                        </m:sSup>
                        <m:r>
                          <a:rPr lang="en-US" sz="5400" b="1" i="1" smtClean="0">
                            <a:latin typeface="Cambria Math" panose="02040503050406030204" pitchFamily="18" charset="0"/>
                          </a:rPr>
                          <m:t>𝟐</m:t>
                        </m:r>
                        <m:r>
                          <a:rPr lang="en-US" sz="5400" b="1" i="1">
                            <a:latin typeface="Cambria Math" panose="02040503050406030204" pitchFamily="18" charset="0"/>
                          </a:rPr>
                          <m:t>𝟒</m:t>
                        </m:r>
                        <m:r>
                          <a:rPr lang="en-US" sz="5400" b="1" i="1">
                            <a:latin typeface="Cambria Math" panose="02040503050406030204" pitchFamily="18" charset="0"/>
                          </a:rPr>
                          <m:t>′</m:t>
                        </m:r>
                        <m:r>
                          <m:rPr>
                            <m:nor/>
                          </m:rPr>
                          <a:rPr lang="en-US" sz="5400" b="1" dirty="0">
                            <a:solidFill>
                              <a:prstClr val="white"/>
                            </a:solidFill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.</m:t>
                        </m:r>
                      </m:oMath>
                    </m:oMathPara>
                  </a14:m>
                  <a:endParaRPr lang="en-US" sz="5400" b="1" dirty="0">
                    <a:solidFill>
                      <a:prstClr val="white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mc:Choice>
          <mc:Fallback xmlns="">
            <p:sp>
              <p:nvSpPr>
                <p:cNvPr id="15" name="Rectangle 14">
                  <a:extLst>
                    <a:ext uri="{FF2B5EF4-FFF2-40B4-BE49-F238E27FC236}">
                      <a16:creationId xmlns:a16="http://schemas.microsoft.com/office/drawing/2014/main" id="{6DFE3254-D4F7-4AE6-9631-67D4D43B93C6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551160" y="2243792"/>
                  <a:ext cx="2468235" cy="617268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  <a:ln w="19050">
                  <a:solidFill>
                    <a:schemeClr val="bg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4B907C0F-6FC4-4852-8CFD-AD2FACA13C7F}"/>
                </a:ext>
              </a:extLst>
            </p:cNvPr>
            <p:cNvSpPr/>
            <p:nvPr/>
          </p:nvSpPr>
          <p:spPr>
            <a:xfrm>
              <a:off x="9260615" y="2303047"/>
              <a:ext cx="540000" cy="540000"/>
            </a:xfrm>
            <a:prstGeom prst="ellipse">
              <a:avLst/>
            </a:prstGeom>
            <a:grpFill/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5400" b="1" dirty="0">
                  <a:solidFill>
                    <a:prstClr val="white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D</a:t>
              </a:r>
            </a:p>
          </p:txBody>
        </p:sp>
      </p:grpSp>
      <p:sp>
        <p:nvSpPr>
          <p:cNvPr id="17" name="Oval 16">
            <a:extLst>
              <a:ext uri="{FF2B5EF4-FFF2-40B4-BE49-F238E27FC236}">
                <a16:creationId xmlns:a16="http://schemas.microsoft.com/office/drawing/2014/main" id="{3AF6DD6E-C69C-4024-A5BF-FE21EA5DD223}"/>
              </a:ext>
            </a:extLst>
          </p:cNvPr>
          <p:cNvSpPr/>
          <p:nvPr/>
        </p:nvSpPr>
        <p:spPr>
          <a:xfrm>
            <a:off x="6633355" y="5258692"/>
            <a:ext cx="1080000" cy="1080000"/>
          </a:xfrm>
          <a:prstGeom prst="ellipse">
            <a:avLst/>
          </a:prstGeom>
          <a:solidFill>
            <a:srgbClr val="FF0000"/>
          </a:solidFill>
          <a:ln w="5715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400" b="1" dirty="0">
                <a:solidFill>
                  <a:prstClr val="white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B</a:t>
            </a:r>
            <a:endParaRPr lang="en-US" sz="6400" dirty="0">
              <a:solidFill>
                <a:prstClr val="white"/>
              </a:solidFill>
              <a:latin typeface="Calibri" panose="020F0502020204030204"/>
            </a:endParaRP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8F06450E-ACA8-42F7-B878-4360BA0CBA71}"/>
              </a:ext>
            </a:extLst>
          </p:cNvPr>
          <p:cNvGrpSpPr/>
          <p:nvPr/>
        </p:nvGrpSpPr>
        <p:grpSpPr>
          <a:xfrm>
            <a:off x="141340" y="2590803"/>
            <a:ext cx="23943880" cy="2401467"/>
            <a:chOff x="923003" y="3917552"/>
            <a:chExt cx="23943880" cy="2401466"/>
          </a:xfrm>
        </p:grpSpPr>
        <p:sp>
          <p:nvSpPr>
            <p:cNvPr id="19" name="Rounded Rectangle 41">
              <a:extLst>
                <a:ext uri="{FF2B5EF4-FFF2-40B4-BE49-F238E27FC236}">
                  <a16:creationId xmlns:a16="http://schemas.microsoft.com/office/drawing/2014/main" id="{CC866FB0-B137-49F3-A47E-0B1A18FC432E}"/>
                </a:ext>
              </a:extLst>
            </p:cNvPr>
            <p:cNvSpPr/>
            <p:nvPr/>
          </p:nvSpPr>
          <p:spPr>
            <a:xfrm>
              <a:off x="1272211" y="4426857"/>
              <a:ext cx="23594672" cy="1892161"/>
            </a:xfrm>
            <a:prstGeom prst="roundRect">
              <a:avLst>
                <a:gd name="adj" fmla="val 10158"/>
              </a:avLst>
            </a:prstGeom>
            <a:solidFill>
              <a:srgbClr val="FEEBB0"/>
            </a:solidFill>
            <a:ln w="12700">
              <a:solidFill>
                <a:srgbClr val="91720D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4400" b="1">
                  <a:solidFill>
                    <a:prstClr val="black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                         </a:t>
              </a:r>
              <a:endParaRPr lang="en-US" sz="4800" b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20" name="Group 19">
              <a:extLst>
                <a:ext uri="{FF2B5EF4-FFF2-40B4-BE49-F238E27FC236}">
                  <a16:creationId xmlns:a16="http://schemas.microsoft.com/office/drawing/2014/main" id="{61E96746-B33C-4D41-836E-CA7E0074841E}"/>
                </a:ext>
              </a:extLst>
            </p:cNvPr>
            <p:cNvGrpSpPr/>
            <p:nvPr/>
          </p:nvGrpSpPr>
          <p:grpSpPr>
            <a:xfrm>
              <a:off x="923003" y="3917552"/>
              <a:ext cx="3942102" cy="1040476"/>
              <a:chOff x="923003" y="3917552"/>
              <a:chExt cx="3942102" cy="1040476"/>
            </a:xfrm>
          </p:grpSpPr>
          <p:grpSp>
            <p:nvGrpSpPr>
              <p:cNvPr id="21" name="Group 20">
                <a:extLst>
                  <a:ext uri="{FF2B5EF4-FFF2-40B4-BE49-F238E27FC236}">
                    <a16:creationId xmlns:a16="http://schemas.microsoft.com/office/drawing/2014/main" id="{7719E236-B0D7-442E-8A08-3228625765BF}"/>
                  </a:ext>
                </a:extLst>
              </p:cNvPr>
              <p:cNvGrpSpPr/>
              <p:nvPr/>
            </p:nvGrpSpPr>
            <p:grpSpPr>
              <a:xfrm>
                <a:off x="1362045" y="4022855"/>
                <a:ext cx="3503060" cy="865576"/>
                <a:chOff x="2028795" y="4384805"/>
                <a:chExt cx="3503060" cy="865576"/>
              </a:xfrm>
            </p:grpSpPr>
            <p:sp>
              <p:nvSpPr>
                <p:cNvPr id="23" name="Freeform 20">
                  <a:extLst>
                    <a:ext uri="{FF2B5EF4-FFF2-40B4-BE49-F238E27FC236}">
                      <a16:creationId xmlns:a16="http://schemas.microsoft.com/office/drawing/2014/main" id="{B393AAC4-D254-453D-8479-B404D455FFB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rot="5400000">
                  <a:off x="3364273" y="3082799"/>
                  <a:ext cx="832104" cy="3503060"/>
                </a:xfrm>
                <a:prstGeom prst="round2SameRect">
                  <a:avLst>
                    <a:gd name="adj1" fmla="val 19445"/>
                    <a:gd name="adj2" fmla="val 0"/>
                  </a:avLst>
                </a:prstGeom>
                <a:solidFill>
                  <a:srgbClr val="FFF9BC"/>
                </a:solidFill>
                <a:ln w="57150">
                  <a:solidFill>
                    <a:srgbClr val="91720D"/>
                  </a:solidFill>
                </a:ln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24" name="TextBox 23">
                  <a:extLst>
                    <a:ext uri="{FF2B5EF4-FFF2-40B4-BE49-F238E27FC236}">
                      <a16:creationId xmlns:a16="http://schemas.microsoft.com/office/drawing/2014/main" id="{7641E29D-906E-4634-ADED-96B1E8DA8216}"/>
                    </a:ext>
                  </a:extLst>
                </p:cNvPr>
                <p:cNvSpPr txBox="1"/>
                <p:nvPr/>
              </p:nvSpPr>
              <p:spPr>
                <a:xfrm>
                  <a:off x="2542253" y="4384805"/>
                  <a:ext cx="2895398" cy="80021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vi-VN" sz="4600" b="1" dirty="0">
                      <a:solidFill>
                        <a:prstClr val="black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CÂU</a:t>
                  </a:r>
                  <a:r>
                    <a:rPr lang="en-US" sz="4600" b="1" dirty="0">
                      <a:solidFill>
                        <a:prstClr val="black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8</a:t>
                  </a:r>
                  <a:r>
                    <a:rPr lang="vi-VN" sz="4600" b="1" dirty="0">
                      <a:solidFill>
                        <a:prstClr val="black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</a:t>
                  </a:r>
                  <a:endParaRPr lang="en-US" sz="4600" b="1" dirty="0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</p:grpSp>
          <p:pic>
            <p:nvPicPr>
              <p:cNvPr id="22" name="Picture 21">
                <a:extLst>
                  <a:ext uri="{FF2B5EF4-FFF2-40B4-BE49-F238E27FC236}">
                    <a16:creationId xmlns:a16="http://schemas.microsoft.com/office/drawing/2014/main" id="{6650C43C-37F7-4A87-880E-749F8F158389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5599" t="21515" r="9759" b="14519"/>
              <a:stretch/>
            </p:blipFill>
            <p:spPr>
              <a:xfrm>
                <a:off x="923003" y="3917552"/>
                <a:ext cx="1076356" cy="1040476"/>
              </a:xfrm>
              <a:prstGeom prst="round2DiagRect">
                <a:avLst>
                  <a:gd name="adj1" fmla="val 30509"/>
                  <a:gd name="adj2" fmla="val 0"/>
                </a:avLst>
              </a:prstGeom>
              <a:ln w="38100" cap="sq">
                <a:solidFill>
                  <a:srgbClr val="91720D"/>
                </a:solidFill>
                <a:miter lim="800000"/>
              </a:ln>
              <a:effectLst>
                <a:outerShdw blurRad="254000" algn="tl" rotWithShape="0">
                  <a:srgbClr val="000000">
                    <a:alpha val="43000"/>
                  </a:srgbClr>
                </a:outerShdw>
              </a:effectLst>
            </p:spPr>
          </p:pic>
        </p:grp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F818C57C-1988-4D43-859D-82DC91340849}"/>
              </a:ext>
            </a:extLst>
          </p:cNvPr>
          <p:cNvGrpSpPr/>
          <p:nvPr/>
        </p:nvGrpSpPr>
        <p:grpSpPr>
          <a:xfrm>
            <a:off x="-72643" y="1572056"/>
            <a:ext cx="19656043" cy="830997"/>
            <a:chOff x="-288923" y="1892299"/>
            <a:chExt cx="19659598" cy="830996"/>
          </a:xfrm>
        </p:grpSpPr>
        <p:sp>
          <p:nvSpPr>
            <p:cNvPr id="26" name="Rounded Rectangle 2">
              <a:extLst>
                <a:ext uri="{FF2B5EF4-FFF2-40B4-BE49-F238E27FC236}">
                  <a16:creationId xmlns:a16="http://schemas.microsoft.com/office/drawing/2014/main" id="{0A9E6F3C-C9C6-4653-8688-729C6539C260}"/>
                </a:ext>
              </a:extLst>
            </p:cNvPr>
            <p:cNvSpPr/>
            <p:nvPr/>
          </p:nvSpPr>
          <p:spPr>
            <a:xfrm>
              <a:off x="-288923" y="2052547"/>
              <a:ext cx="2130429" cy="657125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B241A601-B9CB-4799-9262-795745D3C127}"/>
                </a:ext>
              </a:extLst>
            </p:cNvPr>
            <p:cNvSpPr txBox="1"/>
            <p:nvPr/>
          </p:nvSpPr>
          <p:spPr>
            <a:xfrm>
              <a:off x="1082674" y="1922269"/>
              <a:ext cx="184764" cy="75405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endParaRPr lang="en-US" b="1">
                <a:solidFill>
                  <a:prstClr val="white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8F08DB64-BC2D-418D-8BD5-391B8CF3BEA4}"/>
                </a:ext>
              </a:extLst>
            </p:cNvPr>
            <p:cNvSpPr txBox="1"/>
            <p:nvPr/>
          </p:nvSpPr>
          <p:spPr>
            <a:xfrm>
              <a:off x="2087562" y="1892299"/>
              <a:ext cx="17283113" cy="830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 BÀI TẬP TRẮC NGHIỆM CỦNG CỐ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1FB11C65-8BD6-48B2-A424-E6F4B06755C4}"/>
                  </a:ext>
                </a:extLst>
              </p:cNvPr>
              <p:cNvSpPr txBox="1"/>
              <p:nvPr/>
            </p:nvSpPr>
            <p:spPr>
              <a:xfrm>
                <a:off x="5914914" y="7239000"/>
                <a:ext cx="12744188" cy="571150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5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Ta </a:t>
                </a:r>
                <a:r>
                  <a:rPr lang="en-US" sz="5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sz="5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: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5400" b="1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US" sz="5400" b="1" i="1">
                            <a:latin typeface="Cambria Math" panose="02040503050406030204" pitchFamily="18" charset="0"/>
                          </a:rPr>
                          <m:t>𝒄𝒐𝒔</m:t>
                        </m:r>
                      </m:fName>
                      <m:e>
                        <m:r>
                          <a:rPr lang="en-US" sz="5400" b="1" i="1">
                            <a:latin typeface="Cambria Math" panose="02040503050406030204" pitchFamily="18" charset="0"/>
                          </a:rPr>
                          <m:t>𝑨</m:t>
                        </m:r>
                      </m:e>
                    </m:func>
                    <m:r>
                      <a:rPr lang="en-US" sz="5400" b="1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54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5400" b="1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5400" b="1" i="1">
                                <a:latin typeface="Cambria Math" panose="02040503050406030204" pitchFamily="18" charset="0"/>
                              </a:rPr>
                              <m:t>𝒃</m:t>
                            </m:r>
                          </m:e>
                          <m:sup>
                            <m:r>
                              <a:rPr lang="en-US" sz="5400" b="1" i="1"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  <m:r>
                          <a:rPr lang="en-US" sz="5400" b="1" i="1">
                            <a:latin typeface="Cambria Math" panose="02040503050406030204" pitchFamily="18" charset="0"/>
                          </a:rPr>
                          <m:t>+</m:t>
                        </m:r>
                        <m:sSup>
                          <m:sSupPr>
                            <m:ctrlPr>
                              <a:rPr lang="en-US" sz="5400" b="1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5400" b="1" i="1">
                                <a:latin typeface="Cambria Math" panose="02040503050406030204" pitchFamily="18" charset="0"/>
                              </a:rPr>
                              <m:t>𝒄</m:t>
                            </m:r>
                          </m:e>
                          <m:sup>
                            <m:r>
                              <a:rPr lang="en-US" sz="5400" b="1" i="1"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  <m:r>
                          <a:rPr lang="en-US" sz="5400" b="1" i="1">
                            <a:latin typeface="Cambria Math" panose="02040503050406030204" pitchFamily="18" charset="0"/>
                          </a:rPr>
                          <m:t>−</m:t>
                        </m:r>
                        <m:sSup>
                          <m:sSupPr>
                            <m:ctrlPr>
                              <a:rPr lang="en-US" sz="5400" b="1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5400" b="1" i="1">
                                <a:latin typeface="Cambria Math" panose="02040503050406030204" pitchFamily="18" charset="0"/>
                              </a:rPr>
                              <m:t>𝒂</m:t>
                            </m:r>
                          </m:e>
                          <m:sup>
                            <m:r>
                              <a:rPr lang="en-US" sz="5400" b="1" i="1"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</m:num>
                      <m:den>
                        <m:r>
                          <a:rPr lang="en-US" sz="5400" b="1" i="1">
                            <a:latin typeface="Cambria Math" panose="02040503050406030204" pitchFamily="18" charset="0"/>
                          </a:rPr>
                          <m:t>𝟐</m:t>
                        </m:r>
                        <m:r>
                          <a:rPr lang="en-US" sz="5400" b="1" i="1">
                            <a:latin typeface="Cambria Math" panose="02040503050406030204" pitchFamily="18" charset="0"/>
                          </a:rPr>
                          <m:t>𝒃𝒄</m:t>
                        </m:r>
                      </m:den>
                    </m:f>
                  </m:oMath>
                </a14:m>
                <a:endParaRPr lang="en-US" sz="5400" b="1" i="1" dirty="0">
                  <a:latin typeface="Cambria Math" panose="02040503050406030204" pitchFamily="18" charset="0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US" sz="5400" b="1" dirty="0"/>
                  <a:t>	             </a:t>
                </a:r>
                <a14:m>
                  <m:oMath xmlns:m="http://schemas.openxmlformats.org/officeDocument/2006/math">
                    <m:r>
                      <a:rPr lang="en-US" sz="5400" b="1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54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5400" b="1" i="1">
                            <a:latin typeface="Cambria Math" panose="02040503050406030204" pitchFamily="18" charset="0"/>
                          </a:rPr>
                          <m:t>𝟏</m:t>
                        </m:r>
                        <m:sSup>
                          <m:sSupPr>
                            <m:ctrlPr>
                              <a:rPr lang="en-US" sz="5400" b="1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5400" b="1" i="1">
                                <a:latin typeface="Cambria Math" panose="02040503050406030204" pitchFamily="18" charset="0"/>
                              </a:rPr>
                              <m:t>𝟑</m:t>
                            </m:r>
                          </m:e>
                          <m:sup>
                            <m:r>
                              <a:rPr lang="en-US" sz="5400" b="1" i="1"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  <m:r>
                          <a:rPr lang="en-US" sz="5400" b="1" i="1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5400" b="1" i="1">
                            <a:latin typeface="Cambria Math" panose="02040503050406030204" pitchFamily="18" charset="0"/>
                          </a:rPr>
                          <m:t>𝟏</m:t>
                        </m:r>
                        <m:sSup>
                          <m:sSupPr>
                            <m:ctrlPr>
                              <a:rPr lang="en-US" sz="5400" b="1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5400" b="1" i="1">
                                <a:latin typeface="Cambria Math" panose="02040503050406030204" pitchFamily="18" charset="0"/>
                              </a:rPr>
                              <m:t>𝟓</m:t>
                            </m:r>
                          </m:e>
                          <m:sup>
                            <m:r>
                              <a:rPr lang="en-US" sz="5400" b="1" i="1"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  <m:r>
                          <a:rPr lang="en-US" sz="5400" b="1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5400" b="1" i="1">
                            <a:latin typeface="Cambria Math" panose="02040503050406030204" pitchFamily="18" charset="0"/>
                          </a:rPr>
                          <m:t>𝟐</m:t>
                        </m:r>
                        <m:sSup>
                          <m:sSupPr>
                            <m:ctrlPr>
                              <a:rPr lang="en-US" sz="5400" b="1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5400" b="1" i="1">
                                <a:latin typeface="Cambria Math" panose="02040503050406030204" pitchFamily="18" charset="0"/>
                              </a:rPr>
                              <m:t>𝟒</m:t>
                            </m:r>
                          </m:e>
                          <m:sup>
                            <m:r>
                              <a:rPr lang="en-US" sz="5400" b="1" i="1"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</m:num>
                      <m:den>
                        <m:r>
                          <a:rPr lang="en-US" sz="5400" b="1" i="1">
                            <a:latin typeface="Cambria Math" panose="02040503050406030204" pitchFamily="18" charset="0"/>
                          </a:rPr>
                          <m:t>𝟐</m:t>
                        </m:r>
                        <m:r>
                          <a:rPr lang="en-US" sz="5400" b="1" i="1">
                            <a:latin typeface="Cambria Math" panose="02040503050406030204" pitchFamily="18" charset="0"/>
                          </a:rPr>
                          <m:t>.</m:t>
                        </m:r>
                        <m:r>
                          <a:rPr lang="en-US" sz="5400" b="1" i="1">
                            <a:latin typeface="Cambria Math" panose="02040503050406030204" pitchFamily="18" charset="0"/>
                          </a:rPr>
                          <m:t>𝟏𝟑</m:t>
                        </m:r>
                        <m:r>
                          <a:rPr lang="en-US" sz="5400" b="1" i="1">
                            <a:latin typeface="Cambria Math" panose="02040503050406030204" pitchFamily="18" charset="0"/>
                          </a:rPr>
                          <m:t>.</m:t>
                        </m:r>
                        <m:r>
                          <a:rPr lang="en-US" sz="5400" b="1" i="1">
                            <a:latin typeface="Cambria Math" panose="02040503050406030204" pitchFamily="18" charset="0"/>
                          </a:rPr>
                          <m:t>𝟏𝟓</m:t>
                        </m:r>
                      </m:den>
                    </m:f>
                  </m:oMath>
                </a14:m>
                <a:endParaRPr lang="en-US" sz="5400" b="1" i="1" dirty="0">
                  <a:latin typeface="Cambria Math" panose="02040503050406030204" pitchFamily="18" charset="0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US" sz="5400" b="1" dirty="0"/>
                  <a:t>		</a:t>
                </a:r>
                <a14:m>
                  <m:oMath xmlns:m="http://schemas.openxmlformats.org/officeDocument/2006/math">
                    <m:r>
                      <a:rPr lang="en-US" sz="5400" b="1" i="1">
                        <a:latin typeface="Cambria Math" panose="02040503050406030204" pitchFamily="18" charset="0"/>
                      </a:rPr>
                      <m:t>=−</m:t>
                    </m:r>
                    <m:f>
                      <m:fPr>
                        <m:ctrlPr>
                          <a:rPr lang="en-US" sz="54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5400" b="1" i="1">
                            <a:latin typeface="Cambria Math" panose="02040503050406030204" pitchFamily="18" charset="0"/>
                          </a:rPr>
                          <m:t>𝟕</m:t>
                        </m:r>
                      </m:num>
                      <m:den>
                        <m:r>
                          <a:rPr lang="en-US" sz="5400" b="1" i="1">
                            <a:latin typeface="Cambria Math" panose="02040503050406030204" pitchFamily="18" charset="0"/>
                          </a:rPr>
                          <m:t>𝟏𝟓</m:t>
                        </m:r>
                      </m:den>
                    </m:f>
                  </m:oMath>
                </a14:m>
                <a:endParaRPr lang="en-US" sz="5400" b="1" i="1" dirty="0"/>
              </a:p>
            </p:txBody>
          </p:sp>
        </mc:Choice>
        <mc:Fallback xmlns="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1FB11C65-8BD6-48B2-A424-E6F4B06755C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14914" y="7239000"/>
                <a:ext cx="12744188" cy="5711500"/>
              </a:xfrm>
              <a:prstGeom prst="rect">
                <a:avLst/>
              </a:prstGeom>
              <a:blipFill>
                <a:blip r:embed="rId8"/>
                <a:stretch>
                  <a:fillRect l="-253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8AEC0D67-2BCF-492D-9A86-1563DDA0644A}"/>
                  </a:ext>
                </a:extLst>
              </p:cNvPr>
              <p:cNvSpPr txBox="1"/>
              <p:nvPr/>
            </p:nvSpPr>
            <p:spPr>
              <a:xfrm>
                <a:off x="2077253" y="3561683"/>
                <a:ext cx="23297948" cy="92333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lvl="0"/>
                <a:r>
                  <a:rPr lang="en-US" sz="5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Cho tam </a:t>
                </a:r>
                <a:r>
                  <a:rPr lang="en-US" sz="5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giác</a:t>
                </a:r>
                <a:r>
                  <a:rPr lang="en-US" sz="5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5400" b="1" i="1">
                        <a:latin typeface="Cambria Math" panose="02040503050406030204" pitchFamily="18" charset="0"/>
                      </a:rPr>
                      <m:t>𝑨</m:t>
                    </m:r>
                    <m:r>
                      <a:rPr lang="en-US" sz="5400" b="1" i="1">
                        <a:latin typeface="Cambria Math" panose="02040503050406030204" pitchFamily="18" charset="0"/>
                      </a:rPr>
                      <m:t>​</m:t>
                    </m:r>
                    <m:r>
                      <a:rPr lang="en-US" sz="5400" b="1" i="1">
                        <a:latin typeface="Cambria Math" panose="02040503050406030204" pitchFamily="18" charset="0"/>
                      </a:rPr>
                      <m:t>𝑩𝑪</m:t>
                    </m:r>
                  </m:oMath>
                </a14:m>
                <a:r>
                  <a:rPr lang="en-US" sz="5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  <a:r>
                  <a:rPr lang="en-US" sz="5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biết</a:t>
                </a:r>
                <a:r>
                  <a:rPr lang="en-US" sz="5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5400" b="1" i="1">
                        <a:latin typeface="Cambria Math" panose="02040503050406030204" pitchFamily="18" charset="0"/>
                      </a:rPr>
                      <m:t>𝒂</m:t>
                    </m:r>
                    <m:r>
                      <a:rPr lang="en-US" sz="540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5400" b="1" i="1">
                        <a:latin typeface="Cambria Math" panose="02040503050406030204" pitchFamily="18" charset="0"/>
                      </a:rPr>
                      <m:t>𝟐𝟒</m:t>
                    </m:r>
                    <m:r>
                      <a:rPr lang="en-US" sz="5400" b="1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5400" b="1" i="1">
                        <a:latin typeface="Cambria Math" panose="02040503050406030204" pitchFamily="18" charset="0"/>
                      </a:rPr>
                      <m:t>𝒃</m:t>
                    </m:r>
                    <m:r>
                      <a:rPr lang="en-US" sz="540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5400" b="1" i="1">
                        <a:latin typeface="Cambria Math" panose="02040503050406030204" pitchFamily="18" charset="0"/>
                      </a:rPr>
                      <m:t>𝟏𝟑</m:t>
                    </m:r>
                    <m:r>
                      <a:rPr lang="en-US" sz="5400" b="1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5400" b="1" i="1">
                        <a:latin typeface="Cambria Math" panose="02040503050406030204" pitchFamily="18" charset="0"/>
                      </a:rPr>
                      <m:t>𝒄</m:t>
                    </m:r>
                    <m:r>
                      <a:rPr lang="en-US" sz="540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5400" b="1" i="1">
                        <a:latin typeface="Cambria Math" panose="02040503050406030204" pitchFamily="18" charset="0"/>
                      </a:rPr>
                      <m:t>𝟏𝟓</m:t>
                    </m:r>
                    <m:r>
                      <a:rPr lang="en-US" sz="5400" b="1" i="1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r>
                  <a:rPr lang="en-US" sz="5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5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Tính</a:t>
                </a:r>
                <a:r>
                  <a:rPr lang="en-US" sz="5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5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góc</a:t>
                </a:r>
                <a:r>
                  <a:rPr lang="en-US" sz="5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5400" b="1" i="1">
                        <a:latin typeface="Cambria Math" panose="02040503050406030204" pitchFamily="18" charset="0"/>
                      </a:rPr>
                      <m:t>𝑨</m:t>
                    </m:r>
                  </m:oMath>
                </a14:m>
                <a:r>
                  <a:rPr lang="en-US" sz="5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?</a:t>
                </a:r>
              </a:p>
            </p:txBody>
          </p:sp>
        </mc:Choice>
        <mc:Fallback xmlns="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8AEC0D67-2BCF-492D-9A86-1563DDA0644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77253" y="3561683"/>
                <a:ext cx="23297948" cy="923330"/>
              </a:xfrm>
              <a:prstGeom prst="rect">
                <a:avLst/>
              </a:prstGeom>
              <a:blipFill>
                <a:blip r:embed="rId9"/>
                <a:stretch>
                  <a:fillRect l="-1413" t="-19737" b="-375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1" name="TextBox 30">
            <a:extLst>
              <a:ext uri="{FF2B5EF4-FFF2-40B4-BE49-F238E27FC236}">
                <a16:creationId xmlns:a16="http://schemas.microsoft.com/office/drawing/2014/main" id="{73C3CF5C-1143-48B0-96F6-576266D875C3}"/>
              </a:ext>
            </a:extLst>
          </p:cNvPr>
          <p:cNvSpPr txBox="1"/>
          <p:nvPr/>
        </p:nvSpPr>
        <p:spPr>
          <a:xfrm>
            <a:off x="669002" y="1685889"/>
            <a:ext cx="982961" cy="7540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>
                <a:solidFill>
                  <a:prstClr val="white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III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79B90964-20AB-49DA-B2FB-7650BCDCA23C}"/>
                  </a:ext>
                </a:extLst>
              </p:cNvPr>
              <p:cNvSpPr txBox="1"/>
              <p:nvPr/>
            </p:nvSpPr>
            <p:spPr>
              <a:xfrm>
                <a:off x="13076582" y="11729671"/>
                <a:ext cx="6506818" cy="94205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kumimoji="0" lang="en-US" sz="5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 </a:t>
                </a:r>
                <a14:m>
                  <m:oMath xmlns:m="http://schemas.openxmlformats.org/officeDocument/2006/math">
                    <m:r>
                      <a:rPr kumimoji="0" lang="en-US" sz="54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⇒</m:t>
                    </m:r>
                    <m:r>
                      <a:rPr kumimoji="0" lang="en-US" sz="54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𝑨</m:t>
                    </m:r>
                    <m:r>
                      <a:rPr kumimoji="0" lang="en-US" sz="54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≃</m:t>
                    </m:r>
                    <m:r>
                      <a:rPr kumimoji="0" lang="en-US" sz="54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𝟏𝟏</m:t>
                    </m:r>
                    <m:sSup>
                      <m:sSupPr>
                        <m:ctrlPr>
                          <a:rPr kumimoji="0" lang="en-US" sz="5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sSupPr>
                      <m:e>
                        <m:r>
                          <a:rPr kumimoji="0" lang="en-US" sz="5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𝟕</m:t>
                        </m:r>
                      </m:e>
                      <m:sup>
                        <m:r>
                          <a:rPr kumimoji="0" lang="en-US" sz="5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𝟎</m:t>
                        </m:r>
                      </m:sup>
                    </m:sSup>
                    <m:r>
                      <a:rPr kumimoji="0" lang="en-US" sz="54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𝟒𝟗</m:t>
                    </m:r>
                    <m:r>
                      <a:rPr kumimoji="0" lang="en-US" sz="54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′.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79B90964-20AB-49DA-B2FB-7650BCDCA23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076582" y="11729671"/>
                <a:ext cx="6506818" cy="942053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6063726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33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5D313519-0C89-483D-A08E-CF6067282148}"/>
              </a:ext>
            </a:extLst>
          </p:cNvPr>
          <p:cNvGrpSpPr/>
          <p:nvPr/>
        </p:nvGrpSpPr>
        <p:grpSpPr>
          <a:xfrm>
            <a:off x="141341" y="5638800"/>
            <a:ext cx="23862374" cy="7701627"/>
            <a:chOff x="48567" y="4381499"/>
            <a:chExt cx="23018772" cy="7701626"/>
          </a:xfrm>
          <a:solidFill>
            <a:srgbClr val="DAE3F3"/>
          </a:solidFill>
        </p:grpSpPr>
        <p:sp>
          <p:nvSpPr>
            <p:cNvPr id="3" name="Rounded Rectangle 52">
              <a:extLst>
                <a:ext uri="{FF2B5EF4-FFF2-40B4-BE49-F238E27FC236}">
                  <a16:creationId xmlns:a16="http://schemas.microsoft.com/office/drawing/2014/main" id="{5B1AB244-3D78-416D-AEF1-35CC4562B7A3}"/>
                </a:ext>
              </a:extLst>
            </p:cNvPr>
            <p:cNvSpPr/>
            <p:nvPr/>
          </p:nvSpPr>
          <p:spPr>
            <a:xfrm>
              <a:off x="385312" y="4941556"/>
              <a:ext cx="22682027" cy="7141569"/>
            </a:xfrm>
            <a:prstGeom prst="roundRect">
              <a:avLst>
                <a:gd name="adj" fmla="val 2239"/>
              </a:avLst>
            </a:prstGeom>
            <a:grpFill/>
            <a:ln w="28575">
              <a:solidFill>
                <a:schemeClr val="accent3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4800" b="1" dirty="0">
                  <a:solidFill>
                    <a:prstClr val="black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        </a:t>
              </a:r>
              <a:endParaRPr lang="en-US" sz="4800" b="1" dirty="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B6FC852D-338F-4593-BDAE-4432C24EAC82}"/>
                </a:ext>
              </a:extLst>
            </p:cNvPr>
            <p:cNvGrpSpPr/>
            <p:nvPr/>
          </p:nvGrpSpPr>
          <p:grpSpPr>
            <a:xfrm>
              <a:off x="48567" y="4381499"/>
              <a:ext cx="3991940" cy="1079474"/>
              <a:chOff x="410517" y="4648199"/>
              <a:chExt cx="3991940" cy="1079474"/>
            </a:xfrm>
            <a:grpFill/>
          </p:grpSpPr>
          <p:sp>
            <p:nvSpPr>
              <p:cNvPr id="5" name="Freeform 20">
                <a:extLst>
                  <a:ext uri="{FF2B5EF4-FFF2-40B4-BE49-F238E27FC236}">
                    <a16:creationId xmlns:a16="http://schemas.microsoft.com/office/drawing/2014/main" id="{20085AD8-BD87-4A35-B6D4-9AE383128185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 flipV="1">
                <a:off x="2421084" y="3633167"/>
                <a:ext cx="966341" cy="2996405"/>
              </a:xfrm>
              <a:prstGeom prst="round1Rect">
                <a:avLst/>
              </a:prstGeom>
              <a:grpFill/>
              <a:ln w="57150">
                <a:solidFill>
                  <a:schemeClr val="accent6">
                    <a:lumMod val="75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F08C0313-9358-457E-845F-D4B035AC31D3}"/>
                  </a:ext>
                </a:extLst>
              </p:cNvPr>
              <p:cNvSpPr txBox="1"/>
              <p:nvPr/>
            </p:nvSpPr>
            <p:spPr>
              <a:xfrm>
                <a:off x="1406054" y="4732063"/>
                <a:ext cx="2872839" cy="800219"/>
              </a:xfrm>
              <a:prstGeom prst="rect">
                <a:avLst/>
              </a:prstGeom>
              <a:grp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vi-VN" sz="4600" b="1" dirty="0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lang="en-US" sz="4600" b="1" dirty="0">
                  <a:solidFill>
                    <a:prstClr val="black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pic>
            <p:nvPicPr>
              <p:cNvPr id="7" name="Picture 6">
                <a:extLst>
                  <a:ext uri="{FF2B5EF4-FFF2-40B4-BE49-F238E27FC236}">
                    <a16:creationId xmlns:a16="http://schemas.microsoft.com/office/drawing/2014/main" id="{AB75B5B9-D442-4C6E-96A9-9A573FE06D99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7950" t="14860" r="18922" b="25555"/>
              <a:stretch/>
            </p:blipFill>
            <p:spPr>
              <a:xfrm>
                <a:off x="410517" y="4648200"/>
                <a:ext cx="1058947" cy="1079473"/>
              </a:xfrm>
              <a:prstGeom prst="round2DiagRect">
                <a:avLst>
                  <a:gd name="adj1" fmla="val 27632"/>
                  <a:gd name="adj2" fmla="val 0"/>
                </a:avLst>
              </a:prstGeom>
              <a:grpFill/>
              <a:ln w="38100" cap="sq">
                <a:solidFill>
                  <a:schemeClr val="accent6">
                    <a:lumMod val="50000"/>
                  </a:schemeClr>
                </a:solidFill>
                <a:miter lim="800000"/>
              </a:ln>
              <a:effectLst>
                <a:outerShdw blurRad="254000" algn="tl" rotWithShape="0">
                  <a:srgbClr val="000000">
                    <a:alpha val="43000"/>
                  </a:srgbClr>
                </a:outerShdw>
              </a:effectLst>
            </p:spPr>
          </p:pic>
        </p:grp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DA8B4DB7-EFF8-4AF8-B0FA-839D4C447E82}"/>
              </a:ext>
            </a:extLst>
          </p:cNvPr>
          <p:cNvGrpSpPr/>
          <p:nvPr/>
        </p:nvGrpSpPr>
        <p:grpSpPr>
          <a:xfrm>
            <a:off x="620483" y="4343400"/>
            <a:ext cx="23556178" cy="1267182"/>
            <a:chOff x="241306" y="2243792"/>
            <a:chExt cx="11778089" cy="633591"/>
          </a:xfrm>
          <a:solidFill>
            <a:srgbClr val="327E3B"/>
          </a:solidFill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" name="Rectangle 8">
                  <a:extLst>
                    <a:ext uri="{FF2B5EF4-FFF2-40B4-BE49-F238E27FC236}">
                      <a16:creationId xmlns:a16="http://schemas.microsoft.com/office/drawing/2014/main" id="{8E77691F-65E4-4D25-99BE-C63849AAC2C4}"/>
                    </a:ext>
                  </a:extLst>
                </p:cNvPr>
                <p:cNvSpPr/>
                <p:nvPr/>
              </p:nvSpPr>
              <p:spPr>
                <a:xfrm>
                  <a:off x="3580523" y="2260115"/>
                  <a:ext cx="2468235" cy="617268"/>
                </a:xfrm>
                <a:prstGeom prst="rect">
                  <a:avLst/>
                </a:prstGeom>
                <a:grpFill/>
                <a:ln w="19050">
                  <a:solidFill>
                    <a:schemeClr val="bg1"/>
                  </a:solidFill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 xmlns:m="http://schemas.openxmlformats.org/officeDocument/2006/math">
                      <m:sSup>
                        <m:sSupPr>
                          <m:ctrlPr>
                            <a:rPr lang="en-US" sz="5400" b="1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5400" b="1" i="1" smtClean="0">
                              <a:latin typeface="Cambria Math" panose="02040503050406030204" pitchFamily="18" charset="0"/>
                            </a:rPr>
                            <m:t>𝟓𝟑</m:t>
                          </m:r>
                        </m:e>
                        <m:sup>
                          <m:r>
                            <a:rPr lang="en-US" sz="5400" b="1" i="1">
                              <a:latin typeface="Cambria Math" panose="02040503050406030204" pitchFamily="18" charset="0"/>
                            </a:rPr>
                            <m:t>𝟎</m:t>
                          </m:r>
                        </m:sup>
                      </m:sSup>
                      <m:r>
                        <a:rPr lang="en-US" sz="5400" b="1" i="1" smtClean="0">
                          <a:latin typeface="Cambria Math" panose="02040503050406030204" pitchFamily="18" charset="0"/>
                        </a:rPr>
                        <m:t>𝟕</m:t>
                      </m:r>
                      <m:r>
                        <a:rPr lang="en-US" sz="5400" b="1" i="1">
                          <a:latin typeface="Cambria Math" panose="02040503050406030204" pitchFamily="18" charset="0"/>
                        </a:rPr>
                        <m:t>′</m:t>
                      </m:r>
                    </m:oMath>
                  </a14:m>
                  <a:r>
                    <a:rPr lang="en-US" sz="5400" b="1" dirty="0">
                      <a:solidFill>
                        <a:prstClr val="white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.</a:t>
                  </a:r>
                </a:p>
              </p:txBody>
            </p:sp>
          </mc:Choice>
          <mc:Fallback xmlns="">
            <p:sp>
              <p:nvSpPr>
                <p:cNvPr id="9" name="Rectangle 8">
                  <a:extLst>
                    <a:ext uri="{FF2B5EF4-FFF2-40B4-BE49-F238E27FC236}">
                      <a16:creationId xmlns:a16="http://schemas.microsoft.com/office/drawing/2014/main" id="{8E77691F-65E4-4D25-99BE-C63849AAC2C4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580523" y="2260115"/>
                  <a:ext cx="2468235" cy="617268"/>
                </a:xfrm>
                <a:prstGeom prst="rect">
                  <a:avLst/>
                </a:prstGeom>
                <a:blipFill>
                  <a:blip r:embed="rId3"/>
                  <a:stretch>
                    <a:fillRect b="-14762"/>
                  </a:stretch>
                </a:blipFill>
                <a:ln w="19050">
                  <a:solidFill>
                    <a:schemeClr val="bg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2178679C-83F1-4149-AB69-2BCAF6D951FA}"/>
                </a:ext>
              </a:extLst>
            </p:cNvPr>
            <p:cNvSpPr/>
            <p:nvPr/>
          </p:nvSpPr>
          <p:spPr>
            <a:xfrm>
              <a:off x="3247742" y="2303047"/>
              <a:ext cx="540000" cy="540000"/>
            </a:xfrm>
            <a:prstGeom prst="ellipse">
              <a:avLst/>
            </a:prstGeom>
            <a:grpFill/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5400" b="1" dirty="0">
                  <a:solidFill>
                    <a:prstClr val="white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B</a:t>
              </a:r>
              <a:endParaRPr lang="en-US" sz="5400" b="1" dirty="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" name="Rectangle 10">
                  <a:extLst>
                    <a:ext uri="{FF2B5EF4-FFF2-40B4-BE49-F238E27FC236}">
                      <a16:creationId xmlns:a16="http://schemas.microsoft.com/office/drawing/2014/main" id="{BF1812F0-72B6-4695-918E-1559D10E093B}"/>
                    </a:ext>
                  </a:extLst>
                </p:cNvPr>
                <p:cNvSpPr/>
                <p:nvPr/>
              </p:nvSpPr>
              <p:spPr>
                <a:xfrm>
                  <a:off x="531851" y="2243792"/>
                  <a:ext cx="2468235" cy="617268"/>
                </a:xfrm>
                <a:prstGeom prst="rect">
                  <a:avLst/>
                </a:prstGeom>
                <a:grpFill/>
                <a:ln w="19050">
                  <a:solidFill>
                    <a:schemeClr val="bg1"/>
                  </a:solidFill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 xmlns:m="http://schemas.openxmlformats.org/officeDocument/2006/math">
                      <m:sSup>
                        <m:sSupPr>
                          <m:ctrlPr>
                            <a:rPr lang="en-US" sz="5400" b="1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5400" b="1" i="1" smtClean="0">
                              <a:latin typeface="Cambria Math" panose="02040503050406030204" pitchFamily="18" charset="0"/>
                            </a:rPr>
                            <m:t>𝟓𝟗</m:t>
                          </m:r>
                        </m:e>
                        <m:sup>
                          <m:r>
                            <a:rPr lang="en-US" sz="5400" b="1" i="1">
                              <a:latin typeface="Cambria Math" panose="02040503050406030204" pitchFamily="18" charset="0"/>
                            </a:rPr>
                            <m:t>𝟎</m:t>
                          </m:r>
                        </m:sup>
                      </m:sSup>
                      <m:r>
                        <a:rPr lang="en-US" sz="5400" b="1" i="1" smtClean="0">
                          <a:latin typeface="Cambria Math" panose="02040503050406030204" pitchFamily="18" charset="0"/>
                        </a:rPr>
                        <m:t>𝟒𝟗</m:t>
                      </m:r>
                      <m:r>
                        <a:rPr lang="en-US" sz="5400" b="1" i="1">
                          <a:latin typeface="Cambria Math" panose="02040503050406030204" pitchFamily="18" charset="0"/>
                        </a:rPr>
                        <m:t>′</m:t>
                      </m:r>
                    </m:oMath>
                  </a14:m>
                  <a:r>
                    <a:rPr lang="en-US" sz="5400" b="1" dirty="0">
                      <a:solidFill>
                        <a:prstClr val="white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.</a:t>
                  </a:r>
                </a:p>
              </p:txBody>
            </p:sp>
          </mc:Choice>
          <mc:Fallback xmlns="">
            <p:sp>
              <p:nvSpPr>
                <p:cNvPr id="11" name="Rectangle 10">
                  <a:extLst>
                    <a:ext uri="{FF2B5EF4-FFF2-40B4-BE49-F238E27FC236}">
                      <a16:creationId xmlns:a16="http://schemas.microsoft.com/office/drawing/2014/main" id="{BF1812F0-72B6-4695-918E-1559D10E093B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31851" y="2243792"/>
                  <a:ext cx="2468235" cy="617268"/>
                </a:xfrm>
                <a:prstGeom prst="rect">
                  <a:avLst/>
                </a:prstGeom>
                <a:blipFill>
                  <a:blip r:embed="rId4"/>
                  <a:stretch>
                    <a:fillRect b="-14218"/>
                  </a:stretch>
                </a:blipFill>
                <a:ln w="19050">
                  <a:solidFill>
                    <a:schemeClr val="bg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188947F5-5540-4A85-BACE-6641A507F5A0}"/>
                </a:ext>
              </a:extLst>
            </p:cNvPr>
            <p:cNvSpPr/>
            <p:nvPr/>
          </p:nvSpPr>
          <p:spPr>
            <a:xfrm>
              <a:off x="241306" y="2303047"/>
              <a:ext cx="540000" cy="540000"/>
            </a:xfrm>
            <a:prstGeom prst="ellipse">
              <a:avLst/>
            </a:prstGeom>
            <a:grpFill/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5400" b="1" dirty="0">
                  <a:solidFill>
                    <a:prstClr val="white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A</a:t>
              </a:r>
              <a:endParaRPr lang="en-US" sz="5400" b="1" dirty="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" name="Rectangle 12">
                  <a:extLst>
                    <a:ext uri="{FF2B5EF4-FFF2-40B4-BE49-F238E27FC236}">
                      <a16:creationId xmlns:a16="http://schemas.microsoft.com/office/drawing/2014/main" id="{E1DB1070-DB60-40AD-900A-04886F77B54F}"/>
                    </a:ext>
                  </a:extLst>
                </p:cNvPr>
                <p:cNvSpPr/>
                <p:nvPr/>
              </p:nvSpPr>
              <p:spPr>
                <a:xfrm>
                  <a:off x="6544723" y="2243792"/>
                  <a:ext cx="2468235" cy="617268"/>
                </a:xfrm>
                <a:prstGeom prst="rect">
                  <a:avLst/>
                </a:prstGeom>
                <a:grpFill/>
                <a:ln w="19050">
                  <a:solidFill>
                    <a:schemeClr val="bg1"/>
                  </a:solidFill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US" sz="5400" b="1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5400" b="1" i="1" smtClean="0">
                                <a:latin typeface="Cambria Math" panose="02040503050406030204" pitchFamily="18" charset="0"/>
                              </a:rPr>
                              <m:t>𝟓𝟗</m:t>
                            </m:r>
                          </m:e>
                          <m:sup>
                            <m:r>
                              <a:rPr lang="en-US" sz="5400" b="1" i="1">
                                <a:latin typeface="Cambria Math" panose="02040503050406030204" pitchFamily="18" charset="0"/>
                              </a:rPr>
                              <m:t>𝟎</m:t>
                            </m:r>
                          </m:sup>
                        </m:sSup>
                        <m:r>
                          <a:rPr lang="en-US" sz="5400" b="1" i="1" smtClean="0">
                            <a:latin typeface="Cambria Math" panose="02040503050406030204" pitchFamily="18" charset="0"/>
                          </a:rPr>
                          <m:t>𝟐𝟗</m:t>
                        </m:r>
                        <m:r>
                          <a:rPr lang="en-US" sz="5400" b="1" i="1">
                            <a:latin typeface="Cambria Math" panose="02040503050406030204" pitchFamily="18" charset="0"/>
                          </a:rPr>
                          <m:t>′</m:t>
                        </m:r>
                        <m:r>
                          <m:rPr>
                            <m:nor/>
                          </m:rPr>
                          <a:rPr lang="en-US" sz="5400" b="1" dirty="0">
                            <a:solidFill>
                              <a:prstClr val="white"/>
                            </a:solidFill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.</m:t>
                        </m:r>
                      </m:oMath>
                    </m:oMathPara>
                  </a14:m>
                  <a:endParaRPr lang="en-US" sz="5400" b="1" dirty="0">
                    <a:solidFill>
                      <a:prstClr val="white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mc:Choice>
          <mc:Fallback xmlns="">
            <p:sp>
              <p:nvSpPr>
                <p:cNvPr id="13" name="Rectangle 12">
                  <a:extLst>
                    <a:ext uri="{FF2B5EF4-FFF2-40B4-BE49-F238E27FC236}">
                      <a16:creationId xmlns:a16="http://schemas.microsoft.com/office/drawing/2014/main" id="{E1DB1070-DB60-40AD-900A-04886F77B54F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544723" y="2243792"/>
                  <a:ext cx="2468235" cy="617268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  <a:ln w="19050">
                  <a:solidFill>
                    <a:schemeClr val="bg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67BF74FF-3652-4371-9E0B-A97FA806BC48}"/>
                </a:ext>
              </a:extLst>
            </p:cNvPr>
            <p:cNvSpPr/>
            <p:nvPr/>
          </p:nvSpPr>
          <p:spPr>
            <a:xfrm>
              <a:off x="6254178" y="2303047"/>
              <a:ext cx="540000" cy="540000"/>
            </a:xfrm>
            <a:prstGeom prst="ellipse">
              <a:avLst/>
            </a:prstGeom>
            <a:grpFill/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5400" b="1" dirty="0">
                  <a:solidFill>
                    <a:prstClr val="white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C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" name="Rectangle 14">
                  <a:extLst>
                    <a:ext uri="{FF2B5EF4-FFF2-40B4-BE49-F238E27FC236}">
                      <a16:creationId xmlns:a16="http://schemas.microsoft.com/office/drawing/2014/main" id="{6DFE3254-D4F7-4AE6-9631-67D4D43B93C6}"/>
                    </a:ext>
                  </a:extLst>
                </p:cNvPr>
                <p:cNvSpPr/>
                <p:nvPr/>
              </p:nvSpPr>
              <p:spPr>
                <a:xfrm>
                  <a:off x="9551160" y="2243792"/>
                  <a:ext cx="2468235" cy="617268"/>
                </a:xfrm>
                <a:prstGeom prst="rect">
                  <a:avLst/>
                </a:prstGeom>
                <a:grpFill/>
                <a:ln w="19050">
                  <a:solidFill>
                    <a:schemeClr val="bg1"/>
                  </a:solidFill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US" sz="5400" b="1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5400" b="1" i="1" smtClean="0">
                                <a:latin typeface="Cambria Math" panose="02040503050406030204" pitchFamily="18" charset="0"/>
                              </a:rPr>
                              <m:t>𝟔𝟐</m:t>
                            </m:r>
                          </m:e>
                          <m:sup>
                            <m:r>
                              <a:rPr lang="en-US" sz="5400" b="1" i="1">
                                <a:latin typeface="Cambria Math" panose="02040503050406030204" pitchFamily="18" charset="0"/>
                              </a:rPr>
                              <m:t>𝟎</m:t>
                            </m:r>
                          </m:sup>
                        </m:sSup>
                        <m:r>
                          <a:rPr lang="en-US" sz="5400" b="1" i="1" smtClean="0">
                            <a:latin typeface="Cambria Math" panose="02040503050406030204" pitchFamily="18" charset="0"/>
                          </a:rPr>
                          <m:t>𝟐𝟐</m:t>
                        </m:r>
                        <m:r>
                          <a:rPr lang="en-US" sz="5400" b="1" i="1">
                            <a:latin typeface="Cambria Math" panose="02040503050406030204" pitchFamily="18" charset="0"/>
                          </a:rPr>
                          <m:t>′</m:t>
                        </m:r>
                        <m:r>
                          <m:rPr>
                            <m:nor/>
                          </m:rPr>
                          <a:rPr lang="en-US" sz="5400" b="1" dirty="0">
                            <a:solidFill>
                              <a:prstClr val="white"/>
                            </a:solidFill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.</m:t>
                        </m:r>
                      </m:oMath>
                    </m:oMathPara>
                  </a14:m>
                  <a:endParaRPr lang="en-US" sz="5400" b="1" dirty="0">
                    <a:solidFill>
                      <a:prstClr val="white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mc:Choice>
          <mc:Fallback xmlns="">
            <p:sp>
              <p:nvSpPr>
                <p:cNvPr id="15" name="Rectangle 14">
                  <a:extLst>
                    <a:ext uri="{FF2B5EF4-FFF2-40B4-BE49-F238E27FC236}">
                      <a16:creationId xmlns:a16="http://schemas.microsoft.com/office/drawing/2014/main" id="{6DFE3254-D4F7-4AE6-9631-67D4D43B93C6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551160" y="2243792"/>
                  <a:ext cx="2468235" cy="617268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  <a:ln w="19050">
                  <a:solidFill>
                    <a:schemeClr val="bg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4B907C0F-6FC4-4852-8CFD-AD2FACA13C7F}"/>
                </a:ext>
              </a:extLst>
            </p:cNvPr>
            <p:cNvSpPr/>
            <p:nvPr/>
          </p:nvSpPr>
          <p:spPr>
            <a:xfrm>
              <a:off x="9260615" y="2303047"/>
              <a:ext cx="540000" cy="540000"/>
            </a:xfrm>
            <a:prstGeom prst="ellipse">
              <a:avLst/>
            </a:prstGeom>
            <a:grpFill/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5400" b="1" dirty="0">
                  <a:solidFill>
                    <a:prstClr val="white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D</a:t>
              </a:r>
            </a:p>
          </p:txBody>
        </p:sp>
      </p:grpSp>
      <p:sp>
        <p:nvSpPr>
          <p:cNvPr id="17" name="Oval 16">
            <a:extLst>
              <a:ext uri="{FF2B5EF4-FFF2-40B4-BE49-F238E27FC236}">
                <a16:creationId xmlns:a16="http://schemas.microsoft.com/office/drawing/2014/main" id="{3AF6DD6E-C69C-4024-A5BF-FE21EA5DD223}"/>
              </a:ext>
            </a:extLst>
          </p:cNvPr>
          <p:cNvSpPr/>
          <p:nvPr/>
        </p:nvSpPr>
        <p:spPr>
          <a:xfrm>
            <a:off x="12628744" y="4470253"/>
            <a:ext cx="1080000" cy="1080000"/>
          </a:xfrm>
          <a:prstGeom prst="ellipse">
            <a:avLst/>
          </a:prstGeom>
          <a:solidFill>
            <a:srgbClr val="FF0000"/>
          </a:solidFill>
          <a:ln w="5715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400" b="1" dirty="0">
                <a:solidFill>
                  <a:prstClr val="white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C</a:t>
            </a:r>
            <a:endParaRPr lang="en-US" sz="6400" dirty="0">
              <a:solidFill>
                <a:prstClr val="white"/>
              </a:solidFill>
              <a:latin typeface="Calibri" panose="020F0502020204030204"/>
            </a:endParaRP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8F06450E-ACA8-42F7-B878-4360BA0CBA71}"/>
              </a:ext>
            </a:extLst>
          </p:cNvPr>
          <p:cNvGrpSpPr/>
          <p:nvPr/>
        </p:nvGrpSpPr>
        <p:grpSpPr>
          <a:xfrm>
            <a:off x="141340" y="2590803"/>
            <a:ext cx="23943759" cy="1591802"/>
            <a:chOff x="923003" y="3917552"/>
            <a:chExt cx="23943759" cy="1591801"/>
          </a:xfrm>
        </p:grpSpPr>
        <p:sp>
          <p:nvSpPr>
            <p:cNvPr id="19" name="Rounded Rectangle 41">
              <a:extLst>
                <a:ext uri="{FF2B5EF4-FFF2-40B4-BE49-F238E27FC236}">
                  <a16:creationId xmlns:a16="http://schemas.microsoft.com/office/drawing/2014/main" id="{CC866FB0-B137-49F3-A47E-0B1A18FC432E}"/>
                </a:ext>
              </a:extLst>
            </p:cNvPr>
            <p:cNvSpPr/>
            <p:nvPr/>
          </p:nvSpPr>
          <p:spPr>
            <a:xfrm>
              <a:off x="1272090" y="4189081"/>
              <a:ext cx="23594672" cy="1320272"/>
            </a:xfrm>
            <a:prstGeom prst="roundRect">
              <a:avLst>
                <a:gd name="adj" fmla="val 10158"/>
              </a:avLst>
            </a:prstGeom>
            <a:solidFill>
              <a:srgbClr val="FEEBB0"/>
            </a:solidFill>
            <a:ln w="12700">
              <a:solidFill>
                <a:srgbClr val="91720D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4400" b="1" dirty="0">
                  <a:solidFill>
                    <a:prstClr val="black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                         </a:t>
              </a:r>
              <a:endParaRPr lang="en-US" sz="4800" b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20" name="Group 19">
              <a:extLst>
                <a:ext uri="{FF2B5EF4-FFF2-40B4-BE49-F238E27FC236}">
                  <a16:creationId xmlns:a16="http://schemas.microsoft.com/office/drawing/2014/main" id="{61E96746-B33C-4D41-836E-CA7E0074841E}"/>
                </a:ext>
              </a:extLst>
            </p:cNvPr>
            <p:cNvGrpSpPr/>
            <p:nvPr/>
          </p:nvGrpSpPr>
          <p:grpSpPr>
            <a:xfrm>
              <a:off x="923003" y="3917552"/>
              <a:ext cx="3942102" cy="1040476"/>
              <a:chOff x="923003" y="3917552"/>
              <a:chExt cx="3942102" cy="1040476"/>
            </a:xfrm>
          </p:grpSpPr>
          <p:grpSp>
            <p:nvGrpSpPr>
              <p:cNvPr id="21" name="Group 20">
                <a:extLst>
                  <a:ext uri="{FF2B5EF4-FFF2-40B4-BE49-F238E27FC236}">
                    <a16:creationId xmlns:a16="http://schemas.microsoft.com/office/drawing/2014/main" id="{7719E236-B0D7-442E-8A08-3228625765BF}"/>
                  </a:ext>
                </a:extLst>
              </p:cNvPr>
              <p:cNvGrpSpPr/>
              <p:nvPr/>
            </p:nvGrpSpPr>
            <p:grpSpPr>
              <a:xfrm>
                <a:off x="1362045" y="4022855"/>
                <a:ext cx="3503060" cy="865576"/>
                <a:chOff x="2028795" y="4384805"/>
                <a:chExt cx="3503060" cy="865576"/>
              </a:xfrm>
            </p:grpSpPr>
            <p:sp>
              <p:nvSpPr>
                <p:cNvPr id="23" name="Freeform 20">
                  <a:extLst>
                    <a:ext uri="{FF2B5EF4-FFF2-40B4-BE49-F238E27FC236}">
                      <a16:creationId xmlns:a16="http://schemas.microsoft.com/office/drawing/2014/main" id="{B393AAC4-D254-453D-8479-B404D455FFB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rot="5400000">
                  <a:off x="3364273" y="3082799"/>
                  <a:ext cx="832104" cy="3503060"/>
                </a:xfrm>
                <a:prstGeom prst="round2SameRect">
                  <a:avLst>
                    <a:gd name="adj1" fmla="val 19445"/>
                    <a:gd name="adj2" fmla="val 0"/>
                  </a:avLst>
                </a:prstGeom>
                <a:solidFill>
                  <a:srgbClr val="FFF9BC"/>
                </a:solidFill>
                <a:ln w="57150">
                  <a:solidFill>
                    <a:srgbClr val="91720D"/>
                  </a:solidFill>
                </a:ln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24" name="TextBox 23">
                  <a:extLst>
                    <a:ext uri="{FF2B5EF4-FFF2-40B4-BE49-F238E27FC236}">
                      <a16:creationId xmlns:a16="http://schemas.microsoft.com/office/drawing/2014/main" id="{7641E29D-906E-4634-ADED-96B1E8DA8216}"/>
                    </a:ext>
                  </a:extLst>
                </p:cNvPr>
                <p:cNvSpPr txBox="1"/>
                <p:nvPr/>
              </p:nvSpPr>
              <p:spPr>
                <a:xfrm>
                  <a:off x="2542253" y="4384805"/>
                  <a:ext cx="2895398" cy="80021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vi-VN" sz="4600" b="1" dirty="0">
                      <a:solidFill>
                        <a:prstClr val="black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CÂU</a:t>
                  </a:r>
                  <a:r>
                    <a:rPr lang="en-US" sz="4600" b="1" dirty="0">
                      <a:solidFill>
                        <a:prstClr val="black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9</a:t>
                  </a:r>
                  <a:r>
                    <a:rPr lang="vi-VN" sz="4600" b="1" dirty="0">
                      <a:solidFill>
                        <a:prstClr val="black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</a:t>
                  </a:r>
                  <a:endParaRPr lang="en-US" sz="4600" b="1" dirty="0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</p:grpSp>
          <p:pic>
            <p:nvPicPr>
              <p:cNvPr id="22" name="Picture 21">
                <a:extLst>
                  <a:ext uri="{FF2B5EF4-FFF2-40B4-BE49-F238E27FC236}">
                    <a16:creationId xmlns:a16="http://schemas.microsoft.com/office/drawing/2014/main" id="{6650C43C-37F7-4A87-880E-749F8F158389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5599" t="21515" r="9759" b="14519"/>
              <a:stretch/>
            </p:blipFill>
            <p:spPr>
              <a:xfrm>
                <a:off x="923003" y="3917552"/>
                <a:ext cx="1076356" cy="1040476"/>
              </a:xfrm>
              <a:prstGeom prst="round2DiagRect">
                <a:avLst>
                  <a:gd name="adj1" fmla="val 30509"/>
                  <a:gd name="adj2" fmla="val 0"/>
                </a:avLst>
              </a:prstGeom>
              <a:ln w="38100" cap="sq">
                <a:solidFill>
                  <a:srgbClr val="91720D"/>
                </a:solidFill>
                <a:miter lim="800000"/>
              </a:ln>
              <a:effectLst>
                <a:outerShdw blurRad="254000" algn="tl" rotWithShape="0">
                  <a:srgbClr val="000000">
                    <a:alpha val="43000"/>
                  </a:srgbClr>
                </a:outerShdw>
              </a:effectLst>
            </p:spPr>
          </p:pic>
        </p:grp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F818C57C-1988-4D43-859D-82DC91340849}"/>
              </a:ext>
            </a:extLst>
          </p:cNvPr>
          <p:cNvGrpSpPr/>
          <p:nvPr/>
        </p:nvGrpSpPr>
        <p:grpSpPr>
          <a:xfrm>
            <a:off x="-72643" y="1572056"/>
            <a:ext cx="19656043" cy="830997"/>
            <a:chOff x="-288923" y="1892299"/>
            <a:chExt cx="19659598" cy="830996"/>
          </a:xfrm>
        </p:grpSpPr>
        <p:sp>
          <p:nvSpPr>
            <p:cNvPr id="26" name="Rounded Rectangle 2">
              <a:extLst>
                <a:ext uri="{FF2B5EF4-FFF2-40B4-BE49-F238E27FC236}">
                  <a16:creationId xmlns:a16="http://schemas.microsoft.com/office/drawing/2014/main" id="{0A9E6F3C-C9C6-4653-8688-729C6539C260}"/>
                </a:ext>
              </a:extLst>
            </p:cNvPr>
            <p:cNvSpPr/>
            <p:nvPr/>
          </p:nvSpPr>
          <p:spPr>
            <a:xfrm>
              <a:off x="-288923" y="2052547"/>
              <a:ext cx="2130429" cy="657125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B241A601-B9CB-4799-9262-795745D3C127}"/>
                </a:ext>
              </a:extLst>
            </p:cNvPr>
            <p:cNvSpPr txBox="1"/>
            <p:nvPr/>
          </p:nvSpPr>
          <p:spPr>
            <a:xfrm>
              <a:off x="1082674" y="1922269"/>
              <a:ext cx="184764" cy="75405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endParaRPr lang="en-US" b="1">
                <a:solidFill>
                  <a:prstClr val="white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8F08DB64-BC2D-418D-8BD5-391B8CF3BEA4}"/>
                </a:ext>
              </a:extLst>
            </p:cNvPr>
            <p:cNvSpPr txBox="1"/>
            <p:nvPr/>
          </p:nvSpPr>
          <p:spPr>
            <a:xfrm>
              <a:off x="2087562" y="1892299"/>
              <a:ext cx="17283113" cy="830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 BÀI TẬP TRẮC NGHIỆM CỦNG CỐ</a:t>
              </a:r>
            </a:p>
          </p:txBody>
        </p:sp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1FB11C65-8BD6-48B2-A424-E6F4B06755C4}"/>
                  </a:ext>
                </a:extLst>
              </p:cNvPr>
              <p:cNvSpPr txBox="1"/>
              <p:nvPr/>
            </p:nvSpPr>
            <p:spPr>
              <a:xfrm>
                <a:off x="5092023" y="6138528"/>
                <a:ext cx="11824378" cy="714157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5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Ta </a:t>
                </a:r>
                <a:r>
                  <a:rPr lang="en-US" sz="5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sz="5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: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5400" b="1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US" sz="5400" b="1" i="1">
                            <a:latin typeface="Cambria Math" panose="02040503050406030204" pitchFamily="18" charset="0"/>
                          </a:rPr>
                          <m:t>𝒄𝒐𝒔</m:t>
                        </m:r>
                      </m:fName>
                      <m:e>
                        <m:r>
                          <a:rPr lang="en-US" sz="5400" b="1" i="1">
                            <a:latin typeface="Cambria Math" panose="02040503050406030204" pitchFamily="18" charset="0"/>
                          </a:rPr>
                          <m:t>𝑩</m:t>
                        </m:r>
                      </m:e>
                    </m:func>
                    <m:r>
                      <a:rPr lang="en-US" sz="5400" b="1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54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5400" b="1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5400" b="1" i="1">
                                <a:latin typeface="Cambria Math" panose="02040503050406030204" pitchFamily="18" charset="0"/>
                              </a:rPr>
                              <m:t>𝒂</m:t>
                            </m:r>
                          </m:e>
                          <m:sup>
                            <m:r>
                              <a:rPr lang="en-US" sz="5400" b="1" i="1"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  <m:r>
                          <a:rPr lang="en-US" sz="5400" b="1" i="1">
                            <a:latin typeface="Cambria Math" panose="02040503050406030204" pitchFamily="18" charset="0"/>
                          </a:rPr>
                          <m:t>+</m:t>
                        </m:r>
                        <m:sSup>
                          <m:sSupPr>
                            <m:ctrlPr>
                              <a:rPr lang="en-US" sz="5400" b="1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5400" b="1" i="1">
                                <a:latin typeface="Cambria Math" panose="02040503050406030204" pitchFamily="18" charset="0"/>
                              </a:rPr>
                              <m:t>𝒄</m:t>
                            </m:r>
                          </m:e>
                          <m:sup>
                            <m:r>
                              <a:rPr lang="en-US" sz="5400" b="1" i="1"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  <m:r>
                          <a:rPr lang="en-US" sz="5400" b="1" i="1">
                            <a:latin typeface="Cambria Math" panose="02040503050406030204" pitchFamily="18" charset="0"/>
                          </a:rPr>
                          <m:t>−</m:t>
                        </m:r>
                        <m:sSup>
                          <m:sSupPr>
                            <m:ctrlPr>
                              <a:rPr lang="en-US" sz="5400" b="1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5400" b="1" i="1">
                                <a:latin typeface="Cambria Math" panose="02040503050406030204" pitchFamily="18" charset="0"/>
                              </a:rPr>
                              <m:t>𝒃</m:t>
                            </m:r>
                          </m:e>
                          <m:sup>
                            <m:r>
                              <a:rPr lang="en-US" sz="5400" b="1" i="1"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</m:num>
                      <m:den>
                        <m:r>
                          <a:rPr lang="en-US" sz="5400" b="1" i="1">
                            <a:latin typeface="Cambria Math" panose="02040503050406030204" pitchFamily="18" charset="0"/>
                          </a:rPr>
                          <m:t>𝟐</m:t>
                        </m:r>
                        <m:r>
                          <a:rPr lang="en-US" sz="5400" b="1" i="1">
                            <a:latin typeface="Cambria Math" panose="02040503050406030204" pitchFamily="18" charset="0"/>
                          </a:rPr>
                          <m:t>𝒂𝒄</m:t>
                        </m:r>
                      </m:den>
                    </m:f>
                  </m:oMath>
                </a14:m>
                <a:endParaRPr lang="en-US" sz="5400" b="1" i="1" dirty="0">
                  <a:latin typeface="Cambria Math" panose="02040503050406030204" pitchFamily="18" charset="0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US" sz="5400" b="1" dirty="0"/>
                  <a:t>		</a:t>
                </a:r>
                <a14:m>
                  <m:oMath xmlns:m="http://schemas.openxmlformats.org/officeDocument/2006/math">
                    <m:r>
                      <a:rPr lang="en-US" sz="5400" b="1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54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5400" b="1" i="1">
                            <a:latin typeface="Cambria Math" panose="02040503050406030204" pitchFamily="18" charset="0"/>
                          </a:rPr>
                          <m:t>𝟏</m:t>
                        </m:r>
                        <m:sSup>
                          <m:sSupPr>
                            <m:ctrlPr>
                              <a:rPr lang="en-US" sz="5400" b="1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5400" b="1" i="1">
                                <a:latin typeface="Cambria Math" panose="02040503050406030204" pitchFamily="18" charset="0"/>
                              </a:rPr>
                              <m:t>𝟑</m:t>
                            </m:r>
                          </m:e>
                          <m:sup>
                            <m:r>
                              <a:rPr lang="en-US" sz="5400" b="1" i="1"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  <m:r>
                          <a:rPr lang="en-US" sz="5400" b="1" i="1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5400" b="1" i="1">
                            <a:latin typeface="Cambria Math" panose="02040503050406030204" pitchFamily="18" charset="0"/>
                          </a:rPr>
                          <m:t>𝟏</m:t>
                        </m:r>
                        <m:sSup>
                          <m:sSupPr>
                            <m:ctrlPr>
                              <a:rPr lang="en-US" sz="5400" b="1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5400" b="1" i="1">
                                <a:latin typeface="Cambria Math" panose="02040503050406030204" pitchFamily="18" charset="0"/>
                              </a:rPr>
                              <m:t>𝟓</m:t>
                            </m:r>
                          </m:e>
                          <m:sup>
                            <m:r>
                              <a:rPr lang="en-US" sz="5400" b="1" i="1"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  <m:r>
                          <a:rPr lang="en-US" sz="5400" b="1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5400" b="1" i="1">
                            <a:latin typeface="Cambria Math" panose="02040503050406030204" pitchFamily="18" charset="0"/>
                          </a:rPr>
                          <m:t>𝟏</m:t>
                        </m:r>
                        <m:sSup>
                          <m:sSupPr>
                            <m:ctrlPr>
                              <a:rPr lang="en-US" sz="5400" b="1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5400" b="1" i="1">
                                <a:latin typeface="Cambria Math" panose="02040503050406030204" pitchFamily="18" charset="0"/>
                              </a:rPr>
                              <m:t>𝟒</m:t>
                            </m:r>
                          </m:e>
                          <m:sup>
                            <m:r>
                              <a:rPr lang="en-US" sz="5400" b="1" i="1"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</m:num>
                      <m:den>
                        <m:r>
                          <a:rPr lang="en-US" sz="5400" b="1" i="1">
                            <a:latin typeface="Cambria Math" panose="02040503050406030204" pitchFamily="18" charset="0"/>
                          </a:rPr>
                          <m:t>𝟐</m:t>
                        </m:r>
                        <m:r>
                          <a:rPr lang="en-US" sz="5400" b="1" i="1">
                            <a:latin typeface="Cambria Math" panose="02040503050406030204" pitchFamily="18" charset="0"/>
                          </a:rPr>
                          <m:t>.</m:t>
                        </m:r>
                        <m:r>
                          <a:rPr lang="en-US" sz="5400" b="1" i="1">
                            <a:latin typeface="Cambria Math" panose="02040503050406030204" pitchFamily="18" charset="0"/>
                          </a:rPr>
                          <m:t>𝟏𝟑</m:t>
                        </m:r>
                        <m:r>
                          <a:rPr lang="en-US" sz="5400" b="1" i="1">
                            <a:latin typeface="Cambria Math" panose="02040503050406030204" pitchFamily="18" charset="0"/>
                          </a:rPr>
                          <m:t>.</m:t>
                        </m:r>
                        <m:r>
                          <a:rPr lang="en-US" sz="5400" b="1" i="1">
                            <a:latin typeface="Cambria Math" panose="02040503050406030204" pitchFamily="18" charset="0"/>
                          </a:rPr>
                          <m:t>𝟏𝟓</m:t>
                        </m:r>
                      </m:den>
                    </m:f>
                  </m:oMath>
                </a14:m>
                <a:endParaRPr lang="en-US" sz="5400" b="1" i="1" dirty="0">
                  <a:latin typeface="Cambria Math" panose="02040503050406030204" pitchFamily="18" charset="0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US" sz="5400" b="1" dirty="0"/>
                  <a:t>		</a:t>
                </a:r>
                <a14:m>
                  <m:oMath xmlns:m="http://schemas.openxmlformats.org/officeDocument/2006/math">
                    <m:r>
                      <a:rPr lang="en-US" sz="5400" b="1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54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5400" b="1" i="1">
                            <a:latin typeface="Cambria Math" panose="02040503050406030204" pitchFamily="18" charset="0"/>
                          </a:rPr>
                          <m:t>𝟑𝟑</m:t>
                        </m:r>
                      </m:num>
                      <m:den>
                        <m:r>
                          <a:rPr lang="en-US" sz="5400" b="1" i="1">
                            <a:latin typeface="Cambria Math" panose="02040503050406030204" pitchFamily="18" charset="0"/>
                          </a:rPr>
                          <m:t>𝟔𝟓</m:t>
                        </m:r>
                      </m:den>
                    </m:f>
                  </m:oMath>
                </a14:m>
                <a:endParaRPr lang="en-US" sz="5400" b="1" i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5400" b="1" i="1" smtClean="0">
                          <a:latin typeface="Cambria Math" panose="02040503050406030204" pitchFamily="18" charset="0"/>
                        </a:rPr>
                        <m:t>                 </m:t>
                      </m:r>
                      <m:r>
                        <a:rPr lang="en-US" sz="5400" b="1" i="1">
                          <a:latin typeface="Cambria Math" panose="02040503050406030204" pitchFamily="18" charset="0"/>
                        </a:rPr>
                        <m:t>⇒</m:t>
                      </m:r>
                      <m:r>
                        <a:rPr lang="en-US" sz="5400" b="1" i="1">
                          <a:latin typeface="Cambria Math" panose="02040503050406030204" pitchFamily="18" charset="0"/>
                        </a:rPr>
                        <m:t>𝑩</m:t>
                      </m:r>
                      <m:r>
                        <a:rPr lang="en-US" sz="5400" b="1" i="1">
                          <a:latin typeface="Cambria Math" panose="02040503050406030204" pitchFamily="18" charset="0"/>
                        </a:rPr>
                        <m:t>≃</m:t>
                      </m:r>
                      <m:r>
                        <a:rPr lang="en-US" sz="5400" b="1" i="1">
                          <a:latin typeface="Cambria Math" panose="02040503050406030204" pitchFamily="18" charset="0"/>
                        </a:rPr>
                        <m:t>𝟓</m:t>
                      </m:r>
                      <m:sSup>
                        <m:sSupPr>
                          <m:ctrlPr>
                            <a:rPr lang="en-US" sz="5400" b="1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5400" b="1" i="1">
                              <a:latin typeface="Cambria Math" panose="02040503050406030204" pitchFamily="18" charset="0"/>
                            </a:rPr>
                            <m:t>𝟗</m:t>
                          </m:r>
                        </m:e>
                        <m:sup>
                          <m:r>
                            <a:rPr lang="en-US" sz="5400" b="1" i="1">
                              <a:latin typeface="Cambria Math" panose="02040503050406030204" pitchFamily="18" charset="0"/>
                            </a:rPr>
                            <m:t>𝟎</m:t>
                          </m:r>
                        </m:sup>
                      </m:sSup>
                      <m:r>
                        <a:rPr lang="en-US" sz="5400" b="1" i="1">
                          <a:latin typeface="Cambria Math" panose="02040503050406030204" pitchFamily="18" charset="0"/>
                        </a:rPr>
                        <m:t>𝟐𝟗</m:t>
                      </m:r>
                      <m:r>
                        <a:rPr lang="en-US" sz="5400" b="1" i="1">
                          <a:latin typeface="Cambria Math" panose="02040503050406030204" pitchFamily="18" charset="0"/>
                        </a:rPr>
                        <m:t>′.</m:t>
                      </m:r>
                    </m:oMath>
                  </m:oMathPara>
                </a14:m>
                <a:endParaRPr lang="en-US" sz="5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1FB11C65-8BD6-48B2-A424-E6F4B06755C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92023" y="6138528"/>
                <a:ext cx="11824378" cy="7141570"/>
              </a:xfrm>
              <a:prstGeom prst="rect">
                <a:avLst/>
              </a:prstGeom>
              <a:blipFill>
                <a:blip r:embed="rId8"/>
                <a:stretch>
                  <a:fillRect l="-27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8AEC0D67-2BCF-492D-9A86-1563DDA0644A}"/>
                  </a:ext>
                </a:extLst>
              </p:cNvPr>
              <p:cNvSpPr txBox="1"/>
              <p:nvPr/>
            </p:nvSpPr>
            <p:spPr>
              <a:xfrm>
                <a:off x="4173398" y="2930736"/>
                <a:ext cx="21816199" cy="92333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lvl="0"/>
                <a:r>
                  <a:rPr lang="en-US" sz="5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Cho tam </a:t>
                </a:r>
                <a:r>
                  <a:rPr lang="en-US" sz="5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giác</a:t>
                </a:r>
                <a:r>
                  <a:rPr lang="en-US" sz="5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5400" b="1" i="1">
                        <a:latin typeface="Cambria Math" panose="02040503050406030204" pitchFamily="18" charset="0"/>
                      </a:rPr>
                      <m:t>𝑨𝑩𝑪</m:t>
                    </m:r>
                  </m:oMath>
                </a14:m>
                <a:r>
                  <a:rPr lang="en-US" sz="5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  <a:r>
                  <a:rPr lang="en-US" sz="5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biết</a:t>
                </a:r>
                <a:r>
                  <a:rPr lang="en-US" sz="5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5400" b="1" i="1">
                        <a:latin typeface="Cambria Math" panose="02040503050406030204" pitchFamily="18" charset="0"/>
                      </a:rPr>
                      <m:t>𝒂</m:t>
                    </m:r>
                    <m:r>
                      <a:rPr lang="en-US" sz="540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5400" b="1" i="1">
                        <a:latin typeface="Cambria Math" panose="02040503050406030204" pitchFamily="18" charset="0"/>
                      </a:rPr>
                      <m:t>𝟏𝟑</m:t>
                    </m:r>
                    <m:r>
                      <a:rPr lang="en-US" sz="5400" b="1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5400" b="1" i="1">
                        <a:latin typeface="Cambria Math" panose="02040503050406030204" pitchFamily="18" charset="0"/>
                      </a:rPr>
                      <m:t>𝒃</m:t>
                    </m:r>
                    <m:r>
                      <a:rPr lang="en-US" sz="540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5400" b="1" i="1">
                        <a:latin typeface="Cambria Math" panose="02040503050406030204" pitchFamily="18" charset="0"/>
                      </a:rPr>
                      <m:t>𝟏𝟒</m:t>
                    </m:r>
                    <m:r>
                      <a:rPr lang="en-US" sz="5400" b="1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5400" b="1" i="1">
                        <a:latin typeface="Cambria Math" panose="02040503050406030204" pitchFamily="18" charset="0"/>
                      </a:rPr>
                      <m:t>𝒄</m:t>
                    </m:r>
                    <m:r>
                      <a:rPr lang="en-US" sz="540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5400" b="1" i="1">
                        <a:latin typeface="Cambria Math" panose="02040503050406030204" pitchFamily="18" charset="0"/>
                      </a:rPr>
                      <m:t>𝟏𝟓</m:t>
                    </m:r>
                    <m:r>
                      <a:rPr lang="en-US" sz="5400" b="1" i="1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r>
                  <a:rPr lang="en-US" sz="5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5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Tính</a:t>
                </a:r>
                <a:r>
                  <a:rPr lang="en-US" sz="5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5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góc</a:t>
                </a:r>
                <a:r>
                  <a:rPr lang="en-US" sz="5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5400" b="1" i="1">
                        <a:latin typeface="Cambria Math" panose="02040503050406030204" pitchFamily="18" charset="0"/>
                      </a:rPr>
                      <m:t>𝑩</m:t>
                    </m:r>
                  </m:oMath>
                </a14:m>
                <a:r>
                  <a:rPr lang="en-US" sz="5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?</a:t>
                </a:r>
              </a:p>
            </p:txBody>
          </p:sp>
        </mc:Choice>
        <mc:Fallback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8AEC0D67-2BCF-492D-9A86-1563DDA0644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73398" y="2930736"/>
                <a:ext cx="21816199" cy="923330"/>
              </a:xfrm>
              <a:prstGeom prst="rect">
                <a:avLst/>
              </a:prstGeom>
              <a:blipFill>
                <a:blip r:embed="rId9"/>
                <a:stretch>
                  <a:fillRect l="-1509" t="-19868" b="-384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1" name="TextBox 30">
            <a:extLst>
              <a:ext uri="{FF2B5EF4-FFF2-40B4-BE49-F238E27FC236}">
                <a16:creationId xmlns:a16="http://schemas.microsoft.com/office/drawing/2014/main" id="{73C3CF5C-1143-48B0-96F6-576266D875C3}"/>
              </a:ext>
            </a:extLst>
          </p:cNvPr>
          <p:cNvSpPr txBox="1"/>
          <p:nvPr/>
        </p:nvSpPr>
        <p:spPr>
          <a:xfrm>
            <a:off x="669002" y="1685889"/>
            <a:ext cx="982961" cy="7540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>
                <a:solidFill>
                  <a:prstClr val="white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III</a:t>
            </a:r>
          </a:p>
        </p:txBody>
      </p:sp>
    </p:spTree>
    <p:extLst>
      <p:ext uri="{BB962C8B-B14F-4D97-AF65-F5344CB8AC3E}">
        <p14:creationId xmlns:p14="http://schemas.microsoft.com/office/powerpoint/2010/main" val="415238220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5D313519-0C89-483D-A08E-CF6067282148}"/>
              </a:ext>
            </a:extLst>
          </p:cNvPr>
          <p:cNvGrpSpPr/>
          <p:nvPr/>
        </p:nvGrpSpPr>
        <p:grpSpPr>
          <a:xfrm>
            <a:off x="141341" y="6553200"/>
            <a:ext cx="23862374" cy="6858000"/>
            <a:chOff x="48567" y="4381499"/>
            <a:chExt cx="23018772" cy="6857999"/>
          </a:xfrm>
          <a:solidFill>
            <a:srgbClr val="DAE3F3"/>
          </a:solidFill>
        </p:grpSpPr>
        <p:sp>
          <p:nvSpPr>
            <p:cNvPr id="3" name="Rounded Rectangle 52">
              <a:extLst>
                <a:ext uri="{FF2B5EF4-FFF2-40B4-BE49-F238E27FC236}">
                  <a16:creationId xmlns:a16="http://schemas.microsoft.com/office/drawing/2014/main" id="{5B1AB244-3D78-416D-AEF1-35CC4562B7A3}"/>
                </a:ext>
              </a:extLst>
            </p:cNvPr>
            <p:cNvSpPr/>
            <p:nvPr/>
          </p:nvSpPr>
          <p:spPr>
            <a:xfrm>
              <a:off x="385312" y="4941556"/>
              <a:ext cx="22682027" cy="6297942"/>
            </a:xfrm>
            <a:prstGeom prst="roundRect">
              <a:avLst>
                <a:gd name="adj" fmla="val 2239"/>
              </a:avLst>
            </a:prstGeom>
            <a:grpFill/>
            <a:ln w="28575">
              <a:solidFill>
                <a:schemeClr val="accent3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4800" b="1" dirty="0">
                  <a:solidFill>
                    <a:prstClr val="black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        </a:t>
              </a:r>
              <a:endParaRPr lang="en-US" sz="4800" b="1" dirty="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B6FC852D-338F-4593-BDAE-4432C24EAC82}"/>
                </a:ext>
              </a:extLst>
            </p:cNvPr>
            <p:cNvGrpSpPr/>
            <p:nvPr/>
          </p:nvGrpSpPr>
          <p:grpSpPr>
            <a:xfrm>
              <a:off x="48567" y="4381499"/>
              <a:ext cx="3991940" cy="1079474"/>
              <a:chOff x="410517" y="4648199"/>
              <a:chExt cx="3991940" cy="1079474"/>
            </a:xfrm>
            <a:grpFill/>
          </p:grpSpPr>
          <p:sp>
            <p:nvSpPr>
              <p:cNvPr id="5" name="Freeform 20">
                <a:extLst>
                  <a:ext uri="{FF2B5EF4-FFF2-40B4-BE49-F238E27FC236}">
                    <a16:creationId xmlns:a16="http://schemas.microsoft.com/office/drawing/2014/main" id="{20085AD8-BD87-4A35-B6D4-9AE383128185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 flipV="1">
                <a:off x="2421084" y="3633167"/>
                <a:ext cx="966341" cy="2996405"/>
              </a:xfrm>
              <a:prstGeom prst="round1Rect">
                <a:avLst/>
              </a:prstGeom>
              <a:grpFill/>
              <a:ln w="57150">
                <a:solidFill>
                  <a:schemeClr val="accent6">
                    <a:lumMod val="75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F08C0313-9358-457E-845F-D4B035AC31D3}"/>
                  </a:ext>
                </a:extLst>
              </p:cNvPr>
              <p:cNvSpPr txBox="1"/>
              <p:nvPr/>
            </p:nvSpPr>
            <p:spPr>
              <a:xfrm>
                <a:off x="1406054" y="4732063"/>
                <a:ext cx="2872839" cy="800219"/>
              </a:xfrm>
              <a:prstGeom prst="rect">
                <a:avLst/>
              </a:prstGeom>
              <a:grp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vi-VN" sz="4600" b="1" dirty="0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lang="en-US" sz="4600" b="1" dirty="0">
                  <a:solidFill>
                    <a:prstClr val="black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pic>
            <p:nvPicPr>
              <p:cNvPr id="7" name="Picture 6">
                <a:extLst>
                  <a:ext uri="{FF2B5EF4-FFF2-40B4-BE49-F238E27FC236}">
                    <a16:creationId xmlns:a16="http://schemas.microsoft.com/office/drawing/2014/main" id="{AB75B5B9-D442-4C6E-96A9-9A573FE06D99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7950" t="14860" r="18922" b="25555"/>
              <a:stretch/>
            </p:blipFill>
            <p:spPr>
              <a:xfrm>
                <a:off x="410517" y="4648200"/>
                <a:ext cx="1058947" cy="1079473"/>
              </a:xfrm>
              <a:prstGeom prst="round2DiagRect">
                <a:avLst>
                  <a:gd name="adj1" fmla="val 27632"/>
                  <a:gd name="adj2" fmla="val 0"/>
                </a:avLst>
              </a:prstGeom>
              <a:grpFill/>
              <a:ln w="38100" cap="sq">
                <a:solidFill>
                  <a:schemeClr val="accent6">
                    <a:lumMod val="50000"/>
                  </a:schemeClr>
                </a:solidFill>
                <a:miter lim="800000"/>
              </a:ln>
              <a:effectLst>
                <a:outerShdw blurRad="254000" algn="tl" rotWithShape="0">
                  <a:srgbClr val="000000">
                    <a:alpha val="43000"/>
                  </a:srgbClr>
                </a:outerShdw>
              </a:effectLst>
            </p:spPr>
          </p:pic>
        </p:grp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DA8B4DB7-EFF8-4AF8-B0FA-839D4C447E82}"/>
              </a:ext>
            </a:extLst>
          </p:cNvPr>
          <p:cNvGrpSpPr/>
          <p:nvPr/>
        </p:nvGrpSpPr>
        <p:grpSpPr>
          <a:xfrm>
            <a:off x="620483" y="5105400"/>
            <a:ext cx="23556178" cy="1267182"/>
            <a:chOff x="241306" y="2243792"/>
            <a:chExt cx="11778089" cy="633591"/>
          </a:xfrm>
          <a:solidFill>
            <a:srgbClr val="327E3B"/>
          </a:solidFill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" name="Rectangle 8">
                  <a:extLst>
                    <a:ext uri="{FF2B5EF4-FFF2-40B4-BE49-F238E27FC236}">
                      <a16:creationId xmlns:a16="http://schemas.microsoft.com/office/drawing/2014/main" id="{8E77691F-65E4-4D25-99BE-C63849AAC2C4}"/>
                    </a:ext>
                  </a:extLst>
                </p:cNvPr>
                <p:cNvSpPr/>
                <p:nvPr/>
              </p:nvSpPr>
              <p:spPr>
                <a:xfrm>
                  <a:off x="3580523" y="2260115"/>
                  <a:ext cx="2468235" cy="617268"/>
                </a:xfrm>
                <a:prstGeom prst="rect">
                  <a:avLst/>
                </a:prstGeom>
                <a:grpFill/>
                <a:ln w="19050">
                  <a:solidFill>
                    <a:schemeClr val="bg1"/>
                  </a:solidFill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 xmlns:m="http://schemas.openxmlformats.org/officeDocument/2006/math">
                      <m:r>
                        <a:rPr lang="en-US" sz="5400" b="1" i="1" smtClean="0">
                          <a:latin typeface="Cambria Math" panose="02040503050406030204" pitchFamily="18" charset="0"/>
                        </a:rPr>
                        <m:t>𝟗</m:t>
                      </m:r>
                      <m:r>
                        <a:rPr lang="en-US" sz="5400" b="1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5400" b="1" i="1">
                          <a:latin typeface="Cambria Math" panose="02040503050406030204" pitchFamily="18" charset="0"/>
                        </a:rPr>
                        <m:t>𝒄𝒎</m:t>
                      </m:r>
                    </m:oMath>
                  </a14:m>
                  <a:r>
                    <a:rPr lang="en-US" sz="5400" b="1" dirty="0">
                      <a:solidFill>
                        <a:prstClr val="white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.</a:t>
                  </a:r>
                </a:p>
              </p:txBody>
            </p:sp>
          </mc:Choice>
          <mc:Fallback xmlns="">
            <p:sp>
              <p:nvSpPr>
                <p:cNvPr id="9" name="Rectangle 8">
                  <a:extLst>
                    <a:ext uri="{FF2B5EF4-FFF2-40B4-BE49-F238E27FC236}">
                      <a16:creationId xmlns:a16="http://schemas.microsoft.com/office/drawing/2014/main" id="{8E77691F-65E4-4D25-99BE-C63849AAC2C4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580523" y="2260115"/>
                  <a:ext cx="2468235" cy="617268"/>
                </a:xfrm>
                <a:prstGeom prst="rect">
                  <a:avLst/>
                </a:prstGeom>
                <a:blipFill>
                  <a:blip r:embed="rId3"/>
                  <a:stretch>
                    <a:fillRect b="-13810"/>
                  </a:stretch>
                </a:blipFill>
                <a:ln w="19050">
                  <a:solidFill>
                    <a:schemeClr val="bg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2178679C-83F1-4149-AB69-2BCAF6D951FA}"/>
                </a:ext>
              </a:extLst>
            </p:cNvPr>
            <p:cNvSpPr/>
            <p:nvPr/>
          </p:nvSpPr>
          <p:spPr>
            <a:xfrm>
              <a:off x="3247742" y="2303047"/>
              <a:ext cx="540000" cy="540000"/>
            </a:xfrm>
            <a:prstGeom prst="ellipse">
              <a:avLst/>
            </a:prstGeom>
            <a:grpFill/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5400" b="1" dirty="0">
                  <a:solidFill>
                    <a:prstClr val="white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B</a:t>
              </a:r>
              <a:endParaRPr lang="en-US" sz="5400" b="1" dirty="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" name="Rectangle 10">
                  <a:extLst>
                    <a:ext uri="{FF2B5EF4-FFF2-40B4-BE49-F238E27FC236}">
                      <a16:creationId xmlns:a16="http://schemas.microsoft.com/office/drawing/2014/main" id="{BF1812F0-72B6-4695-918E-1559D10E093B}"/>
                    </a:ext>
                  </a:extLst>
                </p:cNvPr>
                <p:cNvSpPr/>
                <p:nvPr/>
              </p:nvSpPr>
              <p:spPr>
                <a:xfrm>
                  <a:off x="531851" y="2243792"/>
                  <a:ext cx="2468235" cy="617268"/>
                </a:xfrm>
                <a:prstGeom prst="rect">
                  <a:avLst/>
                </a:prstGeom>
                <a:grpFill/>
                <a:ln w="19050">
                  <a:solidFill>
                    <a:schemeClr val="bg1"/>
                  </a:solidFill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 xmlns:m="http://schemas.openxmlformats.org/officeDocument/2006/math">
                      <m:r>
                        <a:rPr lang="en-US" sz="5400" b="1" i="1" smtClean="0">
                          <a:latin typeface="Cambria Math" panose="02040503050406030204" pitchFamily="18" charset="0"/>
                        </a:rPr>
                        <m:t>𝟏𝟎</m:t>
                      </m:r>
                      <m:r>
                        <a:rPr lang="en-US" sz="5400" b="1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5400" b="1" i="1" smtClean="0">
                          <a:latin typeface="Cambria Math" panose="02040503050406030204" pitchFamily="18" charset="0"/>
                        </a:rPr>
                        <m:t>𝒄𝒎</m:t>
                      </m:r>
                    </m:oMath>
                  </a14:m>
                  <a:r>
                    <a:rPr lang="en-US" sz="5400" b="1" dirty="0">
                      <a:solidFill>
                        <a:prstClr val="white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.</a:t>
                  </a:r>
                </a:p>
              </p:txBody>
            </p:sp>
          </mc:Choice>
          <mc:Fallback xmlns="">
            <p:sp>
              <p:nvSpPr>
                <p:cNvPr id="11" name="Rectangle 10">
                  <a:extLst>
                    <a:ext uri="{FF2B5EF4-FFF2-40B4-BE49-F238E27FC236}">
                      <a16:creationId xmlns:a16="http://schemas.microsoft.com/office/drawing/2014/main" id="{BF1812F0-72B6-4695-918E-1559D10E093B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31851" y="2243792"/>
                  <a:ext cx="2468235" cy="617268"/>
                </a:xfrm>
                <a:prstGeom prst="rect">
                  <a:avLst/>
                </a:prstGeom>
                <a:blipFill>
                  <a:blip r:embed="rId4"/>
                  <a:stretch>
                    <a:fillRect b="-13744"/>
                  </a:stretch>
                </a:blipFill>
                <a:ln w="19050">
                  <a:solidFill>
                    <a:schemeClr val="bg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188947F5-5540-4A85-BACE-6641A507F5A0}"/>
                </a:ext>
              </a:extLst>
            </p:cNvPr>
            <p:cNvSpPr/>
            <p:nvPr/>
          </p:nvSpPr>
          <p:spPr>
            <a:xfrm>
              <a:off x="241306" y="2303047"/>
              <a:ext cx="540000" cy="540000"/>
            </a:xfrm>
            <a:prstGeom prst="ellipse">
              <a:avLst/>
            </a:prstGeom>
            <a:grpFill/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5400" b="1" dirty="0">
                  <a:solidFill>
                    <a:prstClr val="white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A</a:t>
              </a:r>
              <a:endParaRPr lang="en-US" sz="5400" b="1" dirty="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" name="Rectangle 12">
                  <a:extLst>
                    <a:ext uri="{FF2B5EF4-FFF2-40B4-BE49-F238E27FC236}">
                      <a16:creationId xmlns:a16="http://schemas.microsoft.com/office/drawing/2014/main" id="{E1DB1070-DB60-40AD-900A-04886F77B54F}"/>
                    </a:ext>
                  </a:extLst>
                </p:cNvPr>
                <p:cNvSpPr/>
                <p:nvPr/>
              </p:nvSpPr>
              <p:spPr>
                <a:xfrm>
                  <a:off x="6544723" y="2243792"/>
                  <a:ext cx="2468235" cy="617268"/>
                </a:xfrm>
                <a:prstGeom prst="rect">
                  <a:avLst/>
                </a:prstGeom>
                <a:grpFill/>
                <a:ln w="19050">
                  <a:solidFill>
                    <a:schemeClr val="bg1"/>
                  </a:solidFill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5400" b="1" dirty="0"/>
                    <a:t>7,5</a:t>
                  </a:r>
                  <a14:m>
                    <m:oMath xmlns:m="http://schemas.openxmlformats.org/officeDocument/2006/math">
                      <m:r>
                        <a:rPr lang="en-US" sz="5400" b="1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5400" b="1" i="1" smtClean="0">
                          <a:latin typeface="Cambria Math" panose="02040503050406030204" pitchFamily="18" charset="0"/>
                        </a:rPr>
                        <m:t>𝒄𝒎</m:t>
                      </m:r>
                      <m:r>
                        <m:rPr>
                          <m:nor/>
                        </m:rPr>
                        <a:rPr lang="en-US" sz="5400" b="1" dirty="0">
                          <a:solidFill>
                            <a:prstClr val="white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.</m:t>
                      </m:r>
                    </m:oMath>
                  </a14:m>
                  <a:endParaRPr lang="en-US" sz="5400" b="1" dirty="0">
                    <a:solidFill>
                      <a:prstClr val="white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mc:Choice>
          <mc:Fallback xmlns="">
            <p:sp>
              <p:nvSpPr>
                <p:cNvPr id="13" name="Rectangle 12">
                  <a:extLst>
                    <a:ext uri="{FF2B5EF4-FFF2-40B4-BE49-F238E27FC236}">
                      <a16:creationId xmlns:a16="http://schemas.microsoft.com/office/drawing/2014/main" id="{E1DB1070-DB60-40AD-900A-04886F77B54F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544723" y="2243792"/>
                  <a:ext cx="2468235" cy="617268"/>
                </a:xfrm>
                <a:prstGeom prst="rect">
                  <a:avLst/>
                </a:prstGeom>
                <a:blipFill>
                  <a:blip r:embed="rId5"/>
                  <a:stretch>
                    <a:fillRect b="-15640"/>
                  </a:stretch>
                </a:blipFill>
                <a:ln w="19050">
                  <a:solidFill>
                    <a:schemeClr val="bg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67BF74FF-3652-4371-9E0B-A97FA806BC48}"/>
                </a:ext>
              </a:extLst>
            </p:cNvPr>
            <p:cNvSpPr/>
            <p:nvPr/>
          </p:nvSpPr>
          <p:spPr>
            <a:xfrm>
              <a:off x="6254178" y="2303047"/>
              <a:ext cx="540000" cy="540000"/>
            </a:xfrm>
            <a:prstGeom prst="ellipse">
              <a:avLst/>
            </a:prstGeom>
            <a:grpFill/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5400" b="1" dirty="0">
                  <a:solidFill>
                    <a:prstClr val="white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C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" name="Rectangle 14">
                  <a:extLst>
                    <a:ext uri="{FF2B5EF4-FFF2-40B4-BE49-F238E27FC236}">
                      <a16:creationId xmlns:a16="http://schemas.microsoft.com/office/drawing/2014/main" id="{6DFE3254-D4F7-4AE6-9631-67D4D43B93C6}"/>
                    </a:ext>
                  </a:extLst>
                </p:cNvPr>
                <p:cNvSpPr/>
                <p:nvPr/>
              </p:nvSpPr>
              <p:spPr>
                <a:xfrm>
                  <a:off x="9551160" y="2243792"/>
                  <a:ext cx="2468235" cy="617268"/>
                </a:xfrm>
                <a:prstGeom prst="rect">
                  <a:avLst/>
                </a:prstGeom>
                <a:grpFill/>
                <a:ln w="19050">
                  <a:solidFill>
                    <a:schemeClr val="bg1"/>
                  </a:solidFill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5400" b="1" i="1" smtClean="0">
                            <a:latin typeface="Cambria Math" panose="02040503050406030204" pitchFamily="18" charset="0"/>
                          </a:rPr>
                          <m:t>𝟖</m:t>
                        </m:r>
                        <m:r>
                          <a:rPr lang="en-US" sz="5400" b="1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5400" b="1" i="1" smtClean="0">
                            <a:latin typeface="Cambria Math" panose="02040503050406030204" pitchFamily="18" charset="0"/>
                          </a:rPr>
                          <m:t>𝒄𝒎</m:t>
                        </m:r>
                        <m:r>
                          <m:rPr>
                            <m:nor/>
                          </m:rPr>
                          <a:rPr lang="en-US" sz="5400" b="1" dirty="0">
                            <a:solidFill>
                              <a:prstClr val="white"/>
                            </a:solidFill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.</m:t>
                        </m:r>
                      </m:oMath>
                    </m:oMathPara>
                  </a14:m>
                  <a:endParaRPr lang="en-US" sz="5400" b="1" dirty="0">
                    <a:solidFill>
                      <a:prstClr val="white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mc:Choice>
          <mc:Fallback xmlns="">
            <p:sp>
              <p:nvSpPr>
                <p:cNvPr id="15" name="Rectangle 14">
                  <a:extLst>
                    <a:ext uri="{FF2B5EF4-FFF2-40B4-BE49-F238E27FC236}">
                      <a16:creationId xmlns:a16="http://schemas.microsoft.com/office/drawing/2014/main" id="{6DFE3254-D4F7-4AE6-9631-67D4D43B93C6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551160" y="2243792"/>
                  <a:ext cx="2468235" cy="617268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  <a:ln w="19050">
                  <a:solidFill>
                    <a:schemeClr val="bg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4B907C0F-6FC4-4852-8CFD-AD2FACA13C7F}"/>
                </a:ext>
              </a:extLst>
            </p:cNvPr>
            <p:cNvSpPr/>
            <p:nvPr/>
          </p:nvSpPr>
          <p:spPr>
            <a:xfrm>
              <a:off x="9260615" y="2303047"/>
              <a:ext cx="540000" cy="540000"/>
            </a:xfrm>
            <a:prstGeom prst="ellipse">
              <a:avLst/>
            </a:prstGeom>
            <a:grpFill/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5400" b="1" dirty="0">
                  <a:solidFill>
                    <a:prstClr val="white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D</a:t>
              </a:r>
            </a:p>
          </p:txBody>
        </p:sp>
      </p:grpSp>
      <p:sp>
        <p:nvSpPr>
          <p:cNvPr id="17" name="Oval 16">
            <a:extLst>
              <a:ext uri="{FF2B5EF4-FFF2-40B4-BE49-F238E27FC236}">
                <a16:creationId xmlns:a16="http://schemas.microsoft.com/office/drawing/2014/main" id="{3AF6DD6E-C69C-4024-A5BF-FE21EA5DD223}"/>
              </a:ext>
            </a:extLst>
          </p:cNvPr>
          <p:cNvSpPr/>
          <p:nvPr/>
        </p:nvSpPr>
        <p:spPr>
          <a:xfrm>
            <a:off x="12628744" y="5232253"/>
            <a:ext cx="1080000" cy="1080000"/>
          </a:xfrm>
          <a:prstGeom prst="ellipse">
            <a:avLst/>
          </a:prstGeom>
          <a:solidFill>
            <a:srgbClr val="FF0000"/>
          </a:solidFill>
          <a:ln w="5715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400" b="1" dirty="0">
                <a:solidFill>
                  <a:prstClr val="white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C</a:t>
            </a:r>
            <a:endParaRPr lang="en-US" sz="6400" dirty="0">
              <a:solidFill>
                <a:prstClr val="white"/>
              </a:solidFill>
              <a:latin typeface="Calibri" panose="020F0502020204030204"/>
            </a:endParaRP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8F06450E-ACA8-42F7-B878-4360BA0CBA71}"/>
              </a:ext>
            </a:extLst>
          </p:cNvPr>
          <p:cNvGrpSpPr/>
          <p:nvPr/>
        </p:nvGrpSpPr>
        <p:grpSpPr>
          <a:xfrm>
            <a:off x="141341" y="2491205"/>
            <a:ext cx="23943880" cy="2705022"/>
            <a:chOff x="923003" y="3917552"/>
            <a:chExt cx="23943880" cy="2401466"/>
          </a:xfrm>
        </p:grpSpPr>
        <p:sp>
          <p:nvSpPr>
            <p:cNvPr id="19" name="Rounded Rectangle 41">
              <a:extLst>
                <a:ext uri="{FF2B5EF4-FFF2-40B4-BE49-F238E27FC236}">
                  <a16:creationId xmlns:a16="http://schemas.microsoft.com/office/drawing/2014/main" id="{CC866FB0-B137-49F3-A47E-0B1A18FC432E}"/>
                </a:ext>
              </a:extLst>
            </p:cNvPr>
            <p:cNvSpPr/>
            <p:nvPr/>
          </p:nvSpPr>
          <p:spPr>
            <a:xfrm>
              <a:off x="1272211" y="4426857"/>
              <a:ext cx="23594672" cy="1892161"/>
            </a:xfrm>
            <a:prstGeom prst="roundRect">
              <a:avLst>
                <a:gd name="adj" fmla="val 10158"/>
              </a:avLst>
            </a:prstGeom>
            <a:solidFill>
              <a:srgbClr val="FEEBB0"/>
            </a:solidFill>
            <a:ln w="12700">
              <a:solidFill>
                <a:srgbClr val="91720D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4400" b="1">
                  <a:solidFill>
                    <a:prstClr val="black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                         </a:t>
              </a:r>
              <a:endParaRPr lang="en-US" sz="4800" b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20" name="Group 19">
              <a:extLst>
                <a:ext uri="{FF2B5EF4-FFF2-40B4-BE49-F238E27FC236}">
                  <a16:creationId xmlns:a16="http://schemas.microsoft.com/office/drawing/2014/main" id="{61E96746-B33C-4D41-836E-CA7E0074841E}"/>
                </a:ext>
              </a:extLst>
            </p:cNvPr>
            <p:cNvGrpSpPr/>
            <p:nvPr/>
          </p:nvGrpSpPr>
          <p:grpSpPr>
            <a:xfrm>
              <a:off x="923003" y="3917552"/>
              <a:ext cx="3942102" cy="1040476"/>
              <a:chOff x="923003" y="3917552"/>
              <a:chExt cx="3942102" cy="1040476"/>
            </a:xfrm>
          </p:grpSpPr>
          <p:grpSp>
            <p:nvGrpSpPr>
              <p:cNvPr id="21" name="Group 20">
                <a:extLst>
                  <a:ext uri="{FF2B5EF4-FFF2-40B4-BE49-F238E27FC236}">
                    <a16:creationId xmlns:a16="http://schemas.microsoft.com/office/drawing/2014/main" id="{7719E236-B0D7-442E-8A08-3228625765BF}"/>
                  </a:ext>
                </a:extLst>
              </p:cNvPr>
              <p:cNvGrpSpPr/>
              <p:nvPr/>
            </p:nvGrpSpPr>
            <p:grpSpPr>
              <a:xfrm>
                <a:off x="1362045" y="4022855"/>
                <a:ext cx="3503060" cy="865576"/>
                <a:chOff x="2028795" y="4384805"/>
                <a:chExt cx="3503060" cy="865576"/>
              </a:xfrm>
            </p:grpSpPr>
            <p:sp>
              <p:nvSpPr>
                <p:cNvPr id="23" name="Freeform 20">
                  <a:extLst>
                    <a:ext uri="{FF2B5EF4-FFF2-40B4-BE49-F238E27FC236}">
                      <a16:creationId xmlns:a16="http://schemas.microsoft.com/office/drawing/2014/main" id="{B393AAC4-D254-453D-8479-B404D455FFB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rot="5400000">
                  <a:off x="3364273" y="3082799"/>
                  <a:ext cx="832104" cy="3503060"/>
                </a:xfrm>
                <a:prstGeom prst="round2SameRect">
                  <a:avLst>
                    <a:gd name="adj1" fmla="val 19445"/>
                    <a:gd name="adj2" fmla="val 0"/>
                  </a:avLst>
                </a:prstGeom>
                <a:solidFill>
                  <a:srgbClr val="FFF9BC"/>
                </a:solidFill>
                <a:ln w="57150">
                  <a:solidFill>
                    <a:srgbClr val="91720D"/>
                  </a:solidFill>
                </a:ln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24" name="TextBox 23">
                  <a:extLst>
                    <a:ext uri="{FF2B5EF4-FFF2-40B4-BE49-F238E27FC236}">
                      <a16:creationId xmlns:a16="http://schemas.microsoft.com/office/drawing/2014/main" id="{7641E29D-906E-4634-ADED-96B1E8DA8216}"/>
                    </a:ext>
                  </a:extLst>
                </p:cNvPr>
                <p:cNvSpPr txBox="1"/>
                <p:nvPr/>
              </p:nvSpPr>
              <p:spPr>
                <a:xfrm>
                  <a:off x="2542253" y="4384805"/>
                  <a:ext cx="2895398" cy="80021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vi-VN" sz="4600" b="1" dirty="0">
                      <a:solidFill>
                        <a:prstClr val="black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CÂU</a:t>
                  </a:r>
                  <a:r>
                    <a:rPr lang="en-US" sz="4600" b="1" dirty="0">
                      <a:solidFill>
                        <a:prstClr val="black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10</a:t>
                  </a:r>
                  <a:r>
                    <a:rPr lang="vi-VN" sz="4600" b="1" dirty="0">
                      <a:solidFill>
                        <a:prstClr val="black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</a:t>
                  </a:r>
                  <a:endParaRPr lang="en-US" sz="4600" b="1" dirty="0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</p:grpSp>
          <p:pic>
            <p:nvPicPr>
              <p:cNvPr id="22" name="Picture 21">
                <a:extLst>
                  <a:ext uri="{FF2B5EF4-FFF2-40B4-BE49-F238E27FC236}">
                    <a16:creationId xmlns:a16="http://schemas.microsoft.com/office/drawing/2014/main" id="{6650C43C-37F7-4A87-880E-749F8F158389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5599" t="21515" r="9759" b="14519"/>
              <a:stretch/>
            </p:blipFill>
            <p:spPr>
              <a:xfrm>
                <a:off x="923003" y="3917552"/>
                <a:ext cx="1076356" cy="1040476"/>
              </a:xfrm>
              <a:prstGeom prst="round2DiagRect">
                <a:avLst>
                  <a:gd name="adj1" fmla="val 30509"/>
                  <a:gd name="adj2" fmla="val 0"/>
                </a:avLst>
              </a:prstGeom>
              <a:ln w="38100" cap="sq">
                <a:solidFill>
                  <a:srgbClr val="91720D"/>
                </a:solidFill>
                <a:miter lim="800000"/>
              </a:ln>
              <a:effectLst>
                <a:outerShdw blurRad="254000" algn="tl" rotWithShape="0">
                  <a:srgbClr val="000000">
                    <a:alpha val="43000"/>
                  </a:srgbClr>
                </a:outerShdw>
              </a:effectLst>
            </p:spPr>
          </p:pic>
        </p:grp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F818C57C-1988-4D43-859D-82DC91340849}"/>
              </a:ext>
            </a:extLst>
          </p:cNvPr>
          <p:cNvGrpSpPr/>
          <p:nvPr/>
        </p:nvGrpSpPr>
        <p:grpSpPr>
          <a:xfrm>
            <a:off x="-28575" y="1603631"/>
            <a:ext cx="19656043" cy="830997"/>
            <a:chOff x="-288923" y="1892299"/>
            <a:chExt cx="19659598" cy="830996"/>
          </a:xfrm>
        </p:grpSpPr>
        <p:sp>
          <p:nvSpPr>
            <p:cNvPr id="26" name="Rounded Rectangle 2">
              <a:extLst>
                <a:ext uri="{FF2B5EF4-FFF2-40B4-BE49-F238E27FC236}">
                  <a16:creationId xmlns:a16="http://schemas.microsoft.com/office/drawing/2014/main" id="{0A9E6F3C-C9C6-4653-8688-729C6539C260}"/>
                </a:ext>
              </a:extLst>
            </p:cNvPr>
            <p:cNvSpPr/>
            <p:nvPr/>
          </p:nvSpPr>
          <p:spPr>
            <a:xfrm>
              <a:off x="-288923" y="2052547"/>
              <a:ext cx="2130429" cy="657125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B241A601-B9CB-4799-9262-795745D3C127}"/>
                </a:ext>
              </a:extLst>
            </p:cNvPr>
            <p:cNvSpPr txBox="1"/>
            <p:nvPr/>
          </p:nvSpPr>
          <p:spPr>
            <a:xfrm>
              <a:off x="1082674" y="1922269"/>
              <a:ext cx="184764" cy="75405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endParaRPr lang="en-US" b="1">
                <a:solidFill>
                  <a:prstClr val="white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8F08DB64-BC2D-418D-8BD5-391B8CF3BEA4}"/>
                </a:ext>
              </a:extLst>
            </p:cNvPr>
            <p:cNvSpPr txBox="1"/>
            <p:nvPr/>
          </p:nvSpPr>
          <p:spPr>
            <a:xfrm>
              <a:off x="2087562" y="1892299"/>
              <a:ext cx="17283113" cy="830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 BÀI TẬP TRẮC NGHIỆM CỦNG CỐ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1FB11C65-8BD6-48B2-A424-E6F4B06755C4}"/>
                  </a:ext>
                </a:extLst>
              </p:cNvPr>
              <p:cNvSpPr txBox="1"/>
              <p:nvPr/>
            </p:nvSpPr>
            <p:spPr>
              <a:xfrm>
                <a:off x="7173355" y="6759465"/>
                <a:ext cx="11454437" cy="571663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5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Ta </a:t>
                </a:r>
                <a:r>
                  <a:rPr lang="en-US" sz="5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sz="5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5400" b="1" i="1">
                        <a:latin typeface="Cambria Math" panose="02040503050406030204" pitchFamily="18" charset="0"/>
                      </a:rPr>
                      <m:t>𝑨</m:t>
                    </m:r>
                    <m:sSup>
                      <m:sSupPr>
                        <m:ctrlPr>
                          <a:rPr lang="en-US" sz="54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5400" b="1" i="1">
                            <a:latin typeface="Cambria Math" panose="02040503050406030204" pitchFamily="18" charset="0"/>
                          </a:rPr>
                          <m:t>𝑴</m:t>
                        </m:r>
                      </m:e>
                      <m:sup>
                        <m:r>
                          <a:rPr lang="en-US" sz="5400" b="1" i="1"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en-US" sz="5400" b="1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54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5400" b="1" i="1">
                            <a:latin typeface="Cambria Math" panose="02040503050406030204" pitchFamily="18" charset="0"/>
                          </a:rPr>
                          <m:t>𝑨</m:t>
                        </m:r>
                        <m:sSup>
                          <m:sSupPr>
                            <m:ctrlPr>
                              <a:rPr lang="en-US" sz="5400" b="1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5400" b="1" i="1">
                                <a:latin typeface="Cambria Math" panose="02040503050406030204" pitchFamily="18" charset="0"/>
                              </a:rPr>
                              <m:t>𝑩</m:t>
                            </m:r>
                          </m:e>
                          <m:sup>
                            <m:r>
                              <a:rPr lang="en-US" sz="5400" b="1" i="1"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  <m:r>
                          <a:rPr lang="en-US" sz="5400" b="1" i="1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5400" b="1" i="1">
                            <a:latin typeface="Cambria Math" panose="02040503050406030204" pitchFamily="18" charset="0"/>
                          </a:rPr>
                          <m:t>𝑨</m:t>
                        </m:r>
                        <m:sSup>
                          <m:sSupPr>
                            <m:ctrlPr>
                              <a:rPr lang="en-US" sz="5400" b="1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5400" b="1" i="1">
                                <a:latin typeface="Cambria Math" panose="02040503050406030204" pitchFamily="18" charset="0"/>
                              </a:rPr>
                              <m:t>𝑪</m:t>
                            </m:r>
                          </m:e>
                          <m:sup>
                            <m:r>
                              <a:rPr lang="en-US" sz="5400" b="1" i="1"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</m:num>
                      <m:den>
                        <m:r>
                          <a:rPr lang="en-US" sz="5400" b="1" i="1">
                            <a:latin typeface="Cambria Math" panose="02040503050406030204" pitchFamily="18" charset="0"/>
                          </a:rPr>
                          <m:t>𝟐</m:t>
                        </m:r>
                      </m:den>
                    </m:f>
                    <m:r>
                      <a:rPr lang="en-US" sz="5400" b="1" i="1">
                        <a:latin typeface="Cambria Math" panose="02040503050406030204" pitchFamily="18" charset="0"/>
                      </a:rPr>
                      <m:t>−</m:t>
                    </m:r>
                    <m:f>
                      <m:fPr>
                        <m:ctrlPr>
                          <a:rPr lang="en-US" sz="54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5400" b="1" i="1">
                            <a:latin typeface="Cambria Math" panose="02040503050406030204" pitchFamily="18" charset="0"/>
                          </a:rPr>
                          <m:t>𝑩</m:t>
                        </m:r>
                        <m:sSup>
                          <m:sSupPr>
                            <m:ctrlPr>
                              <a:rPr lang="en-US" sz="5400" b="1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5400" b="1" i="1">
                                <a:latin typeface="Cambria Math" panose="02040503050406030204" pitchFamily="18" charset="0"/>
                              </a:rPr>
                              <m:t>𝑪</m:t>
                            </m:r>
                          </m:e>
                          <m:sup>
                            <m:r>
                              <a:rPr lang="en-US" sz="5400" b="1" i="1"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</m:num>
                      <m:den>
                        <m:r>
                          <a:rPr lang="en-US" sz="5400" b="1" i="1">
                            <a:latin typeface="Cambria Math" panose="02040503050406030204" pitchFamily="18" charset="0"/>
                          </a:rPr>
                          <m:t>𝟒</m:t>
                        </m:r>
                      </m:den>
                    </m:f>
                  </m:oMath>
                </a14:m>
                <a:endParaRPr lang="en-US" sz="5400" b="1" i="1" dirty="0">
                  <a:latin typeface="Cambria Math" panose="02040503050406030204" pitchFamily="18" charset="0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US" sz="5400" b="1" dirty="0"/>
                  <a:t>	         </a:t>
                </a:r>
                <a14:m>
                  <m:oMath xmlns:m="http://schemas.openxmlformats.org/officeDocument/2006/math">
                    <m:r>
                      <a:rPr lang="en-US" sz="5400" b="1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54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5400" b="1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5400" b="1" i="1">
                                <a:latin typeface="Cambria Math" panose="02040503050406030204" pitchFamily="18" charset="0"/>
                              </a:rPr>
                              <m:t>𝟗</m:t>
                            </m:r>
                          </m:e>
                          <m:sup>
                            <m:r>
                              <a:rPr lang="en-US" sz="5400" b="1" i="1"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  <m:r>
                          <a:rPr lang="en-US" sz="5400" b="1" i="1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5400" b="1" i="1">
                            <a:latin typeface="Cambria Math" panose="02040503050406030204" pitchFamily="18" charset="0"/>
                          </a:rPr>
                          <m:t>𝟏</m:t>
                        </m:r>
                        <m:sSup>
                          <m:sSupPr>
                            <m:ctrlPr>
                              <a:rPr lang="en-US" sz="5400" b="1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5400" b="1" i="1">
                                <a:latin typeface="Cambria Math" panose="02040503050406030204" pitchFamily="18" charset="0"/>
                              </a:rPr>
                              <m:t>𝟐</m:t>
                            </m:r>
                          </m:e>
                          <m:sup>
                            <m:r>
                              <a:rPr lang="en-US" sz="5400" b="1" i="1"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</m:num>
                      <m:den>
                        <m:r>
                          <a:rPr lang="en-US" sz="5400" b="1" i="1">
                            <a:latin typeface="Cambria Math" panose="02040503050406030204" pitchFamily="18" charset="0"/>
                          </a:rPr>
                          <m:t>𝟐</m:t>
                        </m:r>
                      </m:den>
                    </m:f>
                    <m:r>
                      <a:rPr lang="en-US" sz="5400" b="1" i="1">
                        <a:latin typeface="Cambria Math" panose="02040503050406030204" pitchFamily="18" charset="0"/>
                      </a:rPr>
                      <m:t>−</m:t>
                    </m:r>
                    <m:f>
                      <m:fPr>
                        <m:ctrlPr>
                          <a:rPr lang="en-US" sz="54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5400" b="1" i="1">
                            <a:latin typeface="Cambria Math" panose="02040503050406030204" pitchFamily="18" charset="0"/>
                          </a:rPr>
                          <m:t>𝟏</m:t>
                        </m:r>
                        <m:sSup>
                          <m:sSupPr>
                            <m:ctrlPr>
                              <a:rPr lang="en-US" sz="5400" b="1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5400" b="1" i="1">
                                <a:latin typeface="Cambria Math" panose="02040503050406030204" pitchFamily="18" charset="0"/>
                              </a:rPr>
                              <m:t>𝟓</m:t>
                            </m:r>
                          </m:e>
                          <m:sup>
                            <m:r>
                              <a:rPr lang="en-US" sz="5400" b="1" i="1"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</m:num>
                      <m:den>
                        <m:r>
                          <a:rPr lang="en-US" sz="5400" b="1" i="1">
                            <a:latin typeface="Cambria Math" panose="02040503050406030204" pitchFamily="18" charset="0"/>
                          </a:rPr>
                          <m:t>𝟒</m:t>
                        </m:r>
                      </m:den>
                    </m:f>
                  </m:oMath>
                </a14:m>
                <a:endParaRPr lang="en-US" sz="5400" b="1" i="1" dirty="0">
                  <a:latin typeface="Cambria Math" panose="02040503050406030204" pitchFamily="18" charset="0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US" sz="5400" b="1" dirty="0"/>
                  <a:t>	         </a:t>
                </a:r>
                <a14:m>
                  <m:oMath xmlns:m="http://schemas.openxmlformats.org/officeDocument/2006/math">
                    <m:r>
                      <a:rPr lang="en-US" sz="5400" b="1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54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5400" b="1" i="1">
                            <a:latin typeface="Cambria Math" panose="02040503050406030204" pitchFamily="18" charset="0"/>
                          </a:rPr>
                          <m:t>𝟐𝟐𝟓</m:t>
                        </m:r>
                      </m:num>
                      <m:den>
                        <m:r>
                          <a:rPr lang="en-US" sz="5400" b="1" i="1">
                            <a:latin typeface="Cambria Math" panose="02040503050406030204" pitchFamily="18" charset="0"/>
                          </a:rPr>
                          <m:t>𝟒</m:t>
                        </m:r>
                      </m:den>
                    </m:f>
                  </m:oMath>
                </a14:m>
                <a:endParaRPr lang="en-US" sz="5400" b="1" i="1" dirty="0"/>
              </a:p>
            </p:txBody>
          </p:sp>
        </mc:Choice>
        <mc:Fallback xmlns="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1FB11C65-8BD6-48B2-A424-E6F4B06755C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73355" y="6759465"/>
                <a:ext cx="11454437" cy="5716630"/>
              </a:xfrm>
              <a:prstGeom prst="rect">
                <a:avLst/>
              </a:prstGeom>
              <a:blipFill>
                <a:blip r:embed="rId8"/>
                <a:stretch>
                  <a:fillRect l="-287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8AEC0D67-2BCF-492D-9A86-1563DDA0644A}"/>
                  </a:ext>
                </a:extLst>
              </p:cNvPr>
              <p:cNvSpPr txBox="1"/>
              <p:nvPr/>
            </p:nvSpPr>
            <p:spPr>
              <a:xfrm>
                <a:off x="2278127" y="3191658"/>
                <a:ext cx="21816199" cy="175432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lvl="0"/>
                <a:r>
                  <a:rPr lang="en-US" sz="5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        Tam </a:t>
                </a:r>
                <a:r>
                  <a:rPr lang="en-US" sz="5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giác</a:t>
                </a:r>
                <a:r>
                  <a:rPr lang="en-US" sz="5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5400" b="1" i="1">
                        <a:latin typeface="Cambria Math" panose="02040503050406030204" pitchFamily="18" charset="0"/>
                      </a:rPr>
                      <m:t>𝑨𝑩𝑪</m:t>
                    </m:r>
                  </m:oMath>
                </a14:m>
                <a:r>
                  <a:rPr lang="en-US" sz="5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5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sz="5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5400" b="1" i="1">
                        <a:latin typeface="Cambria Math" panose="02040503050406030204" pitchFamily="18" charset="0"/>
                      </a:rPr>
                      <m:t>𝑨𝑩</m:t>
                    </m:r>
                    <m:r>
                      <a:rPr lang="en-US" sz="540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5400" b="1" i="1">
                        <a:latin typeface="Cambria Math" panose="02040503050406030204" pitchFamily="18" charset="0"/>
                      </a:rPr>
                      <m:t>𝟗</m:t>
                    </m:r>
                  </m:oMath>
                </a14:m>
                <a:r>
                  <a:rPr lang="en-US" sz="5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cm, </a:t>
                </a:r>
                <a14:m>
                  <m:oMath xmlns:m="http://schemas.openxmlformats.org/officeDocument/2006/math">
                    <m:r>
                      <a:rPr lang="en-US" sz="5400" b="1" i="1">
                        <a:latin typeface="Cambria Math" panose="02040503050406030204" pitchFamily="18" charset="0"/>
                      </a:rPr>
                      <m:t>𝑩𝑪</m:t>
                    </m:r>
                    <m:r>
                      <a:rPr lang="en-US" sz="540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5400" b="1" i="1">
                        <a:latin typeface="Cambria Math" panose="02040503050406030204" pitchFamily="18" charset="0"/>
                      </a:rPr>
                      <m:t>𝟏𝟓</m:t>
                    </m:r>
                  </m:oMath>
                </a14:m>
                <a:r>
                  <a:rPr lang="en-US" sz="5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cm, </a:t>
                </a:r>
                <a14:m>
                  <m:oMath xmlns:m="http://schemas.openxmlformats.org/officeDocument/2006/math">
                    <m:r>
                      <a:rPr lang="en-US" sz="5400" b="1" i="1">
                        <a:latin typeface="Cambria Math" panose="02040503050406030204" pitchFamily="18" charset="0"/>
                      </a:rPr>
                      <m:t>𝑨𝑪</m:t>
                    </m:r>
                    <m:r>
                      <a:rPr lang="en-US" sz="540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5400" b="1" i="1">
                        <a:latin typeface="Cambria Math" panose="02040503050406030204" pitchFamily="18" charset="0"/>
                      </a:rPr>
                      <m:t>𝟏𝟐</m:t>
                    </m:r>
                  </m:oMath>
                </a14:m>
                <a:r>
                  <a:rPr lang="en-US" sz="5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cm. Khi </a:t>
                </a:r>
                <a:r>
                  <a:rPr lang="en-US" sz="5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đó</a:t>
                </a:r>
                <a:r>
                  <a:rPr lang="en-US" sz="5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5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đường</a:t>
                </a:r>
                <a:r>
                  <a:rPr lang="en-US" sz="5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5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trung</a:t>
                </a:r>
                <a:r>
                  <a:rPr lang="en-US" sz="5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5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tuyến</a:t>
                </a:r>
                <a:r>
                  <a:rPr lang="en-US" sz="5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5400" b="1" i="1">
                        <a:latin typeface="Cambria Math" panose="02040503050406030204" pitchFamily="18" charset="0"/>
                      </a:rPr>
                      <m:t>𝑨𝑴</m:t>
                    </m:r>
                  </m:oMath>
                </a14:m>
                <a:r>
                  <a:rPr lang="en-US" sz="5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5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của</a:t>
                </a:r>
                <a:r>
                  <a:rPr lang="en-US" sz="5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tam </a:t>
                </a:r>
                <a:r>
                  <a:rPr lang="en-US" sz="5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giác</a:t>
                </a:r>
                <a:r>
                  <a:rPr lang="en-US" sz="5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5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sz="5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5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độ</a:t>
                </a:r>
                <a:r>
                  <a:rPr lang="en-US" sz="5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5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dài</a:t>
                </a:r>
                <a:r>
                  <a:rPr lang="en-US" sz="5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5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endParaRPr lang="en-US" sz="5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8AEC0D67-2BCF-492D-9A86-1563DDA0644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78127" y="3191658"/>
                <a:ext cx="21816199" cy="1754326"/>
              </a:xfrm>
              <a:prstGeom prst="rect">
                <a:avLst/>
              </a:prstGeom>
              <a:blipFill>
                <a:blip r:embed="rId9"/>
                <a:stretch>
                  <a:fillRect l="-1509" t="-10453" b="-198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1" name="TextBox 30">
            <a:extLst>
              <a:ext uri="{FF2B5EF4-FFF2-40B4-BE49-F238E27FC236}">
                <a16:creationId xmlns:a16="http://schemas.microsoft.com/office/drawing/2014/main" id="{73C3CF5C-1143-48B0-96F6-576266D875C3}"/>
              </a:ext>
            </a:extLst>
          </p:cNvPr>
          <p:cNvSpPr txBox="1"/>
          <p:nvPr/>
        </p:nvSpPr>
        <p:spPr>
          <a:xfrm>
            <a:off x="669002" y="1685889"/>
            <a:ext cx="982961" cy="7540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>
                <a:solidFill>
                  <a:prstClr val="white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III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57FBB874-F6B5-4863-8938-66AC203C49FC}"/>
                  </a:ext>
                </a:extLst>
              </p:cNvPr>
              <p:cNvSpPr txBox="1"/>
              <p:nvPr/>
            </p:nvSpPr>
            <p:spPr>
              <a:xfrm>
                <a:off x="13914361" y="10992055"/>
                <a:ext cx="4936470" cy="130106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kumimoji="0" lang="en-US" sz="54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⇒</m:t>
                    </m:r>
                    <m:r>
                      <a:rPr kumimoji="0" lang="en-US" sz="54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𝑨𝑴</m:t>
                    </m:r>
                    <m:r>
                      <a:rPr kumimoji="0" lang="en-US" sz="54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=</m:t>
                    </m:r>
                    <m:f>
                      <m:fPr>
                        <m:ctrlPr>
                          <a:rPr kumimoji="0" lang="en-US" sz="5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fPr>
                      <m:num>
                        <m:r>
                          <a:rPr kumimoji="0" lang="en-US" sz="5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𝟏𝟓</m:t>
                        </m:r>
                      </m:num>
                      <m:den>
                        <m:r>
                          <a:rPr kumimoji="0" lang="en-US" sz="5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𝟐</m:t>
                        </m:r>
                      </m:den>
                    </m:f>
                  </m:oMath>
                </a14:m>
                <a:r>
                  <a:rPr kumimoji="0" lang="en-US" sz="5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endParaRPr lang="en-US" dirty="0"/>
              </a:p>
            </p:txBody>
          </p:sp>
        </mc:Choice>
        <mc:Fallback xmlns="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57FBB874-F6B5-4863-8938-66AC203C49F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914361" y="10992055"/>
                <a:ext cx="4936470" cy="1301062"/>
              </a:xfrm>
              <a:prstGeom prst="rect">
                <a:avLst/>
              </a:prstGeom>
              <a:blipFill>
                <a:blip r:embed="rId10"/>
                <a:stretch>
                  <a:fillRect b="-1168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1230805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33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5D313519-0C89-483D-A08E-CF6067282148}"/>
              </a:ext>
            </a:extLst>
          </p:cNvPr>
          <p:cNvGrpSpPr/>
          <p:nvPr/>
        </p:nvGrpSpPr>
        <p:grpSpPr>
          <a:xfrm>
            <a:off x="197814" y="6346772"/>
            <a:ext cx="23862374" cy="6972344"/>
            <a:chOff x="48567" y="4381499"/>
            <a:chExt cx="23018772" cy="5716249"/>
          </a:xfrm>
          <a:solidFill>
            <a:srgbClr val="DAE3F3"/>
          </a:solidFill>
        </p:grpSpPr>
        <p:sp>
          <p:nvSpPr>
            <p:cNvPr id="3" name="Rounded Rectangle 52">
              <a:extLst>
                <a:ext uri="{FF2B5EF4-FFF2-40B4-BE49-F238E27FC236}">
                  <a16:creationId xmlns:a16="http://schemas.microsoft.com/office/drawing/2014/main" id="{5B1AB244-3D78-416D-AEF1-35CC4562B7A3}"/>
                </a:ext>
              </a:extLst>
            </p:cNvPr>
            <p:cNvSpPr/>
            <p:nvPr/>
          </p:nvSpPr>
          <p:spPr>
            <a:xfrm>
              <a:off x="385312" y="4941556"/>
              <a:ext cx="22682027" cy="5156192"/>
            </a:xfrm>
            <a:prstGeom prst="roundRect">
              <a:avLst>
                <a:gd name="adj" fmla="val 2239"/>
              </a:avLst>
            </a:prstGeom>
            <a:grpFill/>
            <a:ln w="28575">
              <a:solidFill>
                <a:schemeClr val="accent3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4800" b="1" dirty="0">
                  <a:solidFill>
                    <a:prstClr val="black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        </a:t>
              </a:r>
              <a:endParaRPr lang="en-US" sz="4800" b="1" dirty="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B6FC852D-338F-4593-BDAE-4432C24EAC82}"/>
                </a:ext>
              </a:extLst>
            </p:cNvPr>
            <p:cNvGrpSpPr/>
            <p:nvPr/>
          </p:nvGrpSpPr>
          <p:grpSpPr>
            <a:xfrm>
              <a:off x="48567" y="4381499"/>
              <a:ext cx="3991940" cy="1079474"/>
              <a:chOff x="410517" y="4648199"/>
              <a:chExt cx="3991940" cy="1079474"/>
            </a:xfrm>
            <a:grpFill/>
          </p:grpSpPr>
          <p:sp>
            <p:nvSpPr>
              <p:cNvPr id="5" name="Freeform 20">
                <a:extLst>
                  <a:ext uri="{FF2B5EF4-FFF2-40B4-BE49-F238E27FC236}">
                    <a16:creationId xmlns:a16="http://schemas.microsoft.com/office/drawing/2014/main" id="{20085AD8-BD87-4A35-B6D4-9AE383128185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 flipV="1">
                <a:off x="2421084" y="3633167"/>
                <a:ext cx="966341" cy="2996405"/>
              </a:xfrm>
              <a:prstGeom prst="round1Rect">
                <a:avLst/>
              </a:prstGeom>
              <a:grpFill/>
              <a:ln w="57150">
                <a:solidFill>
                  <a:schemeClr val="accent6">
                    <a:lumMod val="75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F08C0313-9358-457E-845F-D4B035AC31D3}"/>
                  </a:ext>
                </a:extLst>
              </p:cNvPr>
              <p:cNvSpPr txBox="1"/>
              <p:nvPr/>
            </p:nvSpPr>
            <p:spPr>
              <a:xfrm>
                <a:off x="1406054" y="4732063"/>
                <a:ext cx="2872839" cy="800219"/>
              </a:xfrm>
              <a:prstGeom prst="rect">
                <a:avLst/>
              </a:prstGeom>
              <a:grp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vi-VN" sz="4600" b="1" dirty="0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lang="en-US" sz="4600" b="1" dirty="0">
                  <a:solidFill>
                    <a:prstClr val="black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pic>
            <p:nvPicPr>
              <p:cNvPr id="7" name="Picture 6">
                <a:extLst>
                  <a:ext uri="{FF2B5EF4-FFF2-40B4-BE49-F238E27FC236}">
                    <a16:creationId xmlns:a16="http://schemas.microsoft.com/office/drawing/2014/main" id="{AB75B5B9-D442-4C6E-96A9-9A573FE06D99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7950" t="14860" r="18922" b="25555"/>
              <a:stretch/>
            </p:blipFill>
            <p:spPr>
              <a:xfrm>
                <a:off x="410517" y="4648200"/>
                <a:ext cx="1058947" cy="1079473"/>
              </a:xfrm>
              <a:prstGeom prst="round2DiagRect">
                <a:avLst>
                  <a:gd name="adj1" fmla="val 27632"/>
                  <a:gd name="adj2" fmla="val 0"/>
                </a:avLst>
              </a:prstGeom>
              <a:grpFill/>
              <a:ln w="38100" cap="sq">
                <a:solidFill>
                  <a:schemeClr val="accent6">
                    <a:lumMod val="50000"/>
                  </a:schemeClr>
                </a:solidFill>
                <a:miter lim="800000"/>
              </a:ln>
              <a:effectLst>
                <a:outerShdw blurRad="254000" algn="tl" rotWithShape="0">
                  <a:srgbClr val="000000">
                    <a:alpha val="43000"/>
                  </a:srgbClr>
                </a:outerShdw>
              </a:effectLst>
            </p:spPr>
          </p:pic>
        </p:grp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DA8B4DB7-EFF8-4AF8-B0FA-839D4C447E82}"/>
              </a:ext>
            </a:extLst>
          </p:cNvPr>
          <p:cNvGrpSpPr/>
          <p:nvPr/>
        </p:nvGrpSpPr>
        <p:grpSpPr>
          <a:xfrm>
            <a:off x="620483" y="5105400"/>
            <a:ext cx="23556178" cy="1267182"/>
            <a:chOff x="241306" y="2243792"/>
            <a:chExt cx="11778089" cy="633591"/>
          </a:xfrm>
          <a:solidFill>
            <a:srgbClr val="327E3B"/>
          </a:solidFill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" name="Rectangle 8">
                  <a:extLst>
                    <a:ext uri="{FF2B5EF4-FFF2-40B4-BE49-F238E27FC236}">
                      <a16:creationId xmlns:a16="http://schemas.microsoft.com/office/drawing/2014/main" id="{8E77691F-65E4-4D25-99BE-C63849AAC2C4}"/>
                    </a:ext>
                  </a:extLst>
                </p:cNvPr>
                <p:cNvSpPr/>
                <p:nvPr/>
              </p:nvSpPr>
              <p:spPr>
                <a:xfrm>
                  <a:off x="3580523" y="2260115"/>
                  <a:ext cx="2468235" cy="617268"/>
                </a:xfrm>
                <a:prstGeom prst="rect">
                  <a:avLst/>
                </a:prstGeom>
                <a:grpFill/>
                <a:ln w="19050">
                  <a:solidFill>
                    <a:schemeClr val="bg1"/>
                  </a:solidFill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 xmlns:m="http://schemas.openxmlformats.org/officeDocument/2006/math">
                      <m:r>
                        <a:rPr lang="en-US" sz="5400" b="1" i="1" smtClean="0">
                          <a:latin typeface="Cambria Math" panose="02040503050406030204" pitchFamily="18" charset="0"/>
                        </a:rPr>
                        <m:t>𝟒</m:t>
                      </m:r>
                    </m:oMath>
                  </a14:m>
                  <a:r>
                    <a:rPr lang="en-US" sz="5400" b="1" dirty="0">
                      <a:solidFill>
                        <a:prstClr val="white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.</a:t>
                  </a:r>
                </a:p>
              </p:txBody>
            </p:sp>
          </mc:Choice>
          <mc:Fallback xmlns="">
            <p:sp>
              <p:nvSpPr>
                <p:cNvPr id="9" name="Rectangle 8">
                  <a:extLst>
                    <a:ext uri="{FF2B5EF4-FFF2-40B4-BE49-F238E27FC236}">
                      <a16:creationId xmlns:a16="http://schemas.microsoft.com/office/drawing/2014/main" id="{8E77691F-65E4-4D25-99BE-C63849AAC2C4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580523" y="2260115"/>
                  <a:ext cx="2468235" cy="617268"/>
                </a:xfrm>
                <a:prstGeom prst="rect">
                  <a:avLst/>
                </a:prstGeom>
                <a:blipFill>
                  <a:blip r:embed="rId3"/>
                  <a:stretch>
                    <a:fillRect b="-13810"/>
                  </a:stretch>
                </a:blipFill>
                <a:ln w="19050">
                  <a:solidFill>
                    <a:schemeClr val="bg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2178679C-83F1-4149-AB69-2BCAF6D951FA}"/>
                </a:ext>
              </a:extLst>
            </p:cNvPr>
            <p:cNvSpPr/>
            <p:nvPr/>
          </p:nvSpPr>
          <p:spPr>
            <a:xfrm>
              <a:off x="3247742" y="2303047"/>
              <a:ext cx="540000" cy="540000"/>
            </a:xfrm>
            <a:prstGeom prst="ellipse">
              <a:avLst/>
            </a:prstGeom>
            <a:grpFill/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5400" b="1" dirty="0">
                  <a:solidFill>
                    <a:prstClr val="white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B</a:t>
              </a:r>
              <a:endParaRPr lang="en-US" sz="5400" b="1" dirty="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" name="Rectangle 10">
                  <a:extLst>
                    <a:ext uri="{FF2B5EF4-FFF2-40B4-BE49-F238E27FC236}">
                      <a16:creationId xmlns:a16="http://schemas.microsoft.com/office/drawing/2014/main" id="{BF1812F0-72B6-4695-918E-1559D10E093B}"/>
                    </a:ext>
                  </a:extLst>
                </p:cNvPr>
                <p:cNvSpPr/>
                <p:nvPr/>
              </p:nvSpPr>
              <p:spPr>
                <a:xfrm>
                  <a:off x="531851" y="2243792"/>
                  <a:ext cx="2468235" cy="617268"/>
                </a:xfrm>
                <a:prstGeom prst="rect">
                  <a:avLst/>
                </a:prstGeom>
                <a:grpFill/>
                <a:ln w="19050">
                  <a:solidFill>
                    <a:schemeClr val="bg1"/>
                  </a:solidFill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 xmlns:m="http://schemas.openxmlformats.org/officeDocument/2006/math">
                      <m:rad>
                        <m:radPr>
                          <m:degHide m:val="on"/>
                          <m:ctrlPr>
                            <a:rPr lang="en-US" sz="5400" b="1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sz="5400" b="1" i="1" smtClean="0">
                              <a:latin typeface="Cambria Math" panose="02040503050406030204" pitchFamily="18" charset="0"/>
                            </a:rPr>
                            <m:t>𝟏𝟏</m:t>
                          </m:r>
                        </m:e>
                      </m:rad>
                    </m:oMath>
                  </a14:m>
                  <a:r>
                    <a:rPr lang="en-US" sz="5400" b="1" dirty="0">
                      <a:solidFill>
                        <a:prstClr val="white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.</a:t>
                  </a:r>
                </a:p>
              </p:txBody>
            </p:sp>
          </mc:Choice>
          <mc:Fallback xmlns="">
            <p:sp>
              <p:nvSpPr>
                <p:cNvPr id="11" name="Rectangle 10">
                  <a:extLst>
                    <a:ext uri="{FF2B5EF4-FFF2-40B4-BE49-F238E27FC236}">
                      <a16:creationId xmlns:a16="http://schemas.microsoft.com/office/drawing/2014/main" id="{BF1812F0-72B6-4695-918E-1559D10E093B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31851" y="2243792"/>
                  <a:ext cx="2468235" cy="617268"/>
                </a:xfrm>
                <a:prstGeom prst="rect">
                  <a:avLst/>
                </a:prstGeom>
                <a:blipFill>
                  <a:blip r:embed="rId4"/>
                  <a:stretch>
                    <a:fillRect b="-16588"/>
                  </a:stretch>
                </a:blipFill>
                <a:ln w="19050">
                  <a:solidFill>
                    <a:schemeClr val="bg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188947F5-5540-4A85-BACE-6641A507F5A0}"/>
                </a:ext>
              </a:extLst>
            </p:cNvPr>
            <p:cNvSpPr/>
            <p:nvPr/>
          </p:nvSpPr>
          <p:spPr>
            <a:xfrm>
              <a:off x="241306" y="2303047"/>
              <a:ext cx="540000" cy="540000"/>
            </a:xfrm>
            <a:prstGeom prst="ellipse">
              <a:avLst/>
            </a:prstGeom>
            <a:grpFill/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5400" b="1" dirty="0">
                  <a:solidFill>
                    <a:prstClr val="white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A</a:t>
              </a:r>
              <a:endParaRPr lang="en-US" sz="5400" b="1" dirty="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" name="Rectangle 12">
                  <a:extLst>
                    <a:ext uri="{FF2B5EF4-FFF2-40B4-BE49-F238E27FC236}">
                      <a16:creationId xmlns:a16="http://schemas.microsoft.com/office/drawing/2014/main" id="{E1DB1070-DB60-40AD-900A-04886F77B54F}"/>
                    </a:ext>
                  </a:extLst>
                </p:cNvPr>
                <p:cNvSpPr/>
                <p:nvPr/>
              </p:nvSpPr>
              <p:spPr>
                <a:xfrm>
                  <a:off x="6544723" y="2243792"/>
                  <a:ext cx="2468235" cy="617268"/>
                </a:xfrm>
                <a:prstGeom prst="rect">
                  <a:avLst/>
                </a:prstGeom>
                <a:grpFill/>
                <a:ln w="19050">
                  <a:solidFill>
                    <a:schemeClr val="bg1"/>
                  </a:solidFill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5400" b="1" i="1" smtClean="0">
                            <a:latin typeface="Cambria Math" panose="02040503050406030204" pitchFamily="18" charset="0"/>
                          </a:rPr>
                          <m:t>𝟒</m:t>
                        </m:r>
                        <m:r>
                          <m:rPr>
                            <m:nor/>
                          </m:rPr>
                          <a:rPr lang="en-US" sz="5400" b="1" i="0" smtClean="0">
                            <a:latin typeface="Cambria Math" panose="02040503050406030204" pitchFamily="18" charset="0"/>
                          </a:rPr>
                          <m:t>,5</m:t>
                        </m:r>
                        <m:r>
                          <m:rPr>
                            <m:nor/>
                          </m:rPr>
                          <a:rPr lang="en-US" sz="5400" b="1" dirty="0">
                            <a:solidFill>
                              <a:prstClr val="white"/>
                            </a:solidFill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.</m:t>
                        </m:r>
                      </m:oMath>
                    </m:oMathPara>
                  </a14:m>
                  <a:endParaRPr lang="en-US" sz="5400" b="1" dirty="0">
                    <a:solidFill>
                      <a:prstClr val="white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mc:Choice>
          <mc:Fallback xmlns="">
            <p:sp>
              <p:nvSpPr>
                <p:cNvPr id="13" name="Rectangle 12">
                  <a:extLst>
                    <a:ext uri="{FF2B5EF4-FFF2-40B4-BE49-F238E27FC236}">
                      <a16:creationId xmlns:a16="http://schemas.microsoft.com/office/drawing/2014/main" id="{E1DB1070-DB60-40AD-900A-04886F77B54F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544723" y="2243792"/>
                  <a:ext cx="2468235" cy="617268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  <a:ln w="19050">
                  <a:solidFill>
                    <a:schemeClr val="bg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67BF74FF-3652-4371-9E0B-A97FA806BC48}"/>
                </a:ext>
              </a:extLst>
            </p:cNvPr>
            <p:cNvSpPr/>
            <p:nvPr/>
          </p:nvSpPr>
          <p:spPr>
            <a:xfrm>
              <a:off x="6254178" y="2303047"/>
              <a:ext cx="540000" cy="540000"/>
            </a:xfrm>
            <a:prstGeom prst="ellipse">
              <a:avLst/>
            </a:prstGeom>
            <a:grpFill/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5400" b="1" dirty="0">
                  <a:solidFill>
                    <a:prstClr val="white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C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" name="Rectangle 14">
                  <a:extLst>
                    <a:ext uri="{FF2B5EF4-FFF2-40B4-BE49-F238E27FC236}">
                      <a16:creationId xmlns:a16="http://schemas.microsoft.com/office/drawing/2014/main" id="{6DFE3254-D4F7-4AE6-9631-67D4D43B93C6}"/>
                    </a:ext>
                  </a:extLst>
                </p:cNvPr>
                <p:cNvSpPr/>
                <p:nvPr/>
              </p:nvSpPr>
              <p:spPr>
                <a:xfrm>
                  <a:off x="9551160" y="2243792"/>
                  <a:ext cx="2468235" cy="617268"/>
                </a:xfrm>
                <a:prstGeom prst="rect">
                  <a:avLst/>
                </a:prstGeom>
                <a:grpFill/>
                <a:ln w="19050">
                  <a:solidFill>
                    <a:schemeClr val="bg1"/>
                  </a:solidFill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ad>
                          <m:radPr>
                            <m:degHide m:val="on"/>
                            <m:ctrlPr>
                              <a:rPr lang="en-US" sz="5400" b="1" i="1" smtClean="0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5400" b="1" i="1" smtClean="0">
                                <a:latin typeface="Cambria Math" panose="02040503050406030204" pitchFamily="18" charset="0"/>
                              </a:rPr>
                              <m:t>𝟏𝟎</m:t>
                            </m:r>
                          </m:e>
                        </m:rad>
                        <m:r>
                          <m:rPr>
                            <m:nor/>
                          </m:rPr>
                          <a:rPr lang="en-US" sz="5400" b="1" dirty="0">
                            <a:solidFill>
                              <a:prstClr val="white"/>
                            </a:solidFill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.</m:t>
                        </m:r>
                      </m:oMath>
                    </m:oMathPara>
                  </a14:m>
                  <a:endParaRPr lang="en-US" sz="5400" b="1" dirty="0">
                    <a:solidFill>
                      <a:prstClr val="white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mc:Choice>
          <mc:Fallback xmlns="">
            <p:sp>
              <p:nvSpPr>
                <p:cNvPr id="15" name="Rectangle 14">
                  <a:extLst>
                    <a:ext uri="{FF2B5EF4-FFF2-40B4-BE49-F238E27FC236}">
                      <a16:creationId xmlns:a16="http://schemas.microsoft.com/office/drawing/2014/main" id="{6DFE3254-D4F7-4AE6-9631-67D4D43B93C6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551160" y="2243792"/>
                  <a:ext cx="2468235" cy="617268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  <a:ln w="19050">
                  <a:solidFill>
                    <a:schemeClr val="bg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4B907C0F-6FC4-4852-8CFD-AD2FACA13C7F}"/>
                </a:ext>
              </a:extLst>
            </p:cNvPr>
            <p:cNvSpPr/>
            <p:nvPr/>
          </p:nvSpPr>
          <p:spPr>
            <a:xfrm>
              <a:off x="9260615" y="2303047"/>
              <a:ext cx="540000" cy="540000"/>
            </a:xfrm>
            <a:prstGeom prst="ellipse">
              <a:avLst/>
            </a:prstGeom>
            <a:grpFill/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5400" b="1" dirty="0">
                  <a:solidFill>
                    <a:prstClr val="white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D</a:t>
              </a:r>
            </a:p>
          </p:txBody>
        </p:sp>
      </p:grpSp>
      <p:sp>
        <p:nvSpPr>
          <p:cNvPr id="17" name="Oval 16">
            <a:extLst>
              <a:ext uri="{FF2B5EF4-FFF2-40B4-BE49-F238E27FC236}">
                <a16:creationId xmlns:a16="http://schemas.microsoft.com/office/drawing/2014/main" id="{3AF6DD6E-C69C-4024-A5BF-FE21EA5DD223}"/>
              </a:ext>
            </a:extLst>
          </p:cNvPr>
          <p:cNvSpPr/>
          <p:nvPr/>
        </p:nvSpPr>
        <p:spPr>
          <a:xfrm>
            <a:off x="6631557" y="5239089"/>
            <a:ext cx="1080000" cy="1080000"/>
          </a:xfrm>
          <a:prstGeom prst="ellipse">
            <a:avLst/>
          </a:prstGeom>
          <a:solidFill>
            <a:srgbClr val="FF0000"/>
          </a:solidFill>
          <a:ln w="5715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400" b="1" dirty="0">
                <a:solidFill>
                  <a:prstClr val="white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B</a:t>
            </a:r>
            <a:endParaRPr lang="en-US" sz="6400" dirty="0">
              <a:solidFill>
                <a:prstClr val="white"/>
              </a:solidFill>
              <a:latin typeface="Calibri" panose="020F0502020204030204"/>
            </a:endParaRP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8F06450E-ACA8-42F7-B878-4360BA0CBA71}"/>
              </a:ext>
            </a:extLst>
          </p:cNvPr>
          <p:cNvGrpSpPr/>
          <p:nvPr/>
        </p:nvGrpSpPr>
        <p:grpSpPr>
          <a:xfrm>
            <a:off x="141341" y="2491205"/>
            <a:ext cx="23943880" cy="2705022"/>
            <a:chOff x="923003" y="3917552"/>
            <a:chExt cx="23943880" cy="2401466"/>
          </a:xfrm>
        </p:grpSpPr>
        <p:sp>
          <p:nvSpPr>
            <p:cNvPr id="19" name="Rounded Rectangle 41">
              <a:extLst>
                <a:ext uri="{FF2B5EF4-FFF2-40B4-BE49-F238E27FC236}">
                  <a16:creationId xmlns:a16="http://schemas.microsoft.com/office/drawing/2014/main" id="{CC866FB0-B137-49F3-A47E-0B1A18FC432E}"/>
                </a:ext>
              </a:extLst>
            </p:cNvPr>
            <p:cNvSpPr/>
            <p:nvPr/>
          </p:nvSpPr>
          <p:spPr>
            <a:xfrm>
              <a:off x="1272211" y="4426857"/>
              <a:ext cx="23594672" cy="1892161"/>
            </a:xfrm>
            <a:prstGeom prst="roundRect">
              <a:avLst>
                <a:gd name="adj" fmla="val 10158"/>
              </a:avLst>
            </a:prstGeom>
            <a:solidFill>
              <a:srgbClr val="FEEBB0"/>
            </a:solidFill>
            <a:ln w="12700">
              <a:solidFill>
                <a:srgbClr val="91720D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4400" b="1">
                  <a:solidFill>
                    <a:prstClr val="black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                         </a:t>
              </a:r>
              <a:endParaRPr lang="en-US" sz="4800" b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20" name="Group 19">
              <a:extLst>
                <a:ext uri="{FF2B5EF4-FFF2-40B4-BE49-F238E27FC236}">
                  <a16:creationId xmlns:a16="http://schemas.microsoft.com/office/drawing/2014/main" id="{61E96746-B33C-4D41-836E-CA7E0074841E}"/>
                </a:ext>
              </a:extLst>
            </p:cNvPr>
            <p:cNvGrpSpPr/>
            <p:nvPr/>
          </p:nvGrpSpPr>
          <p:grpSpPr>
            <a:xfrm>
              <a:off x="923003" y="3917552"/>
              <a:ext cx="3942102" cy="1040476"/>
              <a:chOff x="923003" y="3917552"/>
              <a:chExt cx="3942102" cy="1040476"/>
            </a:xfrm>
          </p:grpSpPr>
          <p:grpSp>
            <p:nvGrpSpPr>
              <p:cNvPr id="21" name="Group 20">
                <a:extLst>
                  <a:ext uri="{FF2B5EF4-FFF2-40B4-BE49-F238E27FC236}">
                    <a16:creationId xmlns:a16="http://schemas.microsoft.com/office/drawing/2014/main" id="{7719E236-B0D7-442E-8A08-3228625765BF}"/>
                  </a:ext>
                </a:extLst>
              </p:cNvPr>
              <p:cNvGrpSpPr/>
              <p:nvPr/>
            </p:nvGrpSpPr>
            <p:grpSpPr>
              <a:xfrm>
                <a:off x="1362045" y="4022855"/>
                <a:ext cx="3503060" cy="865576"/>
                <a:chOff x="2028795" y="4384805"/>
                <a:chExt cx="3503060" cy="865576"/>
              </a:xfrm>
            </p:grpSpPr>
            <p:sp>
              <p:nvSpPr>
                <p:cNvPr id="23" name="Freeform 20">
                  <a:extLst>
                    <a:ext uri="{FF2B5EF4-FFF2-40B4-BE49-F238E27FC236}">
                      <a16:creationId xmlns:a16="http://schemas.microsoft.com/office/drawing/2014/main" id="{B393AAC4-D254-453D-8479-B404D455FFB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rot="5400000">
                  <a:off x="3364273" y="3082799"/>
                  <a:ext cx="832104" cy="3503060"/>
                </a:xfrm>
                <a:prstGeom prst="round2SameRect">
                  <a:avLst>
                    <a:gd name="adj1" fmla="val 19445"/>
                    <a:gd name="adj2" fmla="val 0"/>
                  </a:avLst>
                </a:prstGeom>
                <a:solidFill>
                  <a:srgbClr val="FFF9BC"/>
                </a:solidFill>
                <a:ln w="57150">
                  <a:solidFill>
                    <a:srgbClr val="91720D"/>
                  </a:solidFill>
                </a:ln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24" name="TextBox 23">
                  <a:extLst>
                    <a:ext uri="{FF2B5EF4-FFF2-40B4-BE49-F238E27FC236}">
                      <a16:creationId xmlns:a16="http://schemas.microsoft.com/office/drawing/2014/main" id="{7641E29D-906E-4634-ADED-96B1E8DA8216}"/>
                    </a:ext>
                  </a:extLst>
                </p:cNvPr>
                <p:cNvSpPr txBox="1"/>
                <p:nvPr/>
              </p:nvSpPr>
              <p:spPr>
                <a:xfrm>
                  <a:off x="2542253" y="4384805"/>
                  <a:ext cx="2895398" cy="71041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vi-VN" sz="4600" b="1" dirty="0">
                      <a:solidFill>
                        <a:prstClr val="black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CÂU</a:t>
                  </a:r>
                  <a:r>
                    <a:rPr lang="en-US" sz="4600" b="1" dirty="0">
                      <a:solidFill>
                        <a:prstClr val="black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11</a:t>
                  </a:r>
                  <a:r>
                    <a:rPr lang="vi-VN" sz="4600" b="1" dirty="0">
                      <a:solidFill>
                        <a:prstClr val="black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</a:t>
                  </a:r>
                  <a:endParaRPr lang="en-US" sz="4600" b="1" dirty="0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</p:grpSp>
          <p:pic>
            <p:nvPicPr>
              <p:cNvPr id="22" name="Picture 21">
                <a:extLst>
                  <a:ext uri="{FF2B5EF4-FFF2-40B4-BE49-F238E27FC236}">
                    <a16:creationId xmlns:a16="http://schemas.microsoft.com/office/drawing/2014/main" id="{6650C43C-37F7-4A87-880E-749F8F158389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5599" t="21515" r="9759" b="14519"/>
              <a:stretch/>
            </p:blipFill>
            <p:spPr>
              <a:xfrm>
                <a:off x="923003" y="3917552"/>
                <a:ext cx="1076356" cy="1040476"/>
              </a:xfrm>
              <a:prstGeom prst="round2DiagRect">
                <a:avLst>
                  <a:gd name="adj1" fmla="val 30509"/>
                  <a:gd name="adj2" fmla="val 0"/>
                </a:avLst>
              </a:prstGeom>
              <a:ln w="38100" cap="sq">
                <a:solidFill>
                  <a:srgbClr val="91720D"/>
                </a:solidFill>
                <a:miter lim="800000"/>
              </a:ln>
              <a:effectLst>
                <a:outerShdw blurRad="254000" algn="tl" rotWithShape="0">
                  <a:srgbClr val="000000">
                    <a:alpha val="43000"/>
                  </a:srgbClr>
                </a:outerShdw>
              </a:effectLst>
            </p:spPr>
          </p:pic>
        </p:grp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F818C57C-1988-4D43-859D-82DC91340849}"/>
              </a:ext>
            </a:extLst>
          </p:cNvPr>
          <p:cNvGrpSpPr/>
          <p:nvPr/>
        </p:nvGrpSpPr>
        <p:grpSpPr>
          <a:xfrm>
            <a:off x="-28575" y="1603631"/>
            <a:ext cx="19656043" cy="830997"/>
            <a:chOff x="-288923" y="1892299"/>
            <a:chExt cx="19659598" cy="830996"/>
          </a:xfrm>
        </p:grpSpPr>
        <p:sp>
          <p:nvSpPr>
            <p:cNvPr id="26" name="Rounded Rectangle 2">
              <a:extLst>
                <a:ext uri="{FF2B5EF4-FFF2-40B4-BE49-F238E27FC236}">
                  <a16:creationId xmlns:a16="http://schemas.microsoft.com/office/drawing/2014/main" id="{0A9E6F3C-C9C6-4653-8688-729C6539C260}"/>
                </a:ext>
              </a:extLst>
            </p:cNvPr>
            <p:cNvSpPr/>
            <p:nvPr/>
          </p:nvSpPr>
          <p:spPr>
            <a:xfrm>
              <a:off x="-288923" y="2052547"/>
              <a:ext cx="2130429" cy="657125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B241A601-B9CB-4799-9262-795745D3C127}"/>
                </a:ext>
              </a:extLst>
            </p:cNvPr>
            <p:cNvSpPr txBox="1"/>
            <p:nvPr/>
          </p:nvSpPr>
          <p:spPr>
            <a:xfrm>
              <a:off x="1082674" y="1922269"/>
              <a:ext cx="184764" cy="75405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endParaRPr lang="en-US" b="1">
                <a:solidFill>
                  <a:prstClr val="white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8F08DB64-BC2D-418D-8BD5-391B8CF3BEA4}"/>
                </a:ext>
              </a:extLst>
            </p:cNvPr>
            <p:cNvSpPr txBox="1"/>
            <p:nvPr/>
          </p:nvSpPr>
          <p:spPr>
            <a:xfrm>
              <a:off x="2087562" y="1892299"/>
              <a:ext cx="17283113" cy="830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 BÀI TẬP TRẮC NGHIỆM CỦNG CỐ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1FB11C65-8BD6-48B2-A424-E6F4B06755C4}"/>
                  </a:ext>
                </a:extLst>
              </p:cNvPr>
              <p:cNvSpPr txBox="1"/>
              <p:nvPr/>
            </p:nvSpPr>
            <p:spPr>
              <a:xfrm>
                <a:off x="1028955" y="7676577"/>
                <a:ext cx="19150637" cy="439581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5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Theo </a:t>
                </a:r>
                <a:r>
                  <a:rPr lang="en-US" sz="5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công</a:t>
                </a:r>
                <a:r>
                  <a:rPr lang="en-US" sz="5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5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thức</a:t>
                </a:r>
                <a:r>
                  <a:rPr lang="en-US" sz="5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5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tính</a:t>
                </a:r>
                <a:r>
                  <a:rPr lang="en-US" sz="5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5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độ</a:t>
                </a:r>
                <a:r>
                  <a:rPr lang="en-US" sz="5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5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dài</a:t>
                </a:r>
                <a:r>
                  <a:rPr lang="en-US" sz="5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5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đường</a:t>
                </a:r>
                <a:r>
                  <a:rPr lang="en-US" sz="5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5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trung</a:t>
                </a:r>
                <a:r>
                  <a:rPr lang="en-US" sz="5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5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tuyến</a:t>
                </a:r>
                <a:endParaRPr lang="en-US" sz="5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r>
                  <a:rPr lang="en-US" sz="5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Ta </a:t>
                </a:r>
                <a:r>
                  <a:rPr lang="en-US" sz="5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sz="5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: </a:t>
                </a:r>
                <a14:m>
                  <m:oMath xmlns:m="http://schemas.openxmlformats.org/officeDocument/2006/math">
                    <m:r>
                      <a:rPr lang="en-US" sz="5400" b="1" i="1">
                        <a:latin typeface="Cambria Math" panose="02040503050406030204" pitchFamily="18" charset="0"/>
                      </a:rPr>
                      <m:t>𝑩</m:t>
                    </m:r>
                    <m:sSup>
                      <m:sSupPr>
                        <m:ctrlPr>
                          <a:rPr lang="en-US" sz="54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5400" b="1" i="1">
                            <a:latin typeface="Cambria Math" panose="02040503050406030204" pitchFamily="18" charset="0"/>
                          </a:rPr>
                          <m:t>𝑴</m:t>
                        </m:r>
                      </m:e>
                      <m:sup>
                        <m:r>
                          <a:rPr lang="en-US" sz="5400" b="1" i="1"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en-US" sz="5400" b="1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54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5400" b="1" i="1">
                            <a:latin typeface="Cambria Math" panose="02040503050406030204" pitchFamily="18" charset="0"/>
                          </a:rPr>
                          <m:t>𝑩</m:t>
                        </m:r>
                        <m:sSup>
                          <m:sSupPr>
                            <m:ctrlPr>
                              <a:rPr lang="en-US" sz="5400" b="1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5400" b="1" i="1">
                                <a:latin typeface="Cambria Math" panose="02040503050406030204" pitchFamily="18" charset="0"/>
                              </a:rPr>
                              <m:t>𝑨</m:t>
                            </m:r>
                          </m:e>
                          <m:sup>
                            <m:r>
                              <a:rPr lang="en-US" sz="5400" b="1" i="1"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  <m:r>
                          <a:rPr lang="en-US" sz="5400" b="1" i="1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5400" b="1" i="1">
                            <a:latin typeface="Cambria Math" panose="02040503050406030204" pitchFamily="18" charset="0"/>
                          </a:rPr>
                          <m:t>𝑩</m:t>
                        </m:r>
                        <m:sSup>
                          <m:sSupPr>
                            <m:ctrlPr>
                              <a:rPr lang="en-US" sz="5400" b="1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5400" b="1" i="1">
                                <a:latin typeface="Cambria Math" panose="02040503050406030204" pitchFamily="18" charset="0"/>
                              </a:rPr>
                              <m:t>𝑪</m:t>
                            </m:r>
                          </m:e>
                          <m:sup>
                            <m:r>
                              <a:rPr lang="en-US" sz="5400" b="1" i="1"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</m:num>
                      <m:den>
                        <m:r>
                          <a:rPr lang="en-US" sz="5400" b="1" i="1">
                            <a:latin typeface="Cambria Math" panose="02040503050406030204" pitchFamily="18" charset="0"/>
                          </a:rPr>
                          <m:t>𝟐</m:t>
                        </m:r>
                      </m:den>
                    </m:f>
                    <m:r>
                      <a:rPr lang="en-US" sz="5400" b="1" i="1">
                        <a:latin typeface="Cambria Math" panose="02040503050406030204" pitchFamily="18" charset="0"/>
                      </a:rPr>
                      <m:t>−</m:t>
                    </m:r>
                    <m:f>
                      <m:fPr>
                        <m:ctrlPr>
                          <a:rPr lang="en-US" sz="54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5400" b="1" i="1">
                            <a:latin typeface="Cambria Math" panose="02040503050406030204" pitchFamily="18" charset="0"/>
                          </a:rPr>
                          <m:t>𝑨</m:t>
                        </m:r>
                        <m:sSup>
                          <m:sSupPr>
                            <m:ctrlPr>
                              <a:rPr lang="en-US" sz="5400" b="1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5400" b="1" i="1">
                                <a:latin typeface="Cambria Math" panose="02040503050406030204" pitchFamily="18" charset="0"/>
                              </a:rPr>
                              <m:t>𝑪</m:t>
                            </m:r>
                          </m:e>
                          <m:sup>
                            <m:r>
                              <a:rPr lang="en-US" sz="5400" b="1" i="1"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</m:num>
                      <m:den>
                        <m:r>
                          <a:rPr lang="en-US" sz="5400" b="1" i="1">
                            <a:latin typeface="Cambria Math" panose="02040503050406030204" pitchFamily="18" charset="0"/>
                          </a:rPr>
                          <m:t>𝟒</m:t>
                        </m:r>
                      </m:den>
                    </m:f>
                  </m:oMath>
                </a14:m>
                <a:endParaRPr lang="en-US" sz="5400" b="1" i="1" dirty="0"/>
              </a:p>
              <a:p>
                <a:r>
                  <a:rPr lang="en-US" sz="5400" b="1" dirty="0"/>
                  <a:t>     </a:t>
                </a:r>
                <a14:m>
                  <m:oMath xmlns:m="http://schemas.openxmlformats.org/officeDocument/2006/math">
                    <m:r>
                      <a:rPr lang="en-US" sz="5400" b="1" i="1">
                        <a:latin typeface="Cambria Math" panose="02040503050406030204" pitchFamily="18" charset="0"/>
                      </a:rPr>
                      <m:t>⇔</m:t>
                    </m:r>
                    <m:sSup>
                      <m:sSupPr>
                        <m:ctrlPr>
                          <a:rPr lang="en-US" sz="54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5400" b="1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ad>
                              <m:radPr>
                                <m:degHide m:val="on"/>
                                <m:ctrlPr>
                                  <a:rPr lang="en-US" sz="5400" b="1" i="1">
                                    <a:latin typeface="Cambria Math" panose="02040503050406030204" pitchFamily="18" charset="0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en-US" sz="5400" b="1" i="1">
                                    <a:latin typeface="Cambria Math" panose="02040503050406030204" pitchFamily="18" charset="0"/>
                                  </a:rPr>
                                  <m:t>𝟏𝟑</m:t>
                                </m:r>
                              </m:e>
                            </m:rad>
                          </m:e>
                        </m:d>
                      </m:e>
                      <m:sup>
                        <m:r>
                          <a:rPr lang="en-US" sz="5400" b="1" i="1"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en-US" sz="5400" b="1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54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5400" b="1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5400" b="1" i="1">
                                <a:latin typeface="Cambria Math" panose="02040503050406030204" pitchFamily="18" charset="0"/>
                              </a:rPr>
                              <m:t>𝟑</m:t>
                            </m:r>
                          </m:e>
                          <m:sup>
                            <m:r>
                              <a:rPr lang="en-US" sz="5400" b="1" i="1"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  <m:r>
                          <a:rPr lang="en-US" sz="5400" b="1" i="1">
                            <a:latin typeface="Cambria Math" panose="02040503050406030204" pitchFamily="18" charset="0"/>
                          </a:rPr>
                          <m:t>+</m:t>
                        </m:r>
                        <m:sSup>
                          <m:sSupPr>
                            <m:ctrlPr>
                              <a:rPr lang="en-US" sz="5400" b="1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5400" b="1" i="1">
                                <a:latin typeface="Cambria Math" panose="02040503050406030204" pitchFamily="18" charset="0"/>
                              </a:rPr>
                              <m:t>𝟓</m:t>
                            </m:r>
                          </m:e>
                          <m:sup>
                            <m:r>
                              <a:rPr lang="en-US" sz="5400" b="1" i="1"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</m:num>
                      <m:den>
                        <m:r>
                          <a:rPr lang="en-US" sz="5400" b="1" i="1">
                            <a:latin typeface="Cambria Math" panose="02040503050406030204" pitchFamily="18" charset="0"/>
                          </a:rPr>
                          <m:t>𝟐</m:t>
                        </m:r>
                      </m:den>
                    </m:f>
                    <m:r>
                      <a:rPr lang="en-US" sz="5400" b="1" i="1">
                        <a:latin typeface="Cambria Math" panose="02040503050406030204" pitchFamily="18" charset="0"/>
                      </a:rPr>
                      <m:t>−</m:t>
                    </m:r>
                    <m:f>
                      <m:fPr>
                        <m:ctrlPr>
                          <a:rPr lang="en-US" sz="54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5400" b="1" i="1">
                            <a:latin typeface="Cambria Math" panose="02040503050406030204" pitchFamily="18" charset="0"/>
                          </a:rPr>
                          <m:t>𝑨</m:t>
                        </m:r>
                        <m:sSup>
                          <m:sSupPr>
                            <m:ctrlPr>
                              <a:rPr lang="en-US" sz="5400" b="1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5400" b="1" i="1">
                                <a:latin typeface="Cambria Math" panose="02040503050406030204" pitchFamily="18" charset="0"/>
                              </a:rPr>
                              <m:t>𝑪</m:t>
                            </m:r>
                          </m:e>
                          <m:sup>
                            <m:r>
                              <a:rPr lang="en-US" sz="5400" b="1" i="1"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</m:num>
                      <m:den>
                        <m:r>
                          <a:rPr lang="en-US" sz="5400" b="1" i="1">
                            <a:latin typeface="Cambria Math" panose="02040503050406030204" pitchFamily="18" charset="0"/>
                          </a:rPr>
                          <m:t>𝟒</m:t>
                        </m:r>
                      </m:den>
                    </m:f>
                  </m:oMath>
                </a14:m>
                <a:endParaRPr lang="en-US" sz="5400" b="1" i="1" dirty="0"/>
              </a:p>
              <a:p>
                <a:r>
                  <a:rPr lang="en-US" sz="5400" b="1" dirty="0"/>
                  <a:t>     </a:t>
                </a:r>
                <a14:m>
                  <m:oMath xmlns:m="http://schemas.openxmlformats.org/officeDocument/2006/math">
                    <m:r>
                      <a:rPr lang="en-US" sz="5400" b="1" i="1">
                        <a:latin typeface="Cambria Math" panose="02040503050406030204" pitchFamily="18" charset="0"/>
                      </a:rPr>
                      <m:t>⇔</m:t>
                    </m:r>
                    <m:r>
                      <a:rPr lang="en-US" sz="5400" b="1" i="1">
                        <a:latin typeface="Cambria Math" panose="02040503050406030204" pitchFamily="18" charset="0"/>
                      </a:rPr>
                      <m:t>𝑨𝑪</m:t>
                    </m:r>
                    <m:r>
                      <a:rPr lang="en-US" sz="540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5400" b="1" i="1">
                        <a:latin typeface="Cambria Math" panose="02040503050406030204" pitchFamily="18" charset="0"/>
                      </a:rPr>
                      <m:t>𝟒</m:t>
                    </m:r>
                  </m:oMath>
                </a14:m>
                <a:r>
                  <a:rPr lang="en-US" sz="5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1FB11C65-8BD6-48B2-A424-E6F4B06755C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28955" y="7676577"/>
                <a:ext cx="19150637" cy="4395819"/>
              </a:xfrm>
              <a:prstGeom prst="rect">
                <a:avLst/>
              </a:prstGeom>
              <a:blipFill>
                <a:blip r:embed="rId8"/>
                <a:stretch>
                  <a:fillRect l="-1719" t="-3883" b="-679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8AEC0D67-2BCF-492D-9A86-1563DDA0644A}"/>
                  </a:ext>
                </a:extLst>
              </p:cNvPr>
              <p:cNvSpPr txBox="1"/>
              <p:nvPr/>
            </p:nvSpPr>
            <p:spPr>
              <a:xfrm>
                <a:off x="1093841" y="3191658"/>
                <a:ext cx="23000485" cy="183248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5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              Cho tam </a:t>
                </a:r>
                <a:r>
                  <a:rPr lang="en-US" sz="5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giác</a:t>
                </a:r>
                <a:r>
                  <a:rPr lang="en-US" sz="5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5400" b="1" i="1">
                        <a:latin typeface="Cambria Math" panose="02040503050406030204" pitchFamily="18" charset="0"/>
                      </a:rPr>
                      <m:t>𝑨𝑩𝑪</m:t>
                    </m:r>
                  </m:oMath>
                </a14:m>
                <a:r>
                  <a:rPr lang="en-US" sz="5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5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sz="5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5400" b="1" i="1">
                        <a:latin typeface="Cambria Math" panose="02040503050406030204" pitchFamily="18" charset="0"/>
                      </a:rPr>
                      <m:t>𝑨𝑩</m:t>
                    </m:r>
                    <m:r>
                      <a:rPr lang="en-US" sz="540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5400" b="1" i="1">
                        <a:latin typeface="Cambria Math" panose="02040503050406030204" pitchFamily="18" charset="0"/>
                      </a:rPr>
                      <m:t>𝟑</m:t>
                    </m:r>
                    <m:r>
                      <a:rPr lang="en-US" sz="5400" b="1" i="1">
                        <a:latin typeface="Cambria Math" panose="02040503050406030204" pitchFamily="18" charset="0"/>
                      </a:rPr>
                      <m:t>, </m:t>
                    </m:r>
                    <m:r>
                      <a:rPr lang="en-US" sz="5400" b="1" i="1">
                        <a:latin typeface="Cambria Math" panose="02040503050406030204" pitchFamily="18" charset="0"/>
                      </a:rPr>
                      <m:t>𝑩𝑪</m:t>
                    </m:r>
                    <m:r>
                      <a:rPr lang="en-US" sz="540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5400" b="1" i="1">
                        <a:latin typeface="Cambria Math" panose="02040503050406030204" pitchFamily="18" charset="0"/>
                      </a:rPr>
                      <m:t>𝟓</m:t>
                    </m:r>
                  </m:oMath>
                </a14:m>
                <a:r>
                  <a:rPr lang="en-US" sz="5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5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</a:t>
                </a:r>
                <a:r>
                  <a:rPr lang="en-US" sz="5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5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độ</a:t>
                </a:r>
                <a:r>
                  <a:rPr lang="en-US" sz="5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5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dài</a:t>
                </a:r>
                <a:r>
                  <a:rPr lang="en-US" sz="5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5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đường</a:t>
                </a:r>
                <a:r>
                  <a:rPr lang="en-US" sz="5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5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trung</a:t>
                </a:r>
                <a:r>
                  <a:rPr lang="en-US" sz="5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5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tuyến</a:t>
                </a:r>
                <a:r>
                  <a:rPr lang="en-US" sz="5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5400" b="1" i="1">
                        <a:latin typeface="Cambria Math" panose="02040503050406030204" pitchFamily="18" charset="0"/>
                      </a:rPr>
                      <m:t>𝑩𝑴</m:t>
                    </m:r>
                    <m:r>
                      <a:rPr lang="en-US" sz="5400" b="1" i="1">
                        <a:latin typeface="Cambria Math" panose="020405030504060302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sz="5400" b="1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5400" b="1" i="1">
                            <a:latin typeface="Cambria Math" panose="02040503050406030204" pitchFamily="18" charset="0"/>
                          </a:rPr>
                          <m:t>𝟏𝟑</m:t>
                        </m:r>
                      </m:e>
                    </m:rad>
                  </m:oMath>
                </a14:m>
                <a:r>
                  <a:rPr lang="en-US" sz="5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</a:t>
                </a:r>
                <a:r>
                  <a:rPr lang="en-US" sz="5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Tính</a:t>
                </a:r>
                <a:r>
                  <a:rPr lang="en-US" sz="5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5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độ</a:t>
                </a:r>
                <a:r>
                  <a:rPr lang="en-US" sz="5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5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dài</a:t>
                </a:r>
                <a:r>
                  <a:rPr lang="en-US" sz="5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5400" b="1" i="1">
                        <a:latin typeface="Cambria Math" panose="02040503050406030204" pitchFamily="18" charset="0"/>
                      </a:rPr>
                      <m:t>𝑨𝑪</m:t>
                    </m:r>
                  </m:oMath>
                </a14:m>
                <a:r>
                  <a:rPr lang="en-US" sz="5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8AEC0D67-2BCF-492D-9A86-1563DDA0644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93841" y="3191658"/>
                <a:ext cx="23000485" cy="1832489"/>
              </a:xfrm>
              <a:prstGeom prst="rect">
                <a:avLst/>
              </a:prstGeom>
              <a:blipFill>
                <a:blip r:embed="rId9"/>
                <a:stretch>
                  <a:fillRect l="-1405" t="-10000" b="-19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1" name="TextBox 30">
            <a:extLst>
              <a:ext uri="{FF2B5EF4-FFF2-40B4-BE49-F238E27FC236}">
                <a16:creationId xmlns:a16="http://schemas.microsoft.com/office/drawing/2014/main" id="{73C3CF5C-1143-48B0-96F6-576266D875C3}"/>
              </a:ext>
            </a:extLst>
          </p:cNvPr>
          <p:cNvSpPr txBox="1"/>
          <p:nvPr/>
        </p:nvSpPr>
        <p:spPr>
          <a:xfrm>
            <a:off x="669002" y="1685889"/>
            <a:ext cx="982961" cy="7540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>
                <a:solidFill>
                  <a:prstClr val="white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III</a:t>
            </a:r>
          </a:p>
        </p:txBody>
      </p:sp>
      <p:pic>
        <p:nvPicPr>
          <p:cNvPr id="33" name="Picture 32">
            <a:extLst>
              <a:ext uri="{FF2B5EF4-FFF2-40B4-BE49-F238E27FC236}">
                <a16:creationId xmlns:a16="http://schemas.microsoft.com/office/drawing/2014/main" id="{92693F18-AF09-47B7-9079-C5426283C32A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10388" y="7050744"/>
            <a:ext cx="7861523" cy="628921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86536481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2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5D313519-0C89-483D-A08E-CF6067282148}"/>
              </a:ext>
            </a:extLst>
          </p:cNvPr>
          <p:cNvGrpSpPr/>
          <p:nvPr/>
        </p:nvGrpSpPr>
        <p:grpSpPr>
          <a:xfrm>
            <a:off x="141341" y="6858001"/>
            <a:ext cx="23943880" cy="6629399"/>
            <a:chOff x="48567" y="4381499"/>
            <a:chExt cx="23018772" cy="6812516"/>
          </a:xfrm>
          <a:solidFill>
            <a:srgbClr val="DAE3F3"/>
          </a:solidFill>
        </p:grpSpPr>
        <p:sp>
          <p:nvSpPr>
            <p:cNvPr id="3" name="Rounded Rectangle 52">
              <a:extLst>
                <a:ext uri="{FF2B5EF4-FFF2-40B4-BE49-F238E27FC236}">
                  <a16:creationId xmlns:a16="http://schemas.microsoft.com/office/drawing/2014/main" id="{5B1AB244-3D78-416D-AEF1-35CC4562B7A3}"/>
                </a:ext>
              </a:extLst>
            </p:cNvPr>
            <p:cNvSpPr/>
            <p:nvPr/>
          </p:nvSpPr>
          <p:spPr>
            <a:xfrm>
              <a:off x="385312" y="4800628"/>
              <a:ext cx="22682027" cy="6393387"/>
            </a:xfrm>
            <a:prstGeom prst="roundRect">
              <a:avLst>
                <a:gd name="adj" fmla="val 2239"/>
              </a:avLst>
            </a:prstGeom>
            <a:grpFill/>
            <a:ln w="28575">
              <a:solidFill>
                <a:schemeClr val="accent3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4800" b="1" dirty="0">
                  <a:solidFill>
                    <a:prstClr val="black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        </a:t>
              </a:r>
              <a:endParaRPr lang="en-US" sz="4800" b="1" dirty="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B6FC852D-338F-4593-BDAE-4432C24EAC82}"/>
                </a:ext>
              </a:extLst>
            </p:cNvPr>
            <p:cNvGrpSpPr/>
            <p:nvPr/>
          </p:nvGrpSpPr>
          <p:grpSpPr>
            <a:xfrm>
              <a:off x="48567" y="4381499"/>
              <a:ext cx="3991940" cy="1079474"/>
              <a:chOff x="410517" y="4648199"/>
              <a:chExt cx="3991940" cy="1079474"/>
            </a:xfrm>
            <a:grpFill/>
          </p:grpSpPr>
          <p:sp>
            <p:nvSpPr>
              <p:cNvPr id="5" name="Freeform 20">
                <a:extLst>
                  <a:ext uri="{FF2B5EF4-FFF2-40B4-BE49-F238E27FC236}">
                    <a16:creationId xmlns:a16="http://schemas.microsoft.com/office/drawing/2014/main" id="{20085AD8-BD87-4A35-B6D4-9AE383128185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 flipV="1">
                <a:off x="2421084" y="3633167"/>
                <a:ext cx="966341" cy="2996405"/>
              </a:xfrm>
              <a:prstGeom prst="round1Rect">
                <a:avLst/>
              </a:prstGeom>
              <a:grpFill/>
              <a:ln w="57150">
                <a:solidFill>
                  <a:schemeClr val="accent6">
                    <a:lumMod val="75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F08C0313-9358-457E-845F-D4B035AC31D3}"/>
                  </a:ext>
                </a:extLst>
              </p:cNvPr>
              <p:cNvSpPr txBox="1"/>
              <p:nvPr/>
            </p:nvSpPr>
            <p:spPr>
              <a:xfrm>
                <a:off x="1406054" y="4732063"/>
                <a:ext cx="2872839" cy="800219"/>
              </a:xfrm>
              <a:prstGeom prst="rect">
                <a:avLst/>
              </a:prstGeom>
              <a:grp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vi-VN" sz="4600" b="1" dirty="0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lang="en-US" sz="4600" b="1" dirty="0">
                  <a:solidFill>
                    <a:prstClr val="black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pic>
            <p:nvPicPr>
              <p:cNvPr id="7" name="Picture 6">
                <a:extLst>
                  <a:ext uri="{FF2B5EF4-FFF2-40B4-BE49-F238E27FC236}">
                    <a16:creationId xmlns:a16="http://schemas.microsoft.com/office/drawing/2014/main" id="{AB75B5B9-D442-4C6E-96A9-9A573FE06D99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7950" t="14860" r="18922" b="25555"/>
              <a:stretch/>
            </p:blipFill>
            <p:spPr>
              <a:xfrm>
                <a:off x="410517" y="4648200"/>
                <a:ext cx="1058947" cy="1079473"/>
              </a:xfrm>
              <a:prstGeom prst="round2DiagRect">
                <a:avLst>
                  <a:gd name="adj1" fmla="val 27632"/>
                  <a:gd name="adj2" fmla="val 0"/>
                </a:avLst>
              </a:prstGeom>
              <a:grpFill/>
              <a:ln w="38100" cap="sq">
                <a:solidFill>
                  <a:schemeClr val="accent6">
                    <a:lumMod val="50000"/>
                  </a:schemeClr>
                </a:solidFill>
                <a:miter lim="800000"/>
              </a:ln>
              <a:effectLst>
                <a:outerShdw blurRad="254000" algn="tl" rotWithShape="0">
                  <a:srgbClr val="000000">
                    <a:alpha val="43000"/>
                  </a:srgbClr>
                </a:outerShdw>
              </a:effectLst>
            </p:spPr>
          </p:pic>
        </p:grp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DA8B4DB7-EFF8-4AF8-B0FA-839D4C447E82}"/>
              </a:ext>
            </a:extLst>
          </p:cNvPr>
          <p:cNvGrpSpPr/>
          <p:nvPr/>
        </p:nvGrpSpPr>
        <p:grpSpPr>
          <a:xfrm>
            <a:off x="620483" y="5362218"/>
            <a:ext cx="23556178" cy="1267182"/>
            <a:chOff x="241306" y="2243792"/>
            <a:chExt cx="11778089" cy="633591"/>
          </a:xfrm>
          <a:solidFill>
            <a:srgbClr val="327E3B"/>
          </a:solidFill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" name="Rectangle 8">
                  <a:extLst>
                    <a:ext uri="{FF2B5EF4-FFF2-40B4-BE49-F238E27FC236}">
                      <a16:creationId xmlns:a16="http://schemas.microsoft.com/office/drawing/2014/main" id="{8E77691F-65E4-4D25-99BE-C63849AAC2C4}"/>
                    </a:ext>
                  </a:extLst>
                </p:cNvPr>
                <p:cNvSpPr/>
                <p:nvPr/>
              </p:nvSpPr>
              <p:spPr>
                <a:xfrm>
                  <a:off x="3580523" y="2260115"/>
                  <a:ext cx="2468235" cy="617268"/>
                </a:xfrm>
                <a:prstGeom prst="rect">
                  <a:avLst/>
                </a:prstGeom>
                <a:grpFill/>
                <a:ln w="19050">
                  <a:solidFill>
                    <a:schemeClr val="bg1"/>
                  </a:solidFill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 xmlns:m="http://schemas.openxmlformats.org/officeDocument/2006/math">
                      <m:r>
                        <a:rPr lang="en-US" sz="5400" b="1" i="1" smtClean="0">
                          <a:latin typeface="Cambria Math" panose="02040503050406030204" pitchFamily="18" charset="0"/>
                        </a:rPr>
                        <m:t>𝑹</m:t>
                      </m:r>
                      <m:r>
                        <a:rPr lang="en-US" sz="5400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5400" b="1" i="1" smtClean="0">
                          <a:latin typeface="Cambria Math" panose="02040503050406030204" pitchFamily="18" charset="0"/>
                        </a:rPr>
                        <m:t>𝟏</m:t>
                      </m:r>
                      <m:r>
                        <a:rPr lang="en-US" sz="5400" b="1" i="1" smtClean="0">
                          <a:latin typeface="Cambria Math" panose="02040503050406030204" pitchFamily="18" charset="0"/>
                        </a:rPr>
                        <m:t> </m:t>
                      </m:r>
                    </m:oMath>
                  </a14:m>
                  <a:r>
                    <a:rPr lang="en-US" sz="5400" b="1" dirty="0">
                      <a:solidFill>
                        <a:prstClr val="white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.</a:t>
                  </a:r>
                </a:p>
              </p:txBody>
            </p:sp>
          </mc:Choice>
          <mc:Fallback xmlns="">
            <p:sp>
              <p:nvSpPr>
                <p:cNvPr id="9" name="Rectangle 8">
                  <a:extLst>
                    <a:ext uri="{FF2B5EF4-FFF2-40B4-BE49-F238E27FC236}">
                      <a16:creationId xmlns:a16="http://schemas.microsoft.com/office/drawing/2014/main" id="{8E77691F-65E4-4D25-99BE-C63849AAC2C4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580523" y="2260115"/>
                  <a:ext cx="2468235" cy="617268"/>
                </a:xfrm>
                <a:prstGeom prst="rect">
                  <a:avLst/>
                </a:prstGeom>
                <a:blipFill>
                  <a:blip r:embed="rId3"/>
                  <a:stretch>
                    <a:fillRect b="-13810"/>
                  </a:stretch>
                </a:blipFill>
                <a:ln w="19050">
                  <a:solidFill>
                    <a:schemeClr val="bg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2178679C-83F1-4149-AB69-2BCAF6D951FA}"/>
                </a:ext>
              </a:extLst>
            </p:cNvPr>
            <p:cNvSpPr/>
            <p:nvPr/>
          </p:nvSpPr>
          <p:spPr>
            <a:xfrm>
              <a:off x="3247742" y="2303047"/>
              <a:ext cx="540000" cy="540000"/>
            </a:xfrm>
            <a:prstGeom prst="ellipse">
              <a:avLst/>
            </a:prstGeom>
            <a:grpFill/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5400" b="1" dirty="0">
                  <a:solidFill>
                    <a:prstClr val="white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B</a:t>
              </a:r>
              <a:endParaRPr lang="en-US" sz="5400" b="1" dirty="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" name="Rectangle 10">
                  <a:extLst>
                    <a:ext uri="{FF2B5EF4-FFF2-40B4-BE49-F238E27FC236}">
                      <a16:creationId xmlns:a16="http://schemas.microsoft.com/office/drawing/2014/main" id="{BF1812F0-72B6-4695-918E-1559D10E093B}"/>
                    </a:ext>
                  </a:extLst>
                </p:cNvPr>
                <p:cNvSpPr/>
                <p:nvPr/>
              </p:nvSpPr>
              <p:spPr>
                <a:xfrm>
                  <a:off x="531851" y="2243792"/>
                  <a:ext cx="2468235" cy="617268"/>
                </a:xfrm>
                <a:prstGeom prst="rect">
                  <a:avLst/>
                </a:prstGeom>
                <a:grpFill/>
                <a:ln w="19050">
                  <a:solidFill>
                    <a:schemeClr val="bg1"/>
                  </a:solidFill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 xmlns:m="http://schemas.openxmlformats.org/officeDocument/2006/math">
                      <m:r>
                        <a:rPr lang="en-US" sz="5400" b="1" i="1" smtClean="0">
                          <a:latin typeface="Cambria Math" panose="02040503050406030204" pitchFamily="18" charset="0"/>
                        </a:rPr>
                        <m:t>𝑹</m:t>
                      </m:r>
                      <m:r>
                        <a:rPr lang="en-US" sz="5400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5400" b="1" i="1" smtClean="0">
                          <a:latin typeface="Cambria Math" panose="02040503050406030204" pitchFamily="18" charset="0"/>
                        </a:rPr>
                        <m:t>𝟒</m:t>
                      </m:r>
                    </m:oMath>
                  </a14:m>
                  <a:r>
                    <a:rPr lang="en-US" sz="5400" b="1" dirty="0">
                      <a:solidFill>
                        <a:prstClr val="white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.</a:t>
                  </a:r>
                </a:p>
              </p:txBody>
            </p:sp>
          </mc:Choice>
          <mc:Fallback xmlns="">
            <p:sp>
              <p:nvSpPr>
                <p:cNvPr id="11" name="Rectangle 10">
                  <a:extLst>
                    <a:ext uri="{FF2B5EF4-FFF2-40B4-BE49-F238E27FC236}">
                      <a16:creationId xmlns:a16="http://schemas.microsoft.com/office/drawing/2014/main" id="{BF1812F0-72B6-4695-918E-1559D10E093B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31851" y="2243792"/>
                  <a:ext cx="2468235" cy="617268"/>
                </a:xfrm>
                <a:prstGeom prst="rect">
                  <a:avLst/>
                </a:prstGeom>
                <a:blipFill>
                  <a:blip r:embed="rId4"/>
                  <a:stretch>
                    <a:fillRect b="-13744"/>
                  </a:stretch>
                </a:blipFill>
                <a:ln w="19050">
                  <a:solidFill>
                    <a:schemeClr val="bg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188947F5-5540-4A85-BACE-6641A507F5A0}"/>
                </a:ext>
              </a:extLst>
            </p:cNvPr>
            <p:cNvSpPr/>
            <p:nvPr/>
          </p:nvSpPr>
          <p:spPr>
            <a:xfrm>
              <a:off x="241306" y="2303047"/>
              <a:ext cx="540000" cy="540000"/>
            </a:xfrm>
            <a:prstGeom prst="ellipse">
              <a:avLst/>
            </a:prstGeom>
            <a:grpFill/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5400" b="1" dirty="0">
                  <a:solidFill>
                    <a:prstClr val="white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A</a:t>
              </a:r>
              <a:endParaRPr lang="en-US" sz="5400" b="1" dirty="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" name="Rectangle 12">
                  <a:extLst>
                    <a:ext uri="{FF2B5EF4-FFF2-40B4-BE49-F238E27FC236}">
                      <a16:creationId xmlns:a16="http://schemas.microsoft.com/office/drawing/2014/main" id="{E1DB1070-DB60-40AD-900A-04886F77B54F}"/>
                    </a:ext>
                  </a:extLst>
                </p:cNvPr>
                <p:cNvSpPr/>
                <p:nvPr/>
              </p:nvSpPr>
              <p:spPr>
                <a:xfrm>
                  <a:off x="6544723" y="2243792"/>
                  <a:ext cx="2468235" cy="617268"/>
                </a:xfrm>
                <a:prstGeom prst="rect">
                  <a:avLst/>
                </a:prstGeom>
                <a:grpFill/>
                <a:ln w="19050">
                  <a:solidFill>
                    <a:schemeClr val="bg1"/>
                  </a:solidFill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5400" b="1" i="1" smtClean="0">
                            <a:latin typeface="Cambria Math" panose="02040503050406030204" pitchFamily="18" charset="0"/>
                          </a:rPr>
                          <m:t>𝑹</m:t>
                        </m:r>
                        <m:r>
                          <a:rPr lang="en-US" sz="5400" b="1" i="1" smtClean="0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sz="5400" b="1" i="1" smtClean="0">
                            <a:latin typeface="Cambria Math" panose="02040503050406030204" pitchFamily="18" charset="0"/>
                          </a:rPr>
                          <m:t>𝟐</m:t>
                        </m:r>
                        <m:r>
                          <m:rPr>
                            <m:nor/>
                          </m:rPr>
                          <a:rPr lang="en-US" sz="5400" b="1" dirty="0">
                            <a:solidFill>
                              <a:prstClr val="white"/>
                            </a:solidFill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.</m:t>
                        </m:r>
                      </m:oMath>
                    </m:oMathPara>
                  </a14:m>
                  <a:endParaRPr lang="en-US" sz="5400" b="1" dirty="0">
                    <a:solidFill>
                      <a:prstClr val="white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mc:Choice>
          <mc:Fallback xmlns="">
            <p:sp>
              <p:nvSpPr>
                <p:cNvPr id="13" name="Rectangle 12">
                  <a:extLst>
                    <a:ext uri="{FF2B5EF4-FFF2-40B4-BE49-F238E27FC236}">
                      <a16:creationId xmlns:a16="http://schemas.microsoft.com/office/drawing/2014/main" id="{E1DB1070-DB60-40AD-900A-04886F77B54F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544723" y="2243792"/>
                  <a:ext cx="2468235" cy="617268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  <a:ln w="19050">
                  <a:solidFill>
                    <a:schemeClr val="bg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67BF74FF-3652-4371-9E0B-A97FA806BC48}"/>
                </a:ext>
              </a:extLst>
            </p:cNvPr>
            <p:cNvSpPr/>
            <p:nvPr/>
          </p:nvSpPr>
          <p:spPr>
            <a:xfrm>
              <a:off x="6254178" y="2303047"/>
              <a:ext cx="540000" cy="540000"/>
            </a:xfrm>
            <a:prstGeom prst="ellipse">
              <a:avLst/>
            </a:prstGeom>
            <a:grpFill/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5400" b="1" dirty="0">
                  <a:solidFill>
                    <a:prstClr val="white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C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" name="Rectangle 14">
                  <a:extLst>
                    <a:ext uri="{FF2B5EF4-FFF2-40B4-BE49-F238E27FC236}">
                      <a16:creationId xmlns:a16="http://schemas.microsoft.com/office/drawing/2014/main" id="{6DFE3254-D4F7-4AE6-9631-67D4D43B93C6}"/>
                    </a:ext>
                  </a:extLst>
                </p:cNvPr>
                <p:cNvSpPr/>
                <p:nvPr/>
              </p:nvSpPr>
              <p:spPr>
                <a:xfrm>
                  <a:off x="9551160" y="2243792"/>
                  <a:ext cx="2468235" cy="617268"/>
                </a:xfrm>
                <a:prstGeom prst="rect">
                  <a:avLst/>
                </a:prstGeom>
                <a:grpFill/>
                <a:ln w="19050">
                  <a:solidFill>
                    <a:schemeClr val="bg1"/>
                  </a:solidFill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5400" b="1" i="1" smtClean="0">
                            <a:latin typeface="Cambria Math" panose="02040503050406030204" pitchFamily="18" charset="0"/>
                          </a:rPr>
                          <m:t>𝑹</m:t>
                        </m:r>
                        <m:r>
                          <a:rPr lang="en-US" sz="5400" b="1" i="1" smtClean="0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sz="5400" b="1" i="1" smtClean="0">
                            <a:latin typeface="Cambria Math" panose="02040503050406030204" pitchFamily="18" charset="0"/>
                          </a:rPr>
                          <m:t>𝟑</m:t>
                        </m:r>
                        <m:r>
                          <m:rPr>
                            <m:nor/>
                          </m:rPr>
                          <a:rPr lang="en-US" sz="5400" b="1" dirty="0">
                            <a:solidFill>
                              <a:prstClr val="white"/>
                            </a:solidFill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.</m:t>
                        </m:r>
                      </m:oMath>
                    </m:oMathPara>
                  </a14:m>
                  <a:endParaRPr lang="en-US" sz="5400" b="1" dirty="0">
                    <a:solidFill>
                      <a:prstClr val="white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mc:Choice>
          <mc:Fallback xmlns="">
            <p:sp>
              <p:nvSpPr>
                <p:cNvPr id="15" name="Rectangle 14">
                  <a:extLst>
                    <a:ext uri="{FF2B5EF4-FFF2-40B4-BE49-F238E27FC236}">
                      <a16:creationId xmlns:a16="http://schemas.microsoft.com/office/drawing/2014/main" id="{6DFE3254-D4F7-4AE6-9631-67D4D43B93C6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551160" y="2243792"/>
                  <a:ext cx="2468235" cy="617268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  <a:ln w="19050">
                  <a:solidFill>
                    <a:schemeClr val="bg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4B907C0F-6FC4-4852-8CFD-AD2FACA13C7F}"/>
                </a:ext>
              </a:extLst>
            </p:cNvPr>
            <p:cNvSpPr/>
            <p:nvPr/>
          </p:nvSpPr>
          <p:spPr>
            <a:xfrm>
              <a:off x="9260615" y="2303047"/>
              <a:ext cx="540000" cy="540000"/>
            </a:xfrm>
            <a:prstGeom prst="ellipse">
              <a:avLst/>
            </a:prstGeom>
            <a:grpFill/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5400" b="1" dirty="0">
                  <a:solidFill>
                    <a:prstClr val="white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D</a:t>
              </a:r>
            </a:p>
          </p:txBody>
        </p:sp>
      </p:grpSp>
      <p:sp>
        <p:nvSpPr>
          <p:cNvPr id="17" name="Oval 16">
            <a:extLst>
              <a:ext uri="{FF2B5EF4-FFF2-40B4-BE49-F238E27FC236}">
                <a16:creationId xmlns:a16="http://schemas.microsoft.com/office/drawing/2014/main" id="{3AF6DD6E-C69C-4024-A5BF-FE21EA5DD223}"/>
              </a:ext>
            </a:extLst>
          </p:cNvPr>
          <p:cNvSpPr/>
          <p:nvPr/>
        </p:nvSpPr>
        <p:spPr>
          <a:xfrm>
            <a:off x="6631557" y="5495907"/>
            <a:ext cx="1080000" cy="1080000"/>
          </a:xfrm>
          <a:prstGeom prst="ellipse">
            <a:avLst/>
          </a:prstGeom>
          <a:solidFill>
            <a:srgbClr val="FF0000"/>
          </a:solidFill>
          <a:ln w="5715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400" b="1" dirty="0">
                <a:solidFill>
                  <a:prstClr val="white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B</a:t>
            </a:r>
            <a:endParaRPr lang="en-US" sz="6400" dirty="0">
              <a:solidFill>
                <a:prstClr val="white"/>
              </a:solidFill>
              <a:latin typeface="Calibri" panose="020F0502020204030204"/>
            </a:endParaRP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8F06450E-ACA8-42F7-B878-4360BA0CBA71}"/>
              </a:ext>
            </a:extLst>
          </p:cNvPr>
          <p:cNvGrpSpPr/>
          <p:nvPr/>
        </p:nvGrpSpPr>
        <p:grpSpPr>
          <a:xfrm>
            <a:off x="141341" y="2491205"/>
            <a:ext cx="23943880" cy="2705022"/>
            <a:chOff x="923003" y="3917552"/>
            <a:chExt cx="23943880" cy="2401466"/>
          </a:xfrm>
        </p:grpSpPr>
        <p:sp>
          <p:nvSpPr>
            <p:cNvPr id="19" name="Rounded Rectangle 41">
              <a:extLst>
                <a:ext uri="{FF2B5EF4-FFF2-40B4-BE49-F238E27FC236}">
                  <a16:creationId xmlns:a16="http://schemas.microsoft.com/office/drawing/2014/main" id="{CC866FB0-B137-49F3-A47E-0B1A18FC432E}"/>
                </a:ext>
              </a:extLst>
            </p:cNvPr>
            <p:cNvSpPr/>
            <p:nvPr/>
          </p:nvSpPr>
          <p:spPr>
            <a:xfrm>
              <a:off x="1272211" y="4426857"/>
              <a:ext cx="23594672" cy="1892161"/>
            </a:xfrm>
            <a:prstGeom prst="roundRect">
              <a:avLst>
                <a:gd name="adj" fmla="val 10158"/>
              </a:avLst>
            </a:prstGeom>
            <a:solidFill>
              <a:srgbClr val="FEEBB0"/>
            </a:solidFill>
            <a:ln w="12700">
              <a:solidFill>
                <a:srgbClr val="91720D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4400" b="1">
                  <a:solidFill>
                    <a:prstClr val="black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                         </a:t>
              </a:r>
              <a:endParaRPr lang="en-US" sz="4800" b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20" name="Group 19">
              <a:extLst>
                <a:ext uri="{FF2B5EF4-FFF2-40B4-BE49-F238E27FC236}">
                  <a16:creationId xmlns:a16="http://schemas.microsoft.com/office/drawing/2014/main" id="{61E96746-B33C-4D41-836E-CA7E0074841E}"/>
                </a:ext>
              </a:extLst>
            </p:cNvPr>
            <p:cNvGrpSpPr/>
            <p:nvPr/>
          </p:nvGrpSpPr>
          <p:grpSpPr>
            <a:xfrm>
              <a:off x="923003" y="3917552"/>
              <a:ext cx="3942102" cy="1040476"/>
              <a:chOff x="923003" y="3917552"/>
              <a:chExt cx="3942102" cy="1040476"/>
            </a:xfrm>
          </p:grpSpPr>
          <p:grpSp>
            <p:nvGrpSpPr>
              <p:cNvPr id="21" name="Group 20">
                <a:extLst>
                  <a:ext uri="{FF2B5EF4-FFF2-40B4-BE49-F238E27FC236}">
                    <a16:creationId xmlns:a16="http://schemas.microsoft.com/office/drawing/2014/main" id="{7719E236-B0D7-442E-8A08-3228625765BF}"/>
                  </a:ext>
                </a:extLst>
              </p:cNvPr>
              <p:cNvGrpSpPr/>
              <p:nvPr/>
            </p:nvGrpSpPr>
            <p:grpSpPr>
              <a:xfrm>
                <a:off x="1362045" y="4022855"/>
                <a:ext cx="3503060" cy="865576"/>
                <a:chOff x="2028795" y="4384805"/>
                <a:chExt cx="3503060" cy="865576"/>
              </a:xfrm>
            </p:grpSpPr>
            <p:sp>
              <p:nvSpPr>
                <p:cNvPr id="23" name="Freeform 20">
                  <a:extLst>
                    <a:ext uri="{FF2B5EF4-FFF2-40B4-BE49-F238E27FC236}">
                      <a16:creationId xmlns:a16="http://schemas.microsoft.com/office/drawing/2014/main" id="{B393AAC4-D254-453D-8479-B404D455FFB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rot="5400000">
                  <a:off x="3364273" y="3082799"/>
                  <a:ext cx="832104" cy="3503060"/>
                </a:xfrm>
                <a:prstGeom prst="round2SameRect">
                  <a:avLst>
                    <a:gd name="adj1" fmla="val 19445"/>
                    <a:gd name="adj2" fmla="val 0"/>
                  </a:avLst>
                </a:prstGeom>
                <a:solidFill>
                  <a:srgbClr val="FFF9BC"/>
                </a:solidFill>
                <a:ln w="57150">
                  <a:solidFill>
                    <a:srgbClr val="91720D"/>
                  </a:solidFill>
                </a:ln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24" name="TextBox 23">
                  <a:extLst>
                    <a:ext uri="{FF2B5EF4-FFF2-40B4-BE49-F238E27FC236}">
                      <a16:creationId xmlns:a16="http://schemas.microsoft.com/office/drawing/2014/main" id="{7641E29D-906E-4634-ADED-96B1E8DA8216}"/>
                    </a:ext>
                  </a:extLst>
                </p:cNvPr>
                <p:cNvSpPr txBox="1"/>
                <p:nvPr/>
              </p:nvSpPr>
              <p:spPr>
                <a:xfrm>
                  <a:off x="2542253" y="4384805"/>
                  <a:ext cx="2895398" cy="71041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vi-VN" sz="4600" b="1" dirty="0">
                      <a:solidFill>
                        <a:prstClr val="black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CÂU</a:t>
                  </a:r>
                  <a:r>
                    <a:rPr lang="en-US" sz="4600" b="1" dirty="0">
                      <a:solidFill>
                        <a:prstClr val="black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12</a:t>
                  </a:r>
                  <a:r>
                    <a:rPr lang="vi-VN" sz="4600" b="1" dirty="0">
                      <a:solidFill>
                        <a:prstClr val="black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</a:t>
                  </a:r>
                  <a:endParaRPr lang="en-US" sz="4600" b="1" dirty="0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</p:grpSp>
          <p:pic>
            <p:nvPicPr>
              <p:cNvPr id="22" name="Picture 21">
                <a:extLst>
                  <a:ext uri="{FF2B5EF4-FFF2-40B4-BE49-F238E27FC236}">
                    <a16:creationId xmlns:a16="http://schemas.microsoft.com/office/drawing/2014/main" id="{6650C43C-37F7-4A87-880E-749F8F158389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5599" t="21515" r="9759" b="14519"/>
              <a:stretch/>
            </p:blipFill>
            <p:spPr>
              <a:xfrm>
                <a:off x="923003" y="3917552"/>
                <a:ext cx="1076356" cy="1040476"/>
              </a:xfrm>
              <a:prstGeom prst="round2DiagRect">
                <a:avLst>
                  <a:gd name="adj1" fmla="val 30509"/>
                  <a:gd name="adj2" fmla="val 0"/>
                </a:avLst>
              </a:prstGeom>
              <a:ln w="38100" cap="sq">
                <a:solidFill>
                  <a:srgbClr val="91720D"/>
                </a:solidFill>
                <a:miter lim="800000"/>
              </a:ln>
              <a:effectLst>
                <a:outerShdw blurRad="254000" algn="tl" rotWithShape="0">
                  <a:srgbClr val="000000">
                    <a:alpha val="43000"/>
                  </a:srgbClr>
                </a:outerShdw>
              </a:effectLst>
            </p:spPr>
          </p:pic>
        </p:grp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F818C57C-1988-4D43-859D-82DC91340849}"/>
              </a:ext>
            </a:extLst>
          </p:cNvPr>
          <p:cNvGrpSpPr/>
          <p:nvPr/>
        </p:nvGrpSpPr>
        <p:grpSpPr>
          <a:xfrm>
            <a:off x="-28575" y="1603631"/>
            <a:ext cx="19656043" cy="830997"/>
            <a:chOff x="-288923" y="1892299"/>
            <a:chExt cx="19659598" cy="830996"/>
          </a:xfrm>
        </p:grpSpPr>
        <p:sp>
          <p:nvSpPr>
            <p:cNvPr id="26" name="Rounded Rectangle 2">
              <a:extLst>
                <a:ext uri="{FF2B5EF4-FFF2-40B4-BE49-F238E27FC236}">
                  <a16:creationId xmlns:a16="http://schemas.microsoft.com/office/drawing/2014/main" id="{0A9E6F3C-C9C6-4653-8688-729C6539C260}"/>
                </a:ext>
              </a:extLst>
            </p:cNvPr>
            <p:cNvSpPr/>
            <p:nvPr/>
          </p:nvSpPr>
          <p:spPr>
            <a:xfrm>
              <a:off x="-288923" y="2052547"/>
              <a:ext cx="2130429" cy="657125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B241A601-B9CB-4799-9262-795745D3C127}"/>
                </a:ext>
              </a:extLst>
            </p:cNvPr>
            <p:cNvSpPr txBox="1"/>
            <p:nvPr/>
          </p:nvSpPr>
          <p:spPr>
            <a:xfrm>
              <a:off x="1082674" y="1922269"/>
              <a:ext cx="184764" cy="75405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endParaRPr lang="en-US" b="1">
                <a:solidFill>
                  <a:prstClr val="white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8F08DB64-BC2D-418D-8BD5-391B8CF3BEA4}"/>
                </a:ext>
              </a:extLst>
            </p:cNvPr>
            <p:cNvSpPr txBox="1"/>
            <p:nvPr/>
          </p:nvSpPr>
          <p:spPr>
            <a:xfrm>
              <a:off x="2087562" y="1892299"/>
              <a:ext cx="17283113" cy="830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 BÀI TẬP TRẮC NGHIỆM CỦNG CỐ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1FB11C65-8BD6-48B2-A424-E6F4B06755C4}"/>
                  </a:ext>
                </a:extLst>
              </p:cNvPr>
              <p:cNvSpPr txBox="1"/>
              <p:nvPr/>
            </p:nvSpPr>
            <p:spPr>
              <a:xfrm>
                <a:off x="5444697" y="7180663"/>
                <a:ext cx="12469860" cy="569713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vi-VN" sz="5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Ta có</a:t>
                </a:r>
                <a:r>
                  <a:rPr lang="en-US" sz="5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54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vi-VN" sz="5400" b="1" i="1">
                            <a:latin typeface="Cambria Math" panose="02040503050406030204" pitchFamily="18" charset="0"/>
                          </a:rPr>
                          <m:t>𝑩𝑪</m:t>
                        </m:r>
                      </m:num>
                      <m:den>
                        <m:func>
                          <m:funcPr>
                            <m:ctrlPr>
                              <a:rPr lang="en-US" sz="5400" b="1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a:rPr lang="vi-VN" sz="5400" b="1" i="1">
                                <a:latin typeface="Cambria Math" panose="02040503050406030204" pitchFamily="18" charset="0"/>
                              </a:rPr>
                              <m:t>𝒔𝒊𝒏</m:t>
                            </m:r>
                          </m:fName>
                          <m:e>
                            <m:r>
                              <a:rPr lang="vi-VN" sz="5400" b="1" i="1">
                                <a:latin typeface="Cambria Math" panose="02040503050406030204" pitchFamily="18" charset="0"/>
                              </a:rPr>
                              <m:t>𝑨</m:t>
                            </m:r>
                          </m:e>
                        </m:func>
                      </m:den>
                    </m:f>
                    <m:r>
                      <a:rPr lang="vi-VN" sz="540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vi-VN" sz="5400" b="1" i="1">
                        <a:latin typeface="Cambria Math" panose="02040503050406030204" pitchFamily="18" charset="0"/>
                      </a:rPr>
                      <m:t>𝟐</m:t>
                    </m:r>
                    <m:r>
                      <a:rPr lang="vi-VN" sz="5400" b="1" i="1">
                        <a:latin typeface="Cambria Math" panose="02040503050406030204" pitchFamily="18" charset="0"/>
                      </a:rPr>
                      <m:t>𝑹</m:t>
                    </m:r>
                    <m:r>
                      <a:rPr lang="vi-VN" sz="5400" b="1" i="1">
                        <a:latin typeface="Cambria Math" panose="02040503050406030204" pitchFamily="18" charset="0"/>
                      </a:rPr>
                      <m:t>⇔</m:t>
                    </m:r>
                    <m:r>
                      <a:rPr lang="vi-VN" sz="5400" b="1" i="1">
                        <a:latin typeface="Cambria Math" panose="02040503050406030204" pitchFamily="18" charset="0"/>
                      </a:rPr>
                      <m:t>𝑹</m:t>
                    </m:r>
                    <m:r>
                      <a:rPr lang="vi-VN" sz="5400" b="1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54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vi-VN" sz="5400" b="1" i="1">
                            <a:latin typeface="Cambria Math" panose="02040503050406030204" pitchFamily="18" charset="0"/>
                          </a:rPr>
                          <m:t>𝑩𝑪</m:t>
                        </m:r>
                      </m:num>
                      <m:den>
                        <m:r>
                          <a:rPr lang="vi-VN" sz="5400" b="1" i="1">
                            <a:latin typeface="Cambria Math" panose="02040503050406030204" pitchFamily="18" charset="0"/>
                          </a:rPr>
                          <m:t>𝟐</m:t>
                        </m:r>
                        <m:func>
                          <m:funcPr>
                            <m:ctrlPr>
                              <a:rPr lang="en-US" sz="5400" b="1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a:rPr lang="vi-VN" sz="5400" b="1" i="1">
                                <a:latin typeface="Cambria Math" panose="02040503050406030204" pitchFamily="18" charset="0"/>
                              </a:rPr>
                              <m:t>𝒔𝒊𝒏</m:t>
                            </m:r>
                          </m:fName>
                          <m:e>
                            <m:r>
                              <a:rPr lang="vi-VN" sz="5400" b="1" i="1">
                                <a:latin typeface="Cambria Math" panose="02040503050406030204" pitchFamily="18" charset="0"/>
                              </a:rPr>
                              <m:t>𝑨</m:t>
                            </m:r>
                          </m:e>
                        </m:func>
                      </m:den>
                    </m:f>
                  </m:oMath>
                </a14:m>
                <a:endParaRPr lang="en-US" sz="5400" b="1" i="1" dirty="0">
                  <a:latin typeface="Cambria Math" panose="02040503050406030204" pitchFamily="18" charset="0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US" sz="5400" b="1" dirty="0"/>
                  <a:t>			   </a:t>
                </a:r>
                <a14:m>
                  <m:oMath xmlns:m="http://schemas.openxmlformats.org/officeDocument/2006/math">
                    <m:r>
                      <a:rPr lang="vi-VN" sz="5400" b="1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54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ad>
                          <m:radPr>
                            <m:degHide m:val="on"/>
                            <m:ctrlPr>
                              <a:rPr lang="en-US" sz="5400" b="1" i="1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vi-VN" sz="5400" b="1" i="1">
                                <a:latin typeface="Cambria Math" panose="02040503050406030204" pitchFamily="18" charset="0"/>
                              </a:rPr>
                              <m:t>𝟑</m:t>
                            </m:r>
                          </m:e>
                        </m:rad>
                      </m:num>
                      <m:den>
                        <m:r>
                          <a:rPr lang="vi-VN" sz="5400" b="1" i="1">
                            <a:latin typeface="Cambria Math" panose="02040503050406030204" pitchFamily="18" charset="0"/>
                          </a:rPr>
                          <m:t>𝟐</m:t>
                        </m:r>
                        <m:r>
                          <a:rPr lang="vi-VN" sz="5400" b="1" i="1">
                            <a:latin typeface="Cambria Math" panose="02040503050406030204" pitchFamily="18" charset="0"/>
                          </a:rPr>
                          <m:t>.</m:t>
                        </m:r>
                        <m:f>
                          <m:fPr>
                            <m:ctrlPr>
                              <a:rPr lang="en-US" sz="5400" b="1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ad>
                              <m:radPr>
                                <m:degHide m:val="on"/>
                                <m:ctrlPr>
                                  <a:rPr lang="en-US" sz="5400" b="1" i="1">
                                    <a:latin typeface="Cambria Math" panose="02040503050406030204" pitchFamily="18" charset="0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vi-VN" sz="5400" b="1" i="1">
                                    <a:latin typeface="Cambria Math" panose="02040503050406030204" pitchFamily="18" charset="0"/>
                                  </a:rPr>
                                  <m:t>𝟑</m:t>
                                </m:r>
                              </m:e>
                            </m:rad>
                          </m:num>
                          <m:den>
                            <m:r>
                              <a:rPr lang="vi-VN" sz="5400" b="1" i="1">
                                <a:latin typeface="Cambria Math" panose="02040503050406030204" pitchFamily="18" charset="0"/>
                              </a:rPr>
                              <m:t>𝟐</m:t>
                            </m:r>
                          </m:den>
                        </m:f>
                      </m:den>
                    </m:f>
                  </m:oMath>
                </a14:m>
                <a:endParaRPr lang="en-US" sz="5400" b="1" i="1" dirty="0">
                  <a:latin typeface="Cambria Math" panose="02040503050406030204" pitchFamily="18" charset="0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US" sz="5400" b="1" dirty="0"/>
                  <a:t>			   </a:t>
                </a:r>
                <a14:m>
                  <m:oMath xmlns:m="http://schemas.openxmlformats.org/officeDocument/2006/math">
                    <m:r>
                      <a:rPr lang="vi-VN" sz="540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vi-VN" sz="5400" b="1" i="1">
                        <a:latin typeface="Cambria Math" panose="02040503050406030204" pitchFamily="18" charset="0"/>
                      </a:rPr>
                      <m:t>𝟏</m:t>
                    </m:r>
                  </m:oMath>
                </a14:m>
                <a:r>
                  <a:rPr lang="vi-VN" sz="5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endParaRPr lang="en-US" sz="5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1FB11C65-8BD6-48B2-A424-E6F4B06755C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44697" y="7180663"/>
                <a:ext cx="12469860" cy="5697137"/>
              </a:xfrm>
              <a:prstGeom prst="rect">
                <a:avLst/>
              </a:prstGeom>
              <a:blipFill>
                <a:blip r:embed="rId8"/>
                <a:stretch>
                  <a:fillRect l="-2590" b="-492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8AEC0D67-2BCF-492D-9A86-1563DDA0644A}"/>
                  </a:ext>
                </a:extLst>
              </p:cNvPr>
              <p:cNvSpPr txBox="1"/>
              <p:nvPr/>
            </p:nvSpPr>
            <p:spPr>
              <a:xfrm>
                <a:off x="1093841" y="3191658"/>
                <a:ext cx="23000485" cy="183248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5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              Cho </a:t>
                </a:r>
                <a:r>
                  <a:rPr lang="vi-VN" sz="5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tam giác </a:t>
                </a:r>
                <a14:m>
                  <m:oMath xmlns:m="http://schemas.openxmlformats.org/officeDocument/2006/math">
                    <m:r>
                      <a:rPr lang="vi-VN" sz="5400" b="1" i="1">
                        <a:latin typeface="Cambria Math" panose="02040503050406030204" pitchFamily="18" charset="0"/>
                      </a:rPr>
                      <m:t>𝑨𝑩𝑪</m:t>
                    </m:r>
                  </m:oMath>
                </a14:m>
                <a:r>
                  <a:rPr lang="vi-VN" sz="5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có góc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5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vi-VN" sz="5400" b="1" i="1">
                            <a:latin typeface="Cambria Math" panose="02040503050406030204" pitchFamily="18" charset="0"/>
                          </a:rPr>
                          <m:t>𝑩𝑨𝑪</m:t>
                        </m:r>
                      </m:e>
                    </m:acc>
                    <m:r>
                      <a:rPr lang="vi-VN" sz="540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vi-VN" sz="5400" b="1" i="1">
                        <a:latin typeface="Cambria Math" panose="02040503050406030204" pitchFamily="18" charset="0"/>
                      </a:rPr>
                      <m:t>𝟔𝟎</m:t>
                    </m:r>
                    <m:r>
                      <a:rPr lang="vi-VN" sz="5400" b="1" i="1">
                        <a:latin typeface="Cambria Math" panose="02040503050406030204" pitchFamily="18" charset="0"/>
                      </a:rPr>
                      <m:t>°</m:t>
                    </m:r>
                  </m:oMath>
                </a14:m>
                <a:r>
                  <a:rPr lang="vi-VN" sz="5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và cạnh </a:t>
                </a:r>
                <a14:m>
                  <m:oMath xmlns:m="http://schemas.openxmlformats.org/officeDocument/2006/math">
                    <m:r>
                      <a:rPr lang="vi-VN" sz="5400" b="1" i="1">
                        <a:latin typeface="Cambria Math" panose="02040503050406030204" pitchFamily="18" charset="0"/>
                      </a:rPr>
                      <m:t>𝑩𝑪</m:t>
                    </m:r>
                    <m:r>
                      <a:rPr lang="vi-VN" sz="5400" b="1" i="1">
                        <a:latin typeface="Cambria Math" panose="020405030504060302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sz="5400" b="1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vi-VN" sz="5400" b="1" i="1">
                            <a:latin typeface="Cambria Math" panose="02040503050406030204" pitchFamily="18" charset="0"/>
                          </a:rPr>
                          <m:t>𝟑</m:t>
                        </m:r>
                      </m:e>
                    </m:rad>
                  </m:oMath>
                </a14:m>
                <a:r>
                  <a:rPr lang="vi-VN" sz="5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Tính bán kính của đường tròn ngoại tiếp tam giác </a:t>
                </a:r>
                <a14:m>
                  <m:oMath xmlns:m="http://schemas.openxmlformats.org/officeDocument/2006/math">
                    <m:r>
                      <a:rPr lang="vi-VN" sz="5400" b="1" i="1">
                        <a:latin typeface="Cambria Math" panose="02040503050406030204" pitchFamily="18" charset="0"/>
                      </a:rPr>
                      <m:t>𝑨𝑩𝑪</m:t>
                    </m:r>
                  </m:oMath>
                </a14:m>
                <a:r>
                  <a:rPr lang="vi-VN" sz="5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endParaRPr lang="en-US" sz="5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8AEC0D67-2BCF-492D-9A86-1563DDA0644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93841" y="3191658"/>
                <a:ext cx="23000485" cy="1832489"/>
              </a:xfrm>
              <a:prstGeom prst="rect">
                <a:avLst/>
              </a:prstGeom>
              <a:blipFill>
                <a:blip r:embed="rId9"/>
                <a:stretch>
                  <a:fillRect l="-1405" t="-5667" b="-19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1" name="TextBox 30">
            <a:extLst>
              <a:ext uri="{FF2B5EF4-FFF2-40B4-BE49-F238E27FC236}">
                <a16:creationId xmlns:a16="http://schemas.microsoft.com/office/drawing/2014/main" id="{73C3CF5C-1143-48B0-96F6-576266D875C3}"/>
              </a:ext>
            </a:extLst>
          </p:cNvPr>
          <p:cNvSpPr txBox="1"/>
          <p:nvPr/>
        </p:nvSpPr>
        <p:spPr>
          <a:xfrm>
            <a:off x="669002" y="1685889"/>
            <a:ext cx="982961" cy="7540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>
                <a:solidFill>
                  <a:prstClr val="white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III</a:t>
            </a:r>
          </a:p>
        </p:txBody>
      </p:sp>
    </p:spTree>
    <p:extLst>
      <p:ext uri="{BB962C8B-B14F-4D97-AF65-F5344CB8AC3E}">
        <p14:creationId xmlns:p14="http://schemas.microsoft.com/office/powerpoint/2010/main" val="427039170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5D313519-0C89-483D-A08E-CF6067282148}"/>
              </a:ext>
            </a:extLst>
          </p:cNvPr>
          <p:cNvGrpSpPr/>
          <p:nvPr/>
        </p:nvGrpSpPr>
        <p:grpSpPr>
          <a:xfrm>
            <a:off x="141341" y="6858000"/>
            <a:ext cx="23862374" cy="6477000"/>
            <a:chOff x="48567" y="4381499"/>
            <a:chExt cx="23018772" cy="6476999"/>
          </a:xfrm>
          <a:solidFill>
            <a:srgbClr val="DAE3F3"/>
          </a:solidFill>
        </p:grpSpPr>
        <p:sp>
          <p:nvSpPr>
            <p:cNvPr id="3" name="Rounded Rectangle 52">
              <a:extLst>
                <a:ext uri="{FF2B5EF4-FFF2-40B4-BE49-F238E27FC236}">
                  <a16:creationId xmlns:a16="http://schemas.microsoft.com/office/drawing/2014/main" id="{5B1AB244-3D78-416D-AEF1-35CC4562B7A3}"/>
                </a:ext>
              </a:extLst>
            </p:cNvPr>
            <p:cNvSpPr/>
            <p:nvPr/>
          </p:nvSpPr>
          <p:spPr>
            <a:xfrm>
              <a:off x="385312" y="4941556"/>
              <a:ext cx="22682027" cy="5916942"/>
            </a:xfrm>
            <a:prstGeom prst="roundRect">
              <a:avLst>
                <a:gd name="adj" fmla="val 2239"/>
              </a:avLst>
            </a:prstGeom>
            <a:grpFill/>
            <a:ln w="28575">
              <a:solidFill>
                <a:schemeClr val="accent3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4800" b="1" dirty="0">
                  <a:solidFill>
                    <a:prstClr val="black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        </a:t>
              </a:r>
              <a:endParaRPr lang="en-US" sz="4800" b="1" dirty="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B6FC852D-338F-4593-BDAE-4432C24EAC82}"/>
                </a:ext>
              </a:extLst>
            </p:cNvPr>
            <p:cNvGrpSpPr/>
            <p:nvPr/>
          </p:nvGrpSpPr>
          <p:grpSpPr>
            <a:xfrm>
              <a:off x="48567" y="4381499"/>
              <a:ext cx="3991940" cy="1079474"/>
              <a:chOff x="410517" y="4648199"/>
              <a:chExt cx="3991940" cy="1079474"/>
            </a:xfrm>
            <a:grpFill/>
          </p:grpSpPr>
          <p:sp>
            <p:nvSpPr>
              <p:cNvPr id="5" name="Freeform 20">
                <a:extLst>
                  <a:ext uri="{FF2B5EF4-FFF2-40B4-BE49-F238E27FC236}">
                    <a16:creationId xmlns:a16="http://schemas.microsoft.com/office/drawing/2014/main" id="{20085AD8-BD87-4A35-B6D4-9AE383128185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 flipV="1">
                <a:off x="2421084" y="3633167"/>
                <a:ext cx="966341" cy="2996405"/>
              </a:xfrm>
              <a:prstGeom prst="round1Rect">
                <a:avLst/>
              </a:prstGeom>
              <a:grpFill/>
              <a:ln w="57150">
                <a:solidFill>
                  <a:schemeClr val="accent6">
                    <a:lumMod val="75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F08C0313-9358-457E-845F-D4B035AC31D3}"/>
                  </a:ext>
                </a:extLst>
              </p:cNvPr>
              <p:cNvSpPr txBox="1"/>
              <p:nvPr/>
            </p:nvSpPr>
            <p:spPr>
              <a:xfrm>
                <a:off x="1406054" y="4732063"/>
                <a:ext cx="2872839" cy="800219"/>
              </a:xfrm>
              <a:prstGeom prst="rect">
                <a:avLst/>
              </a:prstGeom>
              <a:grp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vi-VN" sz="4600" b="1" dirty="0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lang="en-US" sz="4600" b="1" dirty="0">
                  <a:solidFill>
                    <a:prstClr val="black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pic>
            <p:nvPicPr>
              <p:cNvPr id="7" name="Picture 6">
                <a:extLst>
                  <a:ext uri="{FF2B5EF4-FFF2-40B4-BE49-F238E27FC236}">
                    <a16:creationId xmlns:a16="http://schemas.microsoft.com/office/drawing/2014/main" id="{AB75B5B9-D442-4C6E-96A9-9A573FE06D99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7950" t="14860" r="18922" b="25555"/>
              <a:stretch/>
            </p:blipFill>
            <p:spPr>
              <a:xfrm>
                <a:off x="410517" y="4648200"/>
                <a:ext cx="1058947" cy="1079473"/>
              </a:xfrm>
              <a:prstGeom prst="round2DiagRect">
                <a:avLst>
                  <a:gd name="adj1" fmla="val 27632"/>
                  <a:gd name="adj2" fmla="val 0"/>
                </a:avLst>
              </a:prstGeom>
              <a:grpFill/>
              <a:ln w="38100" cap="sq">
                <a:solidFill>
                  <a:schemeClr val="accent6">
                    <a:lumMod val="50000"/>
                  </a:schemeClr>
                </a:solidFill>
                <a:miter lim="800000"/>
              </a:ln>
              <a:effectLst>
                <a:outerShdw blurRad="254000" algn="tl" rotWithShape="0">
                  <a:srgbClr val="000000">
                    <a:alpha val="43000"/>
                  </a:srgbClr>
                </a:outerShdw>
              </a:effectLst>
            </p:spPr>
          </p:pic>
        </p:grp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DA8B4DB7-EFF8-4AF8-B0FA-839D4C447E82}"/>
              </a:ext>
            </a:extLst>
          </p:cNvPr>
          <p:cNvGrpSpPr/>
          <p:nvPr/>
        </p:nvGrpSpPr>
        <p:grpSpPr>
          <a:xfrm>
            <a:off x="620483" y="5206438"/>
            <a:ext cx="23556178" cy="1270562"/>
            <a:chOff x="241306" y="2225779"/>
            <a:chExt cx="11778089" cy="635281"/>
          </a:xfrm>
          <a:solidFill>
            <a:srgbClr val="327E3B"/>
          </a:solidFill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" name="Rectangle 8">
                  <a:extLst>
                    <a:ext uri="{FF2B5EF4-FFF2-40B4-BE49-F238E27FC236}">
                      <a16:creationId xmlns:a16="http://schemas.microsoft.com/office/drawing/2014/main" id="{8E77691F-65E4-4D25-99BE-C63849AAC2C4}"/>
                    </a:ext>
                  </a:extLst>
                </p:cNvPr>
                <p:cNvSpPr/>
                <p:nvPr/>
              </p:nvSpPr>
              <p:spPr>
                <a:xfrm>
                  <a:off x="3558830" y="2225779"/>
                  <a:ext cx="2468235" cy="617268"/>
                </a:xfrm>
                <a:prstGeom prst="rect">
                  <a:avLst/>
                </a:prstGeom>
                <a:grpFill/>
                <a:ln w="19050">
                  <a:solidFill>
                    <a:schemeClr val="bg1"/>
                  </a:solidFill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 xmlns:m="http://schemas.openxmlformats.org/officeDocument/2006/math">
                      <m:r>
                        <a:rPr lang="en-US" sz="5400" b="1" i="1" smtClean="0">
                          <a:latin typeface="Cambria Math" panose="02040503050406030204" pitchFamily="18" charset="0"/>
                        </a:rPr>
                        <m:t>𝟐</m:t>
                      </m:r>
                      <m:r>
                        <a:rPr lang="en-US" sz="5400" b="1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5400" b="1" i="1" smtClean="0">
                          <a:latin typeface="Cambria Math" panose="02040503050406030204" pitchFamily="18" charset="0"/>
                        </a:rPr>
                        <m:t>𝟐</m:t>
                      </m:r>
                      <m:rad>
                        <m:radPr>
                          <m:degHide m:val="on"/>
                          <m:ctrlPr>
                            <a:rPr lang="en-US" sz="5400" b="1" i="1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sz="5400" b="1" i="1" smtClean="0">
                              <a:latin typeface="Cambria Math" panose="02040503050406030204" pitchFamily="18" charset="0"/>
                            </a:rPr>
                            <m:t>𝟑</m:t>
                          </m:r>
                        </m:e>
                      </m:rad>
                    </m:oMath>
                  </a14:m>
                  <a:r>
                    <a:rPr lang="vi-VN" sz="5400" b="1" dirty="0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.</a:t>
                  </a:r>
                  <a:endParaRPr lang="en-US" sz="5400" b="1" dirty="0">
                    <a:solidFill>
                      <a:prstClr val="white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mc:Choice>
          <mc:Fallback xmlns="">
            <p:sp>
              <p:nvSpPr>
                <p:cNvPr id="9" name="Rectangle 8">
                  <a:extLst>
                    <a:ext uri="{FF2B5EF4-FFF2-40B4-BE49-F238E27FC236}">
                      <a16:creationId xmlns:a16="http://schemas.microsoft.com/office/drawing/2014/main" id="{8E77691F-65E4-4D25-99BE-C63849AAC2C4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558830" y="2225779"/>
                  <a:ext cx="2468235" cy="617268"/>
                </a:xfrm>
                <a:prstGeom prst="rect">
                  <a:avLst/>
                </a:prstGeom>
                <a:blipFill>
                  <a:blip r:embed="rId3"/>
                  <a:stretch>
                    <a:fillRect b="-16667"/>
                  </a:stretch>
                </a:blipFill>
                <a:ln w="19050">
                  <a:solidFill>
                    <a:schemeClr val="bg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2178679C-83F1-4149-AB69-2BCAF6D951FA}"/>
                </a:ext>
              </a:extLst>
            </p:cNvPr>
            <p:cNvSpPr/>
            <p:nvPr/>
          </p:nvSpPr>
          <p:spPr>
            <a:xfrm>
              <a:off x="3247742" y="2303047"/>
              <a:ext cx="540000" cy="540000"/>
            </a:xfrm>
            <a:prstGeom prst="ellipse">
              <a:avLst/>
            </a:prstGeom>
            <a:grpFill/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5400" b="1" dirty="0">
                  <a:solidFill>
                    <a:prstClr val="white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B</a:t>
              </a:r>
              <a:endParaRPr lang="en-US" sz="5400" b="1" dirty="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" name="Rectangle 10">
                  <a:extLst>
                    <a:ext uri="{FF2B5EF4-FFF2-40B4-BE49-F238E27FC236}">
                      <a16:creationId xmlns:a16="http://schemas.microsoft.com/office/drawing/2014/main" id="{BF1812F0-72B6-4695-918E-1559D10E093B}"/>
                    </a:ext>
                  </a:extLst>
                </p:cNvPr>
                <p:cNvSpPr/>
                <p:nvPr/>
              </p:nvSpPr>
              <p:spPr>
                <a:xfrm>
                  <a:off x="531851" y="2243792"/>
                  <a:ext cx="2468235" cy="617268"/>
                </a:xfrm>
                <a:prstGeom prst="rect">
                  <a:avLst/>
                </a:prstGeom>
                <a:grpFill/>
                <a:ln w="19050">
                  <a:solidFill>
                    <a:schemeClr val="bg1"/>
                  </a:solidFill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 xmlns:m="http://schemas.openxmlformats.org/officeDocument/2006/math">
                      <m:r>
                        <a:rPr lang="en-US" sz="5400" b="1" i="1" smtClean="0">
                          <a:latin typeface="Cambria Math" panose="02040503050406030204" pitchFamily="18" charset="0"/>
                        </a:rPr>
                        <m:t>𝟐</m:t>
                      </m:r>
                      <m:rad>
                        <m:radPr>
                          <m:degHide m:val="on"/>
                          <m:ctrlPr>
                            <a:rPr lang="en-US" sz="5400" b="1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sz="5400" b="1" i="1" smtClean="0">
                              <a:latin typeface="Cambria Math" panose="02040503050406030204" pitchFamily="18" charset="0"/>
                            </a:rPr>
                            <m:t>𝟔</m:t>
                          </m:r>
                        </m:e>
                      </m:rad>
                    </m:oMath>
                  </a14:m>
                  <a:r>
                    <a:rPr lang="en-US" sz="5400" b="1" dirty="0">
                      <a:solidFill>
                        <a:prstClr val="white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.</a:t>
                  </a:r>
                </a:p>
              </p:txBody>
            </p:sp>
          </mc:Choice>
          <mc:Fallback xmlns="">
            <p:sp>
              <p:nvSpPr>
                <p:cNvPr id="11" name="Rectangle 10">
                  <a:extLst>
                    <a:ext uri="{FF2B5EF4-FFF2-40B4-BE49-F238E27FC236}">
                      <a16:creationId xmlns:a16="http://schemas.microsoft.com/office/drawing/2014/main" id="{BF1812F0-72B6-4695-918E-1559D10E093B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31851" y="2243792"/>
                  <a:ext cx="2468235" cy="617268"/>
                </a:xfrm>
                <a:prstGeom prst="rect">
                  <a:avLst/>
                </a:prstGeom>
                <a:blipFill>
                  <a:blip r:embed="rId4"/>
                  <a:stretch>
                    <a:fillRect b="-16588"/>
                  </a:stretch>
                </a:blipFill>
                <a:ln w="19050">
                  <a:solidFill>
                    <a:schemeClr val="bg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188947F5-5540-4A85-BACE-6641A507F5A0}"/>
                </a:ext>
              </a:extLst>
            </p:cNvPr>
            <p:cNvSpPr/>
            <p:nvPr/>
          </p:nvSpPr>
          <p:spPr>
            <a:xfrm>
              <a:off x="241306" y="2303047"/>
              <a:ext cx="540000" cy="540000"/>
            </a:xfrm>
            <a:prstGeom prst="ellipse">
              <a:avLst/>
            </a:prstGeom>
            <a:grpFill/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5400" b="1" dirty="0">
                  <a:solidFill>
                    <a:prstClr val="white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A</a:t>
              </a:r>
              <a:endParaRPr lang="en-US" sz="5400" b="1" dirty="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" name="Rectangle 12">
                  <a:extLst>
                    <a:ext uri="{FF2B5EF4-FFF2-40B4-BE49-F238E27FC236}">
                      <a16:creationId xmlns:a16="http://schemas.microsoft.com/office/drawing/2014/main" id="{E1DB1070-DB60-40AD-900A-04886F77B54F}"/>
                    </a:ext>
                  </a:extLst>
                </p:cNvPr>
                <p:cNvSpPr/>
                <p:nvPr/>
              </p:nvSpPr>
              <p:spPr>
                <a:xfrm>
                  <a:off x="6544723" y="2243792"/>
                  <a:ext cx="2468235" cy="617268"/>
                </a:xfrm>
                <a:prstGeom prst="rect">
                  <a:avLst/>
                </a:prstGeom>
                <a:grpFill/>
                <a:ln w="19050">
                  <a:solidFill>
                    <a:schemeClr val="bg1"/>
                  </a:solidFill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 xmlns:m="http://schemas.openxmlformats.org/officeDocument/2006/math">
                      <m:r>
                        <a:rPr lang="en-US" sz="5400" b="1" i="1" smtClean="0">
                          <a:latin typeface="Cambria Math" panose="02040503050406030204" pitchFamily="18" charset="0"/>
                        </a:rPr>
                        <m:t>𝟐</m:t>
                      </m:r>
                      <m:rad>
                        <m:radPr>
                          <m:degHide m:val="on"/>
                          <m:ctrlPr>
                            <a:rPr lang="en-US" sz="5400" b="1" i="1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sz="5400" b="1" i="1">
                              <a:latin typeface="Cambria Math" panose="02040503050406030204" pitchFamily="18" charset="0"/>
                            </a:rPr>
                            <m:t>𝟑</m:t>
                          </m:r>
                        </m:e>
                      </m:rad>
                      <m:r>
                        <a:rPr lang="en-US" sz="5400" b="1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5400" b="1" i="1" smtClean="0">
                          <a:latin typeface="Cambria Math" panose="02040503050406030204" pitchFamily="18" charset="0"/>
                        </a:rPr>
                        <m:t>𝟐</m:t>
                      </m:r>
                    </m:oMath>
                  </a14:m>
                  <a:r>
                    <a:rPr lang="vi-VN" sz="5400" b="1" dirty="0"/>
                    <a:t>.</a:t>
                  </a:r>
                  <a:endParaRPr lang="en-US" sz="5400" b="1" dirty="0">
                    <a:solidFill>
                      <a:prstClr val="white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mc:Choice>
          <mc:Fallback xmlns="">
            <p:sp>
              <p:nvSpPr>
                <p:cNvPr id="13" name="Rectangle 12">
                  <a:extLst>
                    <a:ext uri="{FF2B5EF4-FFF2-40B4-BE49-F238E27FC236}">
                      <a16:creationId xmlns:a16="http://schemas.microsoft.com/office/drawing/2014/main" id="{E1DB1070-DB60-40AD-900A-04886F77B54F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544723" y="2243792"/>
                  <a:ext cx="2468235" cy="617268"/>
                </a:xfrm>
                <a:prstGeom prst="rect">
                  <a:avLst/>
                </a:prstGeom>
                <a:blipFill>
                  <a:blip r:embed="rId5"/>
                  <a:stretch>
                    <a:fillRect b="-17536"/>
                  </a:stretch>
                </a:blipFill>
                <a:ln w="19050">
                  <a:solidFill>
                    <a:schemeClr val="bg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67BF74FF-3652-4371-9E0B-A97FA806BC48}"/>
                </a:ext>
              </a:extLst>
            </p:cNvPr>
            <p:cNvSpPr/>
            <p:nvPr/>
          </p:nvSpPr>
          <p:spPr>
            <a:xfrm>
              <a:off x="6254178" y="2303047"/>
              <a:ext cx="540000" cy="540000"/>
            </a:xfrm>
            <a:prstGeom prst="ellipse">
              <a:avLst/>
            </a:prstGeom>
            <a:grpFill/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5400" b="1" dirty="0">
                  <a:solidFill>
                    <a:prstClr val="white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C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" name="Rectangle 14">
                  <a:extLst>
                    <a:ext uri="{FF2B5EF4-FFF2-40B4-BE49-F238E27FC236}">
                      <a16:creationId xmlns:a16="http://schemas.microsoft.com/office/drawing/2014/main" id="{6DFE3254-D4F7-4AE6-9631-67D4D43B93C6}"/>
                    </a:ext>
                  </a:extLst>
                </p:cNvPr>
                <p:cNvSpPr/>
                <p:nvPr/>
              </p:nvSpPr>
              <p:spPr>
                <a:xfrm>
                  <a:off x="9551160" y="2243792"/>
                  <a:ext cx="2468235" cy="617268"/>
                </a:xfrm>
                <a:prstGeom prst="rect">
                  <a:avLst/>
                </a:prstGeom>
                <a:grpFill/>
                <a:ln w="19050">
                  <a:solidFill>
                    <a:schemeClr val="bg1"/>
                  </a:solidFill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ad>
                          <m:radPr>
                            <m:degHide m:val="on"/>
                            <m:ctrlPr>
                              <a:rPr lang="en-US" sz="5400" b="1" i="1" smtClean="0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5400" b="1" i="1" smtClean="0">
                                <a:latin typeface="Cambria Math" panose="02040503050406030204" pitchFamily="18" charset="0"/>
                              </a:rPr>
                              <m:t>𝟔</m:t>
                            </m:r>
                          </m:e>
                        </m:rad>
                        <m:r>
                          <m:rPr>
                            <m:nor/>
                          </m:rPr>
                          <a:rPr lang="vi-VN" sz="5400" b="1"/>
                          <m:t>.</m:t>
                        </m:r>
                      </m:oMath>
                    </m:oMathPara>
                  </a14:m>
                  <a:endParaRPr lang="en-US" sz="5400" b="1" dirty="0">
                    <a:solidFill>
                      <a:prstClr val="white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mc:Choice>
          <mc:Fallback xmlns="">
            <p:sp>
              <p:nvSpPr>
                <p:cNvPr id="15" name="Rectangle 14">
                  <a:extLst>
                    <a:ext uri="{FF2B5EF4-FFF2-40B4-BE49-F238E27FC236}">
                      <a16:creationId xmlns:a16="http://schemas.microsoft.com/office/drawing/2014/main" id="{6DFE3254-D4F7-4AE6-9631-67D4D43B93C6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551160" y="2243792"/>
                  <a:ext cx="2468235" cy="617268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  <a:ln w="19050">
                  <a:solidFill>
                    <a:schemeClr val="bg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4B907C0F-6FC4-4852-8CFD-AD2FACA13C7F}"/>
                </a:ext>
              </a:extLst>
            </p:cNvPr>
            <p:cNvSpPr/>
            <p:nvPr/>
          </p:nvSpPr>
          <p:spPr>
            <a:xfrm>
              <a:off x="9260615" y="2303047"/>
              <a:ext cx="540000" cy="540000"/>
            </a:xfrm>
            <a:prstGeom prst="ellipse">
              <a:avLst/>
            </a:prstGeom>
            <a:grpFill/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5400" b="1" dirty="0">
                  <a:solidFill>
                    <a:prstClr val="white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D</a:t>
              </a:r>
            </a:p>
          </p:txBody>
        </p:sp>
      </p:grpSp>
      <p:sp>
        <p:nvSpPr>
          <p:cNvPr id="17" name="Oval 16">
            <a:extLst>
              <a:ext uri="{FF2B5EF4-FFF2-40B4-BE49-F238E27FC236}">
                <a16:creationId xmlns:a16="http://schemas.microsoft.com/office/drawing/2014/main" id="{3AF6DD6E-C69C-4024-A5BF-FE21EA5DD223}"/>
              </a:ext>
            </a:extLst>
          </p:cNvPr>
          <p:cNvSpPr/>
          <p:nvPr/>
        </p:nvSpPr>
        <p:spPr>
          <a:xfrm>
            <a:off x="618684" y="5368831"/>
            <a:ext cx="1080000" cy="1080000"/>
          </a:xfrm>
          <a:prstGeom prst="ellipse">
            <a:avLst/>
          </a:prstGeom>
          <a:solidFill>
            <a:srgbClr val="FF0000"/>
          </a:solidFill>
          <a:ln w="5715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400" b="1" dirty="0">
                <a:solidFill>
                  <a:prstClr val="white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A</a:t>
            </a:r>
            <a:endParaRPr lang="en-US" sz="6400" dirty="0">
              <a:solidFill>
                <a:prstClr val="white"/>
              </a:solidFill>
              <a:latin typeface="Calibri" panose="020F0502020204030204"/>
            </a:endParaRP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8F06450E-ACA8-42F7-B878-4360BA0CBA71}"/>
              </a:ext>
            </a:extLst>
          </p:cNvPr>
          <p:cNvGrpSpPr/>
          <p:nvPr/>
        </p:nvGrpSpPr>
        <p:grpSpPr>
          <a:xfrm>
            <a:off x="141340" y="2590803"/>
            <a:ext cx="23943880" cy="2401467"/>
            <a:chOff x="923003" y="3917552"/>
            <a:chExt cx="23943880" cy="2401466"/>
          </a:xfrm>
        </p:grpSpPr>
        <p:sp>
          <p:nvSpPr>
            <p:cNvPr id="19" name="Rounded Rectangle 41">
              <a:extLst>
                <a:ext uri="{FF2B5EF4-FFF2-40B4-BE49-F238E27FC236}">
                  <a16:creationId xmlns:a16="http://schemas.microsoft.com/office/drawing/2014/main" id="{CC866FB0-B137-49F3-A47E-0B1A18FC432E}"/>
                </a:ext>
              </a:extLst>
            </p:cNvPr>
            <p:cNvSpPr/>
            <p:nvPr/>
          </p:nvSpPr>
          <p:spPr>
            <a:xfrm>
              <a:off x="1272211" y="4426857"/>
              <a:ext cx="23594672" cy="1892161"/>
            </a:xfrm>
            <a:prstGeom prst="roundRect">
              <a:avLst>
                <a:gd name="adj" fmla="val 10158"/>
              </a:avLst>
            </a:prstGeom>
            <a:solidFill>
              <a:srgbClr val="FEEBB0"/>
            </a:solidFill>
            <a:ln w="12700">
              <a:solidFill>
                <a:srgbClr val="91720D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4400" b="1">
                  <a:solidFill>
                    <a:prstClr val="black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                         </a:t>
              </a:r>
              <a:endParaRPr lang="en-US" sz="4800" b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20" name="Group 19">
              <a:extLst>
                <a:ext uri="{FF2B5EF4-FFF2-40B4-BE49-F238E27FC236}">
                  <a16:creationId xmlns:a16="http://schemas.microsoft.com/office/drawing/2014/main" id="{61E96746-B33C-4D41-836E-CA7E0074841E}"/>
                </a:ext>
              </a:extLst>
            </p:cNvPr>
            <p:cNvGrpSpPr/>
            <p:nvPr/>
          </p:nvGrpSpPr>
          <p:grpSpPr>
            <a:xfrm>
              <a:off x="923003" y="3917552"/>
              <a:ext cx="3942102" cy="1040476"/>
              <a:chOff x="923003" y="3917552"/>
              <a:chExt cx="3942102" cy="1040476"/>
            </a:xfrm>
          </p:grpSpPr>
          <p:grpSp>
            <p:nvGrpSpPr>
              <p:cNvPr id="21" name="Group 20">
                <a:extLst>
                  <a:ext uri="{FF2B5EF4-FFF2-40B4-BE49-F238E27FC236}">
                    <a16:creationId xmlns:a16="http://schemas.microsoft.com/office/drawing/2014/main" id="{7719E236-B0D7-442E-8A08-3228625765BF}"/>
                  </a:ext>
                </a:extLst>
              </p:cNvPr>
              <p:cNvGrpSpPr/>
              <p:nvPr/>
            </p:nvGrpSpPr>
            <p:grpSpPr>
              <a:xfrm>
                <a:off x="1362045" y="4022855"/>
                <a:ext cx="3503060" cy="865576"/>
                <a:chOff x="2028795" y="4384805"/>
                <a:chExt cx="3503060" cy="865576"/>
              </a:xfrm>
            </p:grpSpPr>
            <p:sp>
              <p:nvSpPr>
                <p:cNvPr id="23" name="Freeform 20">
                  <a:extLst>
                    <a:ext uri="{FF2B5EF4-FFF2-40B4-BE49-F238E27FC236}">
                      <a16:creationId xmlns:a16="http://schemas.microsoft.com/office/drawing/2014/main" id="{B393AAC4-D254-453D-8479-B404D455FFB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rot="5400000">
                  <a:off x="3364273" y="3082799"/>
                  <a:ext cx="832104" cy="3503060"/>
                </a:xfrm>
                <a:prstGeom prst="round2SameRect">
                  <a:avLst>
                    <a:gd name="adj1" fmla="val 19445"/>
                    <a:gd name="adj2" fmla="val 0"/>
                  </a:avLst>
                </a:prstGeom>
                <a:solidFill>
                  <a:srgbClr val="FFF9BC"/>
                </a:solidFill>
                <a:ln w="57150">
                  <a:solidFill>
                    <a:srgbClr val="91720D"/>
                  </a:solidFill>
                </a:ln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24" name="TextBox 23">
                  <a:extLst>
                    <a:ext uri="{FF2B5EF4-FFF2-40B4-BE49-F238E27FC236}">
                      <a16:creationId xmlns:a16="http://schemas.microsoft.com/office/drawing/2014/main" id="{7641E29D-906E-4634-ADED-96B1E8DA8216}"/>
                    </a:ext>
                  </a:extLst>
                </p:cNvPr>
                <p:cNvSpPr txBox="1"/>
                <p:nvPr/>
              </p:nvSpPr>
              <p:spPr>
                <a:xfrm>
                  <a:off x="2542253" y="4384805"/>
                  <a:ext cx="2895398" cy="80021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vi-VN" sz="4600" b="1" dirty="0">
                      <a:solidFill>
                        <a:prstClr val="black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CÂU</a:t>
                  </a:r>
                  <a:r>
                    <a:rPr lang="en-US" sz="4600" b="1" dirty="0">
                      <a:solidFill>
                        <a:prstClr val="black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13</a:t>
                  </a:r>
                  <a:r>
                    <a:rPr lang="vi-VN" sz="4600" b="1" dirty="0">
                      <a:solidFill>
                        <a:prstClr val="black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</a:t>
                  </a:r>
                  <a:endParaRPr lang="en-US" sz="4600" b="1" dirty="0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</p:grpSp>
          <p:pic>
            <p:nvPicPr>
              <p:cNvPr id="22" name="Picture 21">
                <a:extLst>
                  <a:ext uri="{FF2B5EF4-FFF2-40B4-BE49-F238E27FC236}">
                    <a16:creationId xmlns:a16="http://schemas.microsoft.com/office/drawing/2014/main" id="{6650C43C-37F7-4A87-880E-749F8F158389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5599" t="21515" r="9759" b="14519"/>
              <a:stretch/>
            </p:blipFill>
            <p:spPr>
              <a:xfrm>
                <a:off x="923003" y="3917552"/>
                <a:ext cx="1076356" cy="1040476"/>
              </a:xfrm>
              <a:prstGeom prst="round2DiagRect">
                <a:avLst>
                  <a:gd name="adj1" fmla="val 30509"/>
                  <a:gd name="adj2" fmla="val 0"/>
                </a:avLst>
              </a:prstGeom>
              <a:ln w="38100" cap="sq">
                <a:solidFill>
                  <a:srgbClr val="91720D"/>
                </a:solidFill>
                <a:miter lim="800000"/>
              </a:ln>
              <a:effectLst>
                <a:outerShdw blurRad="254000" algn="tl" rotWithShape="0">
                  <a:srgbClr val="000000">
                    <a:alpha val="43000"/>
                  </a:srgbClr>
                </a:outerShdw>
              </a:effectLst>
            </p:spPr>
          </p:pic>
        </p:grp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F818C57C-1988-4D43-859D-82DC91340849}"/>
              </a:ext>
            </a:extLst>
          </p:cNvPr>
          <p:cNvGrpSpPr/>
          <p:nvPr/>
        </p:nvGrpSpPr>
        <p:grpSpPr>
          <a:xfrm>
            <a:off x="-72643" y="1572056"/>
            <a:ext cx="19656043" cy="830997"/>
            <a:chOff x="-288923" y="1892299"/>
            <a:chExt cx="19659598" cy="830996"/>
          </a:xfrm>
        </p:grpSpPr>
        <p:sp>
          <p:nvSpPr>
            <p:cNvPr id="26" name="Rounded Rectangle 2">
              <a:extLst>
                <a:ext uri="{FF2B5EF4-FFF2-40B4-BE49-F238E27FC236}">
                  <a16:creationId xmlns:a16="http://schemas.microsoft.com/office/drawing/2014/main" id="{0A9E6F3C-C9C6-4653-8688-729C6539C260}"/>
                </a:ext>
              </a:extLst>
            </p:cNvPr>
            <p:cNvSpPr/>
            <p:nvPr/>
          </p:nvSpPr>
          <p:spPr>
            <a:xfrm>
              <a:off x="-288923" y="2052547"/>
              <a:ext cx="2130429" cy="657125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B241A601-B9CB-4799-9262-795745D3C127}"/>
                </a:ext>
              </a:extLst>
            </p:cNvPr>
            <p:cNvSpPr txBox="1"/>
            <p:nvPr/>
          </p:nvSpPr>
          <p:spPr>
            <a:xfrm>
              <a:off x="1082674" y="1922269"/>
              <a:ext cx="184764" cy="75405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endParaRPr lang="en-US" b="1">
                <a:solidFill>
                  <a:prstClr val="white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8F08DB64-BC2D-418D-8BD5-391B8CF3BEA4}"/>
                </a:ext>
              </a:extLst>
            </p:cNvPr>
            <p:cNvSpPr txBox="1"/>
            <p:nvPr/>
          </p:nvSpPr>
          <p:spPr>
            <a:xfrm>
              <a:off x="2087562" y="1892299"/>
              <a:ext cx="17283113" cy="830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 BÀI TẬP TRẮC NGHIỆM CỦNG CỐ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1FB11C65-8BD6-48B2-A424-E6F4B06755C4}"/>
                  </a:ext>
                </a:extLst>
              </p:cNvPr>
              <p:cNvSpPr txBox="1"/>
              <p:nvPr/>
            </p:nvSpPr>
            <p:spPr>
              <a:xfrm>
                <a:off x="8214660" y="7162800"/>
                <a:ext cx="8064821" cy="627735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5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Ta </a:t>
                </a:r>
                <a:r>
                  <a:rPr lang="en-US" sz="5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sz="5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54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5400" b="1" i="1">
                            <a:latin typeface="Cambria Math" panose="02040503050406030204" pitchFamily="18" charset="0"/>
                          </a:rPr>
                          <m:t>𝑩𝑪</m:t>
                        </m:r>
                      </m:num>
                      <m:den>
                        <m:func>
                          <m:funcPr>
                            <m:ctrlPr>
                              <a:rPr lang="en-US" sz="5400" b="1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a:rPr lang="en-US" sz="5400" b="1" i="1">
                                <a:latin typeface="Cambria Math" panose="02040503050406030204" pitchFamily="18" charset="0"/>
                              </a:rPr>
                              <m:t>𝒔𝒊𝒏</m:t>
                            </m:r>
                          </m:fName>
                          <m:e>
                            <m:r>
                              <a:rPr lang="en-US" sz="5400" b="1" i="1">
                                <a:latin typeface="Cambria Math" panose="02040503050406030204" pitchFamily="18" charset="0"/>
                              </a:rPr>
                              <m:t>𝑨</m:t>
                            </m:r>
                          </m:e>
                        </m:func>
                      </m:den>
                    </m:f>
                    <m:r>
                      <a:rPr lang="en-US" sz="5400" b="1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54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5400" b="1" i="1">
                            <a:latin typeface="Cambria Math" panose="02040503050406030204" pitchFamily="18" charset="0"/>
                          </a:rPr>
                          <m:t>𝑨𝑪</m:t>
                        </m:r>
                      </m:num>
                      <m:den>
                        <m:func>
                          <m:funcPr>
                            <m:ctrlPr>
                              <a:rPr lang="en-US" sz="5400" b="1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a:rPr lang="en-US" sz="5400" b="1" i="1">
                                <a:latin typeface="Cambria Math" panose="02040503050406030204" pitchFamily="18" charset="0"/>
                              </a:rPr>
                              <m:t>𝒔𝒊𝒏</m:t>
                            </m:r>
                          </m:fName>
                          <m:e>
                            <m:r>
                              <a:rPr lang="en-US" sz="5400" b="1" i="1">
                                <a:latin typeface="Cambria Math" panose="02040503050406030204" pitchFamily="18" charset="0"/>
                              </a:rPr>
                              <m:t>𝑩</m:t>
                            </m:r>
                          </m:e>
                        </m:func>
                      </m:den>
                    </m:f>
                  </m:oMath>
                </a14:m>
                <a:endParaRPr lang="en-US" sz="5400" b="1" i="1" dirty="0">
                  <a:latin typeface="Cambria Math" panose="02040503050406030204" pitchFamily="18" charset="0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US" sz="5400" b="1" dirty="0"/>
                  <a:t>	</a:t>
                </a:r>
                <a14:m>
                  <m:oMath xmlns:m="http://schemas.openxmlformats.org/officeDocument/2006/math">
                    <m:r>
                      <a:rPr lang="en-US" sz="5400" b="1" i="1">
                        <a:latin typeface="Cambria Math" panose="02040503050406030204" pitchFamily="18" charset="0"/>
                      </a:rPr>
                      <m:t>⇔</m:t>
                    </m:r>
                    <m:r>
                      <a:rPr lang="en-US" sz="5400" b="1" i="1">
                        <a:latin typeface="Cambria Math" panose="02040503050406030204" pitchFamily="18" charset="0"/>
                      </a:rPr>
                      <m:t>𝑩𝑪</m:t>
                    </m:r>
                    <m:r>
                      <a:rPr lang="en-US" sz="5400" b="1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54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5400" b="1" i="1">
                            <a:latin typeface="Cambria Math" panose="02040503050406030204" pitchFamily="18" charset="0"/>
                          </a:rPr>
                          <m:t>𝟒</m:t>
                        </m:r>
                        <m:r>
                          <a:rPr lang="en-US" sz="5400" b="1" i="1">
                            <a:latin typeface="Cambria Math" panose="02040503050406030204" pitchFamily="18" charset="0"/>
                          </a:rPr>
                          <m:t>.</m:t>
                        </m:r>
                        <m:f>
                          <m:fPr>
                            <m:ctrlPr>
                              <a:rPr lang="en-US" sz="5400" b="1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ad>
                              <m:radPr>
                                <m:degHide m:val="on"/>
                                <m:ctrlPr>
                                  <a:rPr lang="en-US" sz="5400" b="1" i="1">
                                    <a:latin typeface="Cambria Math" panose="02040503050406030204" pitchFamily="18" charset="0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en-US" sz="5400" b="1" i="1">
                                    <a:latin typeface="Cambria Math" panose="02040503050406030204" pitchFamily="18" charset="0"/>
                                  </a:rPr>
                                  <m:t>𝟑</m:t>
                                </m:r>
                              </m:e>
                            </m:rad>
                          </m:num>
                          <m:den>
                            <m:r>
                              <a:rPr lang="en-US" sz="5400" b="1" i="1">
                                <a:latin typeface="Cambria Math" panose="02040503050406030204" pitchFamily="18" charset="0"/>
                              </a:rPr>
                              <m:t>𝟐</m:t>
                            </m:r>
                          </m:den>
                        </m:f>
                      </m:num>
                      <m:den>
                        <m:f>
                          <m:fPr>
                            <m:ctrlPr>
                              <a:rPr lang="en-US" sz="5400" b="1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ad>
                              <m:radPr>
                                <m:degHide m:val="on"/>
                                <m:ctrlPr>
                                  <a:rPr lang="en-US" sz="5400" b="1" i="1">
                                    <a:latin typeface="Cambria Math" panose="02040503050406030204" pitchFamily="18" charset="0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en-US" sz="5400" b="1" i="1">
                                    <a:latin typeface="Cambria Math" panose="02040503050406030204" pitchFamily="18" charset="0"/>
                                  </a:rPr>
                                  <m:t>𝟐</m:t>
                                </m:r>
                              </m:e>
                            </m:rad>
                          </m:num>
                          <m:den>
                            <m:r>
                              <a:rPr lang="en-US" sz="5400" b="1" i="1">
                                <a:latin typeface="Cambria Math" panose="02040503050406030204" pitchFamily="18" charset="0"/>
                              </a:rPr>
                              <m:t>𝟐</m:t>
                            </m:r>
                          </m:den>
                        </m:f>
                      </m:den>
                    </m:f>
                  </m:oMath>
                </a14:m>
                <a:endParaRPr lang="en-US" sz="5400" b="1" i="1" dirty="0">
                  <a:latin typeface="Cambria Math" panose="02040503050406030204" pitchFamily="18" charset="0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US" sz="5400" b="1" dirty="0"/>
                  <a:t>		</a:t>
                </a:r>
                <a14:m>
                  <m:oMath xmlns:m="http://schemas.openxmlformats.org/officeDocument/2006/math">
                    <m:r>
                      <a:rPr lang="en-US" sz="540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5400" b="1" i="1">
                        <a:latin typeface="Cambria Math" panose="02040503050406030204" pitchFamily="18" charset="0"/>
                      </a:rPr>
                      <m:t>𝟐</m:t>
                    </m:r>
                    <m:rad>
                      <m:radPr>
                        <m:degHide m:val="on"/>
                        <m:ctrlPr>
                          <a:rPr lang="en-US" sz="5400" b="1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5400" b="1" i="1">
                            <a:latin typeface="Cambria Math" panose="02040503050406030204" pitchFamily="18" charset="0"/>
                          </a:rPr>
                          <m:t>𝟔</m:t>
                        </m:r>
                      </m:e>
                    </m:rad>
                  </m:oMath>
                </a14:m>
                <a:r>
                  <a:rPr lang="en-US" sz="5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1FB11C65-8BD6-48B2-A424-E6F4B06755C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14660" y="7162800"/>
                <a:ext cx="8064821" cy="6277359"/>
              </a:xfrm>
              <a:prstGeom prst="rect">
                <a:avLst/>
              </a:prstGeom>
              <a:blipFill>
                <a:blip r:embed="rId8"/>
                <a:stretch>
                  <a:fillRect l="-4082" b="-436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8AEC0D67-2BCF-492D-9A86-1563DDA0644A}"/>
                  </a:ext>
                </a:extLst>
              </p:cNvPr>
              <p:cNvSpPr txBox="1"/>
              <p:nvPr/>
            </p:nvSpPr>
            <p:spPr>
              <a:xfrm>
                <a:off x="2052988" y="3065848"/>
                <a:ext cx="22204828" cy="180145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lvl="0"/>
                <a:r>
                  <a:rPr lang="fr-FR" sz="5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         </a:t>
                </a:r>
                <a:r>
                  <a:rPr lang="fr-FR" sz="5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Trong</a:t>
                </a:r>
                <a:r>
                  <a:rPr lang="fr-FR" sz="5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5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mặt</a:t>
                </a:r>
                <a:r>
                  <a:rPr lang="fr-FR" sz="5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5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phẳng</a:t>
                </a:r>
                <a:r>
                  <a:rPr lang="fr-FR" sz="5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  <a:r>
                  <a:rPr lang="fr-FR" sz="5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cho</a:t>
                </a:r>
                <a:r>
                  <a:rPr lang="fr-FR" sz="5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5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tam</a:t>
                </a:r>
                <a:r>
                  <a:rPr lang="fr-FR" sz="5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5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giác</a:t>
                </a:r>
                <a:r>
                  <a:rPr lang="fr-FR" sz="5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5400" b="1" i="1">
                        <a:latin typeface="Cambria Math" panose="02040503050406030204" pitchFamily="18" charset="0"/>
                      </a:rPr>
                      <m:t>𝑨𝑩𝑪</m:t>
                    </m:r>
                  </m:oMath>
                </a14:m>
                <a:r>
                  <a:rPr lang="fr-FR" sz="5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5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fr-FR" sz="5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5400" b="1" i="1">
                        <a:latin typeface="Cambria Math" panose="02040503050406030204" pitchFamily="18" charset="0"/>
                      </a:rPr>
                      <m:t>𝑨𝑪</m:t>
                    </m:r>
                    <m:r>
                      <a:rPr lang="en-US" sz="540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5400" b="1" i="1">
                        <a:latin typeface="Cambria Math" panose="02040503050406030204" pitchFamily="18" charset="0"/>
                      </a:rPr>
                      <m:t>𝟒</m:t>
                    </m:r>
                    <m:r>
                      <m:rPr>
                        <m:nor/>
                      </m:rPr>
                      <a:rPr lang="en-US" sz="5400" b="1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 </m:t>
                    </m:r>
                    <m:r>
                      <m:rPr>
                        <m:nor/>
                      </m:rPr>
                      <a:rPr lang="en-US" sz="5400" b="1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cm</m:t>
                    </m:r>
                  </m:oMath>
                </a14:m>
                <a:r>
                  <a:rPr lang="fr-FR" sz="5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  <a:r>
                  <a:rPr lang="fr-FR" sz="5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góc</a:t>
                </a:r>
                <a:r>
                  <a:rPr lang="fr-FR" sz="5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5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fr-FR" sz="5400" b="1" i="1">
                            <a:latin typeface="Cambria Math" panose="02040503050406030204" pitchFamily="18" charset="0"/>
                          </a:rPr>
                          <m:t>𝑨</m:t>
                        </m:r>
                      </m:e>
                    </m:acc>
                    <m:r>
                      <a:rPr lang="fr-FR" sz="540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fr-FR" sz="5400" b="1" i="1">
                        <a:latin typeface="Cambria Math" panose="02040503050406030204" pitchFamily="18" charset="0"/>
                      </a:rPr>
                      <m:t>𝟔𝟎</m:t>
                    </m:r>
                    <m:r>
                      <a:rPr lang="fr-FR" sz="5400" b="1" i="1">
                        <a:latin typeface="Cambria Math" panose="02040503050406030204" pitchFamily="18" charset="0"/>
                      </a:rPr>
                      <m:t>°</m:t>
                    </m:r>
                  </m:oMath>
                </a14:m>
                <a:r>
                  <a:rPr lang="en-US" sz="5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5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5400" b="1" i="1">
                            <a:latin typeface="Cambria Math" panose="02040503050406030204" pitchFamily="18" charset="0"/>
                          </a:rPr>
                          <m:t>𝑩</m:t>
                        </m:r>
                      </m:e>
                    </m:acc>
                    <m:r>
                      <a:rPr lang="en-US" sz="540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5400" b="1" i="1">
                        <a:latin typeface="Cambria Math" panose="02040503050406030204" pitchFamily="18" charset="0"/>
                      </a:rPr>
                      <m:t>𝟒𝟓</m:t>
                    </m:r>
                    <m:r>
                      <a:rPr lang="en-US" sz="5400" b="1" i="1">
                        <a:latin typeface="Cambria Math" panose="02040503050406030204" pitchFamily="18" charset="0"/>
                      </a:rPr>
                      <m:t>°</m:t>
                    </m:r>
                  </m:oMath>
                </a14:m>
                <a:r>
                  <a:rPr lang="fr-FR" sz="5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</a:t>
                </a:r>
                <a:r>
                  <a:rPr lang="fr-FR" sz="5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Độ</a:t>
                </a:r>
                <a:r>
                  <a:rPr lang="fr-FR" sz="5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5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dài</a:t>
                </a:r>
                <a:r>
                  <a:rPr lang="fr-FR" sz="5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5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cạnh</a:t>
                </a:r>
                <a:r>
                  <a:rPr lang="fr-FR" sz="5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5400" b="1" i="1">
                        <a:latin typeface="Cambria Math" panose="02040503050406030204" pitchFamily="18" charset="0"/>
                      </a:rPr>
                      <m:t>𝑩𝑪</m:t>
                    </m:r>
                  </m:oMath>
                </a14:m>
                <a:r>
                  <a:rPr lang="fr-FR" sz="5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là</a:t>
                </a:r>
                <a:endParaRPr lang="en-US" sz="5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8AEC0D67-2BCF-492D-9A86-1563DDA0644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52988" y="3065848"/>
                <a:ext cx="22204828" cy="1801455"/>
              </a:xfrm>
              <a:prstGeom prst="rect">
                <a:avLst/>
              </a:prstGeom>
              <a:blipFill>
                <a:blip r:embed="rId9"/>
                <a:stretch>
                  <a:fillRect t="-10169" b="-1796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1" name="TextBox 30">
            <a:extLst>
              <a:ext uri="{FF2B5EF4-FFF2-40B4-BE49-F238E27FC236}">
                <a16:creationId xmlns:a16="http://schemas.microsoft.com/office/drawing/2014/main" id="{73C3CF5C-1143-48B0-96F6-576266D875C3}"/>
              </a:ext>
            </a:extLst>
          </p:cNvPr>
          <p:cNvSpPr txBox="1"/>
          <p:nvPr/>
        </p:nvSpPr>
        <p:spPr>
          <a:xfrm>
            <a:off x="669002" y="1685889"/>
            <a:ext cx="982961" cy="7540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>
                <a:solidFill>
                  <a:prstClr val="white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III</a:t>
            </a:r>
          </a:p>
        </p:txBody>
      </p:sp>
    </p:spTree>
    <p:extLst>
      <p:ext uri="{BB962C8B-B14F-4D97-AF65-F5344CB8AC3E}">
        <p14:creationId xmlns:p14="http://schemas.microsoft.com/office/powerpoint/2010/main" val="60704531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5D313519-0C89-483D-A08E-CF6067282148}"/>
              </a:ext>
            </a:extLst>
          </p:cNvPr>
          <p:cNvGrpSpPr/>
          <p:nvPr/>
        </p:nvGrpSpPr>
        <p:grpSpPr>
          <a:xfrm>
            <a:off x="141341" y="6477000"/>
            <a:ext cx="23862374" cy="6934200"/>
            <a:chOff x="48567" y="4381499"/>
            <a:chExt cx="23018772" cy="6934199"/>
          </a:xfrm>
          <a:solidFill>
            <a:srgbClr val="DAE3F3"/>
          </a:solidFill>
        </p:grpSpPr>
        <p:sp>
          <p:nvSpPr>
            <p:cNvPr id="3" name="Rounded Rectangle 52">
              <a:extLst>
                <a:ext uri="{FF2B5EF4-FFF2-40B4-BE49-F238E27FC236}">
                  <a16:creationId xmlns:a16="http://schemas.microsoft.com/office/drawing/2014/main" id="{5B1AB244-3D78-416D-AEF1-35CC4562B7A3}"/>
                </a:ext>
              </a:extLst>
            </p:cNvPr>
            <p:cNvSpPr/>
            <p:nvPr/>
          </p:nvSpPr>
          <p:spPr>
            <a:xfrm>
              <a:off x="385312" y="4941556"/>
              <a:ext cx="22682027" cy="6374142"/>
            </a:xfrm>
            <a:prstGeom prst="roundRect">
              <a:avLst>
                <a:gd name="adj" fmla="val 2239"/>
              </a:avLst>
            </a:prstGeom>
            <a:grpFill/>
            <a:ln w="28575">
              <a:solidFill>
                <a:schemeClr val="accent3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4800" b="1" dirty="0">
                  <a:solidFill>
                    <a:prstClr val="black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        </a:t>
              </a:r>
              <a:endParaRPr lang="en-US" sz="4800" b="1" dirty="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B6FC852D-338F-4593-BDAE-4432C24EAC82}"/>
                </a:ext>
              </a:extLst>
            </p:cNvPr>
            <p:cNvGrpSpPr/>
            <p:nvPr/>
          </p:nvGrpSpPr>
          <p:grpSpPr>
            <a:xfrm>
              <a:off x="48567" y="4381499"/>
              <a:ext cx="3991940" cy="1079474"/>
              <a:chOff x="410517" y="4648199"/>
              <a:chExt cx="3991940" cy="1079474"/>
            </a:xfrm>
            <a:grpFill/>
          </p:grpSpPr>
          <p:sp>
            <p:nvSpPr>
              <p:cNvPr id="5" name="Freeform 20">
                <a:extLst>
                  <a:ext uri="{FF2B5EF4-FFF2-40B4-BE49-F238E27FC236}">
                    <a16:creationId xmlns:a16="http://schemas.microsoft.com/office/drawing/2014/main" id="{20085AD8-BD87-4A35-B6D4-9AE383128185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 flipV="1">
                <a:off x="2421084" y="3633167"/>
                <a:ext cx="966341" cy="2996405"/>
              </a:xfrm>
              <a:prstGeom prst="round1Rect">
                <a:avLst/>
              </a:prstGeom>
              <a:grpFill/>
              <a:ln w="57150">
                <a:solidFill>
                  <a:schemeClr val="accent6">
                    <a:lumMod val="75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F08C0313-9358-457E-845F-D4B035AC31D3}"/>
                  </a:ext>
                </a:extLst>
              </p:cNvPr>
              <p:cNvSpPr txBox="1"/>
              <p:nvPr/>
            </p:nvSpPr>
            <p:spPr>
              <a:xfrm>
                <a:off x="1406054" y="4732063"/>
                <a:ext cx="2872839" cy="800219"/>
              </a:xfrm>
              <a:prstGeom prst="rect">
                <a:avLst/>
              </a:prstGeom>
              <a:grp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vi-VN" sz="4600" b="1" dirty="0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lang="en-US" sz="4600" b="1" dirty="0">
                  <a:solidFill>
                    <a:prstClr val="black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pic>
            <p:nvPicPr>
              <p:cNvPr id="7" name="Picture 6">
                <a:extLst>
                  <a:ext uri="{FF2B5EF4-FFF2-40B4-BE49-F238E27FC236}">
                    <a16:creationId xmlns:a16="http://schemas.microsoft.com/office/drawing/2014/main" id="{AB75B5B9-D442-4C6E-96A9-9A573FE06D99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7950" t="14860" r="18922" b="25555"/>
              <a:stretch/>
            </p:blipFill>
            <p:spPr>
              <a:xfrm>
                <a:off x="410517" y="4648200"/>
                <a:ext cx="1058947" cy="1079473"/>
              </a:xfrm>
              <a:prstGeom prst="round2DiagRect">
                <a:avLst>
                  <a:gd name="adj1" fmla="val 27632"/>
                  <a:gd name="adj2" fmla="val 0"/>
                </a:avLst>
              </a:prstGeom>
              <a:grpFill/>
              <a:ln w="38100" cap="sq">
                <a:solidFill>
                  <a:schemeClr val="accent6">
                    <a:lumMod val="50000"/>
                  </a:schemeClr>
                </a:solidFill>
                <a:miter lim="800000"/>
              </a:ln>
              <a:effectLst>
                <a:outerShdw blurRad="254000" algn="tl" rotWithShape="0">
                  <a:srgbClr val="000000">
                    <a:alpha val="43000"/>
                  </a:srgbClr>
                </a:outerShdw>
              </a:effectLst>
            </p:spPr>
          </p:pic>
        </p:grp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DA8B4DB7-EFF8-4AF8-B0FA-839D4C447E82}"/>
              </a:ext>
            </a:extLst>
          </p:cNvPr>
          <p:cNvGrpSpPr/>
          <p:nvPr/>
        </p:nvGrpSpPr>
        <p:grpSpPr>
          <a:xfrm>
            <a:off x="620483" y="5069374"/>
            <a:ext cx="23556178" cy="1270562"/>
            <a:chOff x="241306" y="2225779"/>
            <a:chExt cx="11778089" cy="635281"/>
          </a:xfrm>
          <a:solidFill>
            <a:srgbClr val="327E3B"/>
          </a:solidFill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" name="Rectangle 8">
                  <a:extLst>
                    <a:ext uri="{FF2B5EF4-FFF2-40B4-BE49-F238E27FC236}">
                      <a16:creationId xmlns:a16="http://schemas.microsoft.com/office/drawing/2014/main" id="{8E77691F-65E4-4D25-99BE-C63849AAC2C4}"/>
                    </a:ext>
                  </a:extLst>
                </p:cNvPr>
                <p:cNvSpPr/>
                <p:nvPr/>
              </p:nvSpPr>
              <p:spPr>
                <a:xfrm>
                  <a:off x="3558830" y="2225779"/>
                  <a:ext cx="2468235" cy="617268"/>
                </a:xfrm>
                <a:prstGeom prst="rect">
                  <a:avLst/>
                </a:prstGeom>
                <a:grpFill/>
                <a:ln w="19050">
                  <a:solidFill>
                    <a:schemeClr val="bg1"/>
                  </a:solidFill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 xmlns:m="http://schemas.openxmlformats.org/officeDocument/2006/math">
                      <m:r>
                        <a:rPr lang="en-US" sz="5400" b="1" i="1" smtClean="0">
                          <a:latin typeface="Cambria Math" panose="02040503050406030204" pitchFamily="18" charset="0"/>
                        </a:rPr>
                        <m:t>𝟑</m:t>
                      </m:r>
                      <m:r>
                        <a:rPr lang="en-US" sz="5400" b="1" i="1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5400" b="1" i="1" smtClean="0">
                          <a:latin typeface="Cambria Math" panose="02040503050406030204" pitchFamily="18" charset="0"/>
                        </a:rPr>
                        <m:t>𝟑</m:t>
                      </m:r>
                    </m:oMath>
                  </a14:m>
                  <a:r>
                    <a:rPr lang="vi-VN" sz="5400" b="1" dirty="0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.</a:t>
                  </a:r>
                  <a:endParaRPr lang="en-US" sz="5400" b="1" dirty="0">
                    <a:solidFill>
                      <a:prstClr val="white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mc:Choice>
          <mc:Fallback xmlns="">
            <p:sp>
              <p:nvSpPr>
                <p:cNvPr id="9" name="Rectangle 8">
                  <a:extLst>
                    <a:ext uri="{FF2B5EF4-FFF2-40B4-BE49-F238E27FC236}">
                      <a16:creationId xmlns:a16="http://schemas.microsoft.com/office/drawing/2014/main" id="{8E77691F-65E4-4D25-99BE-C63849AAC2C4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558830" y="2225779"/>
                  <a:ext cx="2468235" cy="617268"/>
                </a:xfrm>
                <a:prstGeom prst="rect">
                  <a:avLst/>
                </a:prstGeom>
                <a:blipFill>
                  <a:blip r:embed="rId3"/>
                  <a:stretch>
                    <a:fillRect b="-13810"/>
                  </a:stretch>
                </a:blipFill>
                <a:ln w="19050">
                  <a:solidFill>
                    <a:schemeClr val="bg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2178679C-83F1-4149-AB69-2BCAF6D951FA}"/>
                </a:ext>
              </a:extLst>
            </p:cNvPr>
            <p:cNvSpPr/>
            <p:nvPr/>
          </p:nvSpPr>
          <p:spPr>
            <a:xfrm>
              <a:off x="3247742" y="2303047"/>
              <a:ext cx="540000" cy="540000"/>
            </a:xfrm>
            <a:prstGeom prst="ellipse">
              <a:avLst/>
            </a:prstGeom>
            <a:grpFill/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5400" b="1" dirty="0">
                  <a:solidFill>
                    <a:prstClr val="white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B</a:t>
              </a:r>
              <a:endParaRPr lang="en-US" sz="5400" b="1" dirty="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" name="Rectangle 10">
                  <a:extLst>
                    <a:ext uri="{FF2B5EF4-FFF2-40B4-BE49-F238E27FC236}">
                      <a16:creationId xmlns:a16="http://schemas.microsoft.com/office/drawing/2014/main" id="{BF1812F0-72B6-4695-918E-1559D10E093B}"/>
                    </a:ext>
                  </a:extLst>
                </p:cNvPr>
                <p:cNvSpPr/>
                <p:nvPr/>
              </p:nvSpPr>
              <p:spPr>
                <a:xfrm>
                  <a:off x="531851" y="2243792"/>
                  <a:ext cx="2468235" cy="617268"/>
                </a:xfrm>
                <a:prstGeom prst="rect">
                  <a:avLst/>
                </a:prstGeom>
                <a:grpFill/>
                <a:ln w="19050">
                  <a:solidFill>
                    <a:schemeClr val="bg1"/>
                  </a:solidFill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 xmlns:m="http://schemas.openxmlformats.org/officeDocument/2006/math">
                      <m:r>
                        <a:rPr lang="en-US" sz="5400" b="1" i="1" smtClean="0">
                          <a:latin typeface="Cambria Math" panose="02040503050406030204" pitchFamily="18" charset="0"/>
                        </a:rPr>
                        <m:t>𝟑</m:t>
                      </m:r>
                      <m:r>
                        <a:rPr lang="en-US" sz="5400" b="1" i="1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5400" b="1" i="1" smtClean="0">
                          <a:latin typeface="Cambria Math" panose="02040503050406030204" pitchFamily="18" charset="0"/>
                        </a:rPr>
                        <m:t>𝟕</m:t>
                      </m:r>
                    </m:oMath>
                  </a14:m>
                  <a:r>
                    <a:rPr lang="en-US" sz="5400" b="1" dirty="0">
                      <a:solidFill>
                        <a:prstClr val="white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.</a:t>
                  </a:r>
                </a:p>
              </p:txBody>
            </p:sp>
          </mc:Choice>
          <mc:Fallback xmlns="">
            <p:sp>
              <p:nvSpPr>
                <p:cNvPr id="11" name="Rectangle 10">
                  <a:extLst>
                    <a:ext uri="{FF2B5EF4-FFF2-40B4-BE49-F238E27FC236}">
                      <a16:creationId xmlns:a16="http://schemas.microsoft.com/office/drawing/2014/main" id="{BF1812F0-72B6-4695-918E-1559D10E093B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31851" y="2243792"/>
                  <a:ext cx="2468235" cy="617268"/>
                </a:xfrm>
                <a:prstGeom prst="rect">
                  <a:avLst/>
                </a:prstGeom>
                <a:blipFill>
                  <a:blip r:embed="rId4"/>
                  <a:stretch>
                    <a:fillRect b="-13744"/>
                  </a:stretch>
                </a:blipFill>
                <a:ln w="19050">
                  <a:solidFill>
                    <a:schemeClr val="bg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188947F5-5540-4A85-BACE-6641A507F5A0}"/>
                </a:ext>
              </a:extLst>
            </p:cNvPr>
            <p:cNvSpPr/>
            <p:nvPr/>
          </p:nvSpPr>
          <p:spPr>
            <a:xfrm>
              <a:off x="241306" y="2303047"/>
              <a:ext cx="540000" cy="540000"/>
            </a:xfrm>
            <a:prstGeom prst="ellipse">
              <a:avLst/>
            </a:prstGeom>
            <a:grpFill/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5400" b="1" dirty="0">
                  <a:solidFill>
                    <a:prstClr val="white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A</a:t>
              </a:r>
              <a:endParaRPr lang="en-US" sz="5400" b="1" dirty="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" name="Rectangle 12">
                  <a:extLst>
                    <a:ext uri="{FF2B5EF4-FFF2-40B4-BE49-F238E27FC236}">
                      <a16:creationId xmlns:a16="http://schemas.microsoft.com/office/drawing/2014/main" id="{E1DB1070-DB60-40AD-900A-04886F77B54F}"/>
                    </a:ext>
                  </a:extLst>
                </p:cNvPr>
                <p:cNvSpPr/>
                <p:nvPr/>
              </p:nvSpPr>
              <p:spPr>
                <a:xfrm>
                  <a:off x="6544723" y="2243792"/>
                  <a:ext cx="2468235" cy="617268"/>
                </a:xfrm>
                <a:prstGeom prst="rect">
                  <a:avLst/>
                </a:prstGeom>
                <a:grpFill/>
                <a:ln w="19050">
                  <a:solidFill>
                    <a:schemeClr val="bg1"/>
                  </a:solidFill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 xmlns:m="http://schemas.openxmlformats.org/officeDocument/2006/math">
                      <m:r>
                        <a:rPr lang="en-US" sz="5400" b="1" i="1" smtClean="0">
                          <a:latin typeface="Cambria Math" panose="02040503050406030204" pitchFamily="18" charset="0"/>
                        </a:rPr>
                        <m:t>𝟑</m:t>
                      </m:r>
                      <m:r>
                        <a:rPr lang="en-US" sz="5400" b="1" i="1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5400" b="1" i="1" smtClean="0">
                          <a:latin typeface="Cambria Math" panose="02040503050406030204" pitchFamily="18" charset="0"/>
                        </a:rPr>
                        <m:t>𝟓</m:t>
                      </m:r>
                    </m:oMath>
                  </a14:m>
                  <a:r>
                    <a:rPr lang="vi-VN" sz="5400" b="1" dirty="0"/>
                    <a:t>.</a:t>
                  </a:r>
                  <a:endParaRPr lang="en-US" sz="5400" b="1" dirty="0">
                    <a:solidFill>
                      <a:prstClr val="white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mc:Choice>
          <mc:Fallback xmlns="">
            <p:sp>
              <p:nvSpPr>
                <p:cNvPr id="13" name="Rectangle 12">
                  <a:extLst>
                    <a:ext uri="{FF2B5EF4-FFF2-40B4-BE49-F238E27FC236}">
                      <a16:creationId xmlns:a16="http://schemas.microsoft.com/office/drawing/2014/main" id="{E1DB1070-DB60-40AD-900A-04886F77B54F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544723" y="2243792"/>
                  <a:ext cx="2468235" cy="617268"/>
                </a:xfrm>
                <a:prstGeom prst="rect">
                  <a:avLst/>
                </a:prstGeom>
                <a:blipFill>
                  <a:blip r:embed="rId5"/>
                  <a:stretch>
                    <a:fillRect b="-15166"/>
                  </a:stretch>
                </a:blipFill>
                <a:ln w="19050">
                  <a:solidFill>
                    <a:schemeClr val="bg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67BF74FF-3652-4371-9E0B-A97FA806BC48}"/>
                </a:ext>
              </a:extLst>
            </p:cNvPr>
            <p:cNvSpPr/>
            <p:nvPr/>
          </p:nvSpPr>
          <p:spPr>
            <a:xfrm>
              <a:off x="6254178" y="2303047"/>
              <a:ext cx="540000" cy="540000"/>
            </a:xfrm>
            <a:prstGeom prst="ellipse">
              <a:avLst/>
            </a:prstGeom>
            <a:grpFill/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5400" b="1" dirty="0">
                  <a:solidFill>
                    <a:prstClr val="white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C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" name="Rectangle 14">
                  <a:extLst>
                    <a:ext uri="{FF2B5EF4-FFF2-40B4-BE49-F238E27FC236}">
                      <a16:creationId xmlns:a16="http://schemas.microsoft.com/office/drawing/2014/main" id="{6DFE3254-D4F7-4AE6-9631-67D4D43B93C6}"/>
                    </a:ext>
                  </a:extLst>
                </p:cNvPr>
                <p:cNvSpPr/>
                <p:nvPr/>
              </p:nvSpPr>
              <p:spPr>
                <a:xfrm>
                  <a:off x="9551160" y="2243792"/>
                  <a:ext cx="2468235" cy="617268"/>
                </a:xfrm>
                <a:prstGeom prst="rect">
                  <a:avLst/>
                </a:prstGeom>
                <a:grpFill/>
                <a:ln w="19050">
                  <a:solidFill>
                    <a:schemeClr val="bg1"/>
                  </a:solidFill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5400" b="1" i="1" smtClean="0">
                            <a:latin typeface="Cambria Math" panose="02040503050406030204" pitchFamily="18" charset="0"/>
                          </a:rPr>
                          <m:t>𝟑</m:t>
                        </m:r>
                        <m:r>
                          <a:rPr lang="en-US" sz="5400" b="1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5400" b="1" i="1" smtClean="0">
                            <a:latin typeface="Cambria Math" panose="02040503050406030204" pitchFamily="18" charset="0"/>
                          </a:rPr>
                          <m:t>𝟏</m:t>
                        </m:r>
                        <m:r>
                          <m:rPr>
                            <m:nor/>
                          </m:rPr>
                          <a:rPr lang="vi-VN" sz="5400" b="1"/>
                          <m:t>.</m:t>
                        </m:r>
                      </m:oMath>
                    </m:oMathPara>
                  </a14:m>
                  <a:endParaRPr lang="en-US" sz="5400" b="1" dirty="0">
                    <a:solidFill>
                      <a:prstClr val="white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mc:Choice>
          <mc:Fallback xmlns="">
            <p:sp>
              <p:nvSpPr>
                <p:cNvPr id="15" name="Rectangle 14">
                  <a:extLst>
                    <a:ext uri="{FF2B5EF4-FFF2-40B4-BE49-F238E27FC236}">
                      <a16:creationId xmlns:a16="http://schemas.microsoft.com/office/drawing/2014/main" id="{6DFE3254-D4F7-4AE6-9631-67D4D43B93C6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551160" y="2243792"/>
                  <a:ext cx="2468235" cy="617268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  <a:ln w="19050">
                  <a:solidFill>
                    <a:schemeClr val="bg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4B907C0F-6FC4-4852-8CFD-AD2FACA13C7F}"/>
                </a:ext>
              </a:extLst>
            </p:cNvPr>
            <p:cNvSpPr/>
            <p:nvPr/>
          </p:nvSpPr>
          <p:spPr>
            <a:xfrm>
              <a:off x="9260615" y="2303047"/>
              <a:ext cx="540000" cy="540000"/>
            </a:xfrm>
            <a:prstGeom prst="ellipse">
              <a:avLst/>
            </a:prstGeom>
            <a:grpFill/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5400" b="1" dirty="0">
                  <a:solidFill>
                    <a:prstClr val="white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D</a:t>
              </a:r>
            </a:p>
          </p:txBody>
        </p:sp>
      </p:grpSp>
      <p:sp>
        <p:nvSpPr>
          <p:cNvPr id="17" name="Oval 16">
            <a:extLst>
              <a:ext uri="{FF2B5EF4-FFF2-40B4-BE49-F238E27FC236}">
                <a16:creationId xmlns:a16="http://schemas.microsoft.com/office/drawing/2014/main" id="{3AF6DD6E-C69C-4024-A5BF-FE21EA5DD223}"/>
              </a:ext>
            </a:extLst>
          </p:cNvPr>
          <p:cNvSpPr/>
          <p:nvPr/>
        </p:nvSpPr>
        <p:spPr>
          <a:xfrm>
            <a:off x="6611013" y="5231112"/>
            <a:ext cx="1080000" cy="1080000"/>
          </a:xfrm>
          <a:prstGeom prst="ellipse">
            <a:avLst/>
          </a:prstGeom>
          <a:solidFill>
            <a:srgbClr val="FF0000"/>
          </a:solidFill>
          <a:ln w="5715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400" b="1" dirty="0">
                <a:solidFill>
                  <a:prstClr val="white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B</a:t>
            </a:r>
            <a:endParaRPr lang="en-US" sz="6400" dirty="0">
              <a:solidFill>
                <a:prstClr val="white"/>
              </a:solidFill>
              <a:latin typeface="Calibri" panose="020F0502020204030204"/>
            </a:endParaRP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8F06450E-ACA8-42F7-B878-4360BA0CBA71}"/>
              </a:ext>
            </a:extLst>
          </p:cNvPr>
          <p:cNvGrpSpPr/>
          <p:nvPr/>
        </p:nvGrpSpPr>
        <p:grpSpPr>
          <a:xfrm>
            <a:off x="141340" y="2590803"/>
            <a:ext cx="23943880" cy="2401467"/>
            <a:chOff x="923003" y="3917552"/>
            <a:chExt cx="23943880" cy="2401466"/>
          </a:xfrm>
        </p:grpSpPr>
        <p:sp>
          <p:nvSpPr>
            <p:cNvPr id="19" name="Rounded Rectangle 41">
              <a:extLst>
                <a:ext uri="{FF2B5EF4-FFF2-40B4-BE49-F238E27FC236}">
                  <a16:creationId xmlns:a16="http://schemas.microsoft.com/office/drawing/2014/main" id="{CC866FB0-B137-49F3-A47E-0B1A18FC432E}"/>
                </a:ext>
              </a:extLst>
            </p:cNvPr>
            <p:cNvSpPr/>
            <p:nvPr/>
          </p:nvSpPr>
          <p:spPr>
            <a:xfrm>
              <a:off x="1272211" y="4426857"/>
              <a:ext cx="23594672" cy="1892161"/>
            </a:xfrm>
            <a:prstGeom prst="roundRect">
              <a:avLst>
                <a:gd name="adj" fmla="val 10158"/>
              </a:avLst>
            </a:prstGeom>
            <a:solidFill>
              <a:srgbClr val="FEEBB0"/>
            </a:solidFill>
            <a:ln w="12700">
              <a:solidFill>
                <a:srgbClr val="91720D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4400" b="1">
                  <a:solidFill>
                    <a:prstClr val="black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                         </a:t>
              </a:r>
              <a:endParaRPr lang="en-US" sz="4800" b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20" name="Group 19">
              <a:extLst>
                <a:ext uri="{FF2B5EF4-FFF2-40B4-BE49-F238E27FC236}">
                  <a16:creationId xmlns:a16="http://schemas.microsoft.com/office/drawing/2014/main" id="{61E96746-B33C-4D41-836E-CA7E0074841E}"/>
                </a:ext>
              </a:extLst>
            </p:cNvPr>
            <p:cNvGrpSpPr/>
            <p:nvPr/>
          </p:nvGrpSpPr>
          <p:grpSpPr>
            <a:xfrm>
              <a:off x="923003" y="3917552"/>
              <a:ext cx="3942102" cy="1040476"/>
              <a:chOff x="923003" y="3917552"/>
              <a:chExt cx="3942102" cy="1040476"/>
            </a:xfrm>
          </p:grpSpPr>
          <p:grpSp>
            <p:nvGrpSpPr>
              <p:cNvPr id="21" name="Group 20">
                <a:extLst>
                  <a:ext uri="{FF2B5EF4-FFF2-40B4-BE49-F238E27FC236}">
                    <a16:creationId xmlns:a16="http://schemas.microsoft.com/office/drawing/2014/main" id="{7719E236-B0D7-442E-8A08-3228625765BF}"/>
                  </a:ext>
                </a:extLst>
              </p:cNvPr>
              <p:cNvGrpSpPr/>
              <p:nvPr/>
            </p:nvGrpSpPr>
            <p:grpSpPr>
              <a:xfrm>
                <a:off x="1362045" y="4022855"/>
                <a:ext cx="3503060" cy="865576"/>
                <a:chOff x="2028795" y="4384805"/>
                <a:chExt cx="3503060" cy="865576"/>
              </a:xfrm>
            </p:grpSpPr>
            <p:sp>
              <p:nvSpPr>
                <p:cNvPr id="23" name="Freeform 20">
                  <a:extLst>
                    <a:ext uri="{FF2B5EF4-FFF2-40B4-BE49-F238E27FC236}">
                      <a16:creationId xmlns:a16="http://schemas.microsoft.com/office/drawing/2014/main" id="{B393AAC4-D254-453D-8479-B404D455FFB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rot="5400000">
                  <a:off x="3364273" y="3082799"/>
                  <a:ext cx="832104" cy="3503060"/>
                </a:xfrm>
                <a:prstGeom prst="round2SameRect">
                  <a:avLst>
                    <a:gd name="adj1" fmla="val 19445"/>
                    <a:gd name="adj2" fmla="val 0"/>
                  </a:avLst>
                </a:prstGeom>
                <a:solidFill>
                  <a:srgbClr val="FFF9BC"/>
                </a:solidFill>
                <a:ln w="57150">
                  <a:solidFill>
                    <a:srgbClr val="91720D"/>
                  </a:solidFill>
                </a:ln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24" name="TextBox 23">
                  <a:extLst>
                    <a:ext uri="{FF2B5EF4-FFF2-40B4-BE49-F238E27FC236}">
                      <a16:creationId xmlns:a16="http://schemas.microsoft.com/office/drawing/2014/main" id="{7641E29D-906E-4634-ADED-96B1E8DA8216}"/>
                    </a:ext>
                  </a:extLst>
                </p:cNvPr>
                <p:cNvSpPr txBox="1"/>
                <p:nvPr/>
              </p:nvSpPr>
              <p:spPr>
                <a:xfrm>
                  <a:off x="2542253" y="4384805"/>
                  <a:ext cx="2895398" cy="80021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vi-VN" sz="4600" b="1" dirty="0">
                      <a:solidFill>
                        <a:prstClr val="black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CÂU</a:t>
                  </a:r>
                  <a:r>
                    <a:rPr lang="en-US" sz="4600" b="1" dirty="0">
                      <a:solidFill>
                        <a:prstClr val="black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14</a:t>
                  </a:r>
                  <a:r>
                    <a:rPr lang="vi-VN" sz="4600" b="1" dirty="0">
                      <a:solidFill>
                        <a:prstClr val="black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</a:t>
                  </a:r>
                  <a:endParaRPr lang="en-US" sz="4600" b="1" dirty="0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</p:grpSp>
          <p:pic>
            <p:nvPicPr>
              <p:cNvPr id="22" name="Picture 21">
                <a:extLst>
                  <a:ext uri="{FF2B5EF4-FFF2-40B4-BE49-F238E27FC236}">
                    <a16:creationId xmlns:a16="http://schemas.microsoft.com/office/drawing/2014/main" id="{6650C43C-37F7-4A87-880E-749F8F158389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5599" t="21515" r="9759" b="14519"/>
              <a:stretch/>
            </p:blipFill>
            <p:spPr>
              <a:xfrm>
                <a:off x="923003" y="3917552"/>
                <a:ext cx="1076356" cy="1040476"/>
              </a:xfrm>
              <a:prstGeom prst="round2DiagRect">
                <a:avLst>
                  <a:gd name="adj1" fmla="val 30509"/>
                  <a:gd name="adj2" fmla="val 0"/>
                </a:avLst>
              </a:prstGeom>
              <a:ln w="38100" cap="sq">
                <a:solidFill>
                  <a:srgbClr val="91720D"/>
                </a:solidFill>
                <a:miter lim="800000"/>
              </a:ln>
              <a:effectLst>
                <a:outerShdw blurRad="254000" algn="tl" rotWithShape="0">
                  <a:srgbClr val="000000">
                    <a:alpha val="43000"/>
                  </a:srgbClr>
                </a:outerShdw>
              </a:effectLst>
            </p:spPr>
          </p:pic>
        </p:grp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F818C57C-1988-4D43-859D-82DC91340849}"/>
              </a:ext>
            </a:extLst>
          </p:cNvPr>
          <p:cNvGrpSpPr/>
          <p:nvPr/>
        </p:nvGrpSpPr>
        <p:grpSpPr>
          <a:xfrm>
            <a:off x="-72643" y="1572056"/>
            <a:ext cx="19656043" cy="830997"/>
            <a:chOff x="-288923" y="1892299"/>
            <a:chExt cx="19659598" cy="830996"/>
          </a:xfrm>
        </p:grpSpPr>
        <p:sp>
          <p:nvSpPr>
            <p:cNvPr id="26" name="Rounded Rectangle 2">
              <a:extLst>
                <a:ext uri="{FF2B5EF4-FFF2-40B4-BE49-F238E27FC236}">
                  <a16:creationId xmlns:a16="http://schemas.microsoft.com/office/drawing/2014/main" id="{0A9E6F3C-C9C6-4653-8688-729C6539C260}"/>
                </a:ext>
              </a:extLst>
            </p:cNvPr>
            <p:cNvSpPr/>
            <p:nvPr/>
          </p:nvSpPr>
          <p:spPr>
            <a:xfrm>
              <a:off x="-288923" y="2052547"/>
              <a:ext cx="2130429" cy="657125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B241A601-B9CB-4799-9262-795745D3C127}"/>
                </a:ext>
              </a:extLst>
            </p:cNvPr>
            <p:cNvSpPr txBox="1"/>
            <p:nvPr/>
          </p:nvSpPr>
          <p:spPr>
            <a:xfrm>
              <a:off x="1082674" y="1922269"/>
              <a:ext cx="184764" cy="75405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endParaRPr lang="en-US" b="1">
                <a:solidFill>
                  <a:prstClr val="white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8F08DB64-BC2D-418D-8BD5-391B8CF3BEA4}"/>
                </a:ext>
              </a:extLst>
            </p:cNvPr>
            <p:cNvSpPr txBox="1"/>
            <p:nvPr/>
          </p:nvSpPr>
          <p:spPr>
            <a:xfrm>
              <a:off x="2087562" y="1892299"/>
              <a:ext cx="17283113" cy="830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 BÀI TẬP TRẮC NGHIỆM CỦNG CỐ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1FB11C65-8BD6-48B2-A424-E6F4B06755C4}"/>
                  </a:ext>
                </a:extLst>
              </p:cNvPr>
              <p:cNvSpPr txBox="1"/>
              <p:nvPr/>
            </p:nvSpPr>
            <p:spPr>
              <a:xfrm>
                <a:off x="1074986" y="7592854"/>
                <a:ext cx="10223744" cy="261315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5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Ta </a:t>
                </a:r>
                <a:r>
                  <a:rPr lang="en-US" sz="5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sz="5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: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5400" b="1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5400" b="1" i="1">
                            <a:latin typeface="Cambria Math" panose="02040503050406030204" pitchFamily="18" charset="0"/>
                          </a:rPr>
                          <m:t>𝑪</m:t>
                        </m:r>
                      </m:e>
                    </m:acc>
                    <m:r>
                      <a:rPr lang="en-US" sz="540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5400" b="1" i="1">
                        <a:latin typeface="Cambria Math" panose="02040503050406030204" pitchFamily="18" charset="0"/>
                      </a:rPr>
                      <m:t>𝟏𝟖𝟎</m:t>
                    </m:r>
                    <m:r>
                      <a:rPr lang="en-US" sz="5400" b="1" i="1">
                        <a:latin typeface="Cambria Math" panose="02040503050406030204" pitchFamily="18" charset="0"/>
                      </a:rPr>
                      <m:t>°−</m:t>
                    </m:r>
                    <m:acc>
                      <m:accPr>
                        <m:chr m:val="̂"/>
                        <m:ctrlPr>
                          <a:rPr lang="en-US" sz="5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5400" b="1" i="1">
                            <a:latin typeface="Cambria Math" panose="02040503050406030204" pitchFamily="18" charset="0"/>
                          </a:rPr>
                          <m:t>𝑨</m:t>
                        </m:r>
                      </m:e>
                    </m:acc>
                    <m:r>
                      <a:rPr lang="en-US" sz="5400" b="1" i="1">
                        <a:latin typeface="Cambria Math" panose="02040503050406030204" pitchFamily="18" charset="0"/>
                      </a:rPr>
                      <m:t>−</m:t>
                    </m:r>
                    <m:acc>
                      <m:accPr>
                        <m:chr m:val="̂"/>
                        <m:ctrlPr>
                          <a:rPr lang="en-US" sz="5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5400" b="1" i="1">
                            <a:latin typeface="Cambria Math" panose="02040503050406030204" pitchFamily="18" charset="0"/>
                          </a:rPr>
                          <m:t>𝑩</m:t>
                        </m:r>
                      </m:e>
                    </m:acc>
                  </m:oMath>
                </a14:m>
                <a:endParaRPr lang="en-US" sz="5400" b="1" i="1" dirty="0"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5400" b="1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5400" b="1" i="1">
                          <a:latin typeface="Cambria Math" panose="02040503050406030204" pitchFamily="18" charset="0"/>
                        </a:rPr>
                        <m:t>𝟏𝟖𝟎</m:t>
                      </m:r>
                      <m:r>
                        <a:rPr lang="en-US" sz="5400" b="1" i="1">
                          <a:latin typeface="Cambria Math" panose="02040503050406030204" pitchFamily="18" charset="0"/>
                        </a:rPr>
                        <m:t>°−</m:t>
                      </m:r>
                      <m:r>
                        <a:rPr lang="en-US" sz="5400" b="1" i="1">
                          <a:latin typeface="Cambria Math" panose="02040503050406030204" pitchFamily="18" charset="0"/>
                        </a:rPr>
                        <m:t>𝟒𝟎</m:t>
                      </m:r>
                      <m:r>
                        <a:rPr lang="en-US" sz="5400" b="1" i="1">
                          <a:latin typeface="Cambria Math" panose="02040503050406030204" pitchFamily="18" charset="0"/>
                        </a:rPr>
                        <m:t>°−</m:t>
                      </m:r>
                      <m:r>
                        <a:rPr lang="en-US" sz="5400" b="1" i="1">
                          <a:latin typeface="Cambria Math" panose="02040503050406030204" pitchFamily="18" charset="0"/>
                        </a:rPr>
                        <m:t>𝟔𝟎</m:t>
                      </m:r>
                      <m:r>
                        <a:rPr lang="en-US" sz="5400" b="1" i="1">
                          <a:latin typeface="Cambria Math" panose="02040503050406030204" pitchFamily="18" charset="0"/>
                        </a:rPr>
                        <m:t>°</m:t>
                      </m:r>
                    </m:oMath>
                  </m:oMathPara>
                </a14:m>
                <a:endParaRPr lang="en-US" sz="5400" b="1" i="1" dirty="0"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5400" b="1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5400" b="1" i="1">
                          <a:latin typeface="Cambria Math" panose="02040503050406030204" pitchFamily="18" charset="0"/>
                        </a:rPr>
                        <m:t>𝟖𝟎</m:t>
                      </m:r>
                      <m:r>
                        <a:rPr lang="en-US" sz="5400" b="1" i="1">
                          <a:latin typeface="Cambria Math" panose="02040503050406030204" pitchFamily="18" charset="0"/>
                        </a:rPr>
                        <m:t>°</m:t>
                      </m:r>
                    </m:oMath>
                  </m:oMathPara>
                </a14:m>
                <a:endParaRPr lang="en-US" sz="5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1FB11C65-8BD6-48B2-A424-E6F4B06755C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4986" y="7592854"/>
                <a:ext cx="10223744" cy="2613151"/>
              </a:xfrm>
              <a:prstGeom prst="rect">
                <a:avLst/>
              </a:prstGeom>
              <a:blipFill>
                <a:blip r:embed="rId8"/>
                <a:stretch>
                  <a:fillRect l="-3160" t="-60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8AEC0D67-2BCF-492D-9A86-1563DDA0644A}"/>
                  </a:ext>
                </a:extLst>
              </p:cNvPr>
              <p:cNvSpPr txBox="1"/>
              <p:nvPr/>
            </p:nvSpPr>
            <p:spPr>
              <a:xfrm>
                <a:off x="2052988" y="3065848"/>
                <a:ext cx="22204828" cy="178253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fr-FR" sz="5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         </a:t>
                </a:r>
                <a:r>
                  <a:rPr lang="en-US" sz="5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Cho </a:t>
                </a:r>
                <a14:m>
                  <m:oMath xmlns:m="http://schemas.openxmlformats.org/officeDocument/2006/math">
                    <m:r>
                      <a:rPr lang="en-US" sz="5400" b="1" i="1">
                        <a:latin typeface="Cambria Math" panose="02040503050406030204" pitchFamily="18" charset="0"/>
                      </a:rPr>
                      <m:t>𝜟</m:t>
                    </m:r>
                    <m:r>
                      <a:rPr lang="en-US" sz="5400" b="1" i="1">
                        <a:latin typeface="Cambria Math" panose="02040503050406030204" pitchFamily="18" charset="0"/>
                      </a:rPr>
                      <m:t>𝑨𝑩𝑪</m:t>
                    </m:r>
                  </m:oMath>
                </a14:m>
                <a:r>
                  <a:rPr lang="en-US" sz="5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5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sz="5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5400" b="1" i="1">
                        <a:latin typeface="Cambria Math" panose="02040503050406030204" pitchFamily="18" charset="0"/>
                      </a:rPr>
                      <m:t>𝑨𝑩</m:t>
                    </m:r>
                    <m:r>
                      <a:rPr lang="en-US" sz="540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5400" b="1" i="1">
                        <a:latin typeface="Cambria Math" panose="02040503050406030204" pitchFamily="18" charset="0"/>
                      </a:rPr>
                      <m:t>𝟓</m:t>
                    </m:r>
                  </m:oMath>
                </a14:m>
                <a:r>
                  <a:rPr lang="en-US" sz="5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;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5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5400" b="1" i="1">
                            <a:latin typeface="Cambria Math" panose="02040503050406030204" pitchFamily="18" charset="0"/>
                          </a:rPr>
                          <m:t>𝑨</m:t>
                        </m:r>
                      </m:e>
                    </m:acc>
                    <m:r>
                      <a:rPr lang="en-US" sz="540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5400" b="1" i="1">
                        <a:latin typeface="Cambria Math" panose="02040503050406030204" pitchFamily="18" charset="0"/>
                      </a:rPr>
                      <m:t>𝟒𝟎</m:t>
                    </m:r>
                    <m:r>
                      <a:rPr lang="en-US" sz="5400" b="1" i="1">
                        <a:latin typeface="Cambria Math" panose="02040503050406030204" pitchFamily="18" charset="0"/>
                      </a:rPr>
                      <m:t>°</m:t>
                    </m:r>
                  </m:oMath>
                </a14:m>
                <a:r>
                  <a:rPr lang="en-US" sz="5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;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5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5400" b="1" i="1">
                            <a:latin typeface="Cambria Math" panose="02040503050406030204" pitchFamily="18" charset="0"/>
                          </a:rPr>
                          <m:t>𝑩</m:t>
                        </m:r>
                      </m:e>
                    </m:acc>
                    <m:r>
                      <a:rPr lang="en-US" sz="540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5400" b="1" i="1">
                        <a:latin typeface="Cambria Math" panose="02040503050406030204" pitchFamily="18" charset="0"/>
                      </a:rPr>
                      <m:t>𝟔𝟎</m:t>
                    </m:r>
                    <m:r>
                      <a:rPr lang="en-US" sz="5400" b="1" i="1">
                        <a:latin typeface="Cambria Math" panose="02040503050406030204" pitchFamily="18" charset="0"/>
                      </a:rPr>
                      <m:t>°</m:t>
                    </m:r>
                  </m:oMath>
                </a14:m>
                <a:r>
                  <a:rPr lang="en-US" sz="5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</a:t>
                </a:r>
                <a:r>
                  <a:rPr lang="en-US" sz="5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Độ</a:t>
                </a:r>
                <a:r>
                  <a:rPr lang="en-US" sz="5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5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dài</a:t>
                </a:r>
                <a:r>
                  <a:rPr lang="en-US" sz="5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5400" b="1" i="1">
                        <a:latin typeface="Cambria Math" panose="02040503050406030204" pitchFamily="18" charset="0"/>
                      </a:rPr>
                      <m:t>𝑩𝑪</m:t>
                    </m:r>
                  </m:oMath>
                </a14:m>
                <a:r>
                  <a:rPr lang="en-US" sz="5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5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gần</a:t>
                </a:r>
                <a:r>
                  <a:rPr lang="en-US" sz="5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5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nhất</a:t>
                </a:r>
                <a:r>
                  <a:rPr lang="en-US" sz="5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5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với</a:t>
                </a:r>
                <a:r>
                  <a:rPr lang="en-US" sz="5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5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kết</a:t>
                </a:r>
                <a:r>
                  <a:rPr lang="en-US" sz="5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5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quả</a:t>
                </a:r>
                <a:r>
                  <a:rPr lang="en-US" sz="5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5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nào</a:t>
                </a:r>
                <a:r>
                  <a:rPr lang="en-US" sz="5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?</a:t>
                </a:r>
              </a:p>
            </p:txBody>
          </p:sp>
        </mc:Choice>
        <mc:Fallback xmlns="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8AEC0D67-2BCF-492D-9A86-1563DDA0644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52988" y="3065848"/>
                <a:ext cx="22204828" cy="1782539"/>
              </a:xfrm>
              <a:prstGeom prst="rect">
                <a:avLst/>
              </a:prstGeom>
              <a:blipFill>
                <a:blip r:embed="rId9"/>
                <a:stretch>
                  <a:fillRect l="-1483" t="-8904" b="-198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1" name="TextBox 30">
            <a:extLst>
              <a:ext uri="{FF2B5EF4-FFF2-40B4-BE49-F238E27FC236}">
                <a16:creationId xmlns:a16="http://schemas.microsoft.com/office/drawing/2014/main" id="{73C3CF5C-1143-48B0-96F6-576266D875C3}"/>
              </a:ext>
            </a:extLst>
          </p:cNvPr>
          <p:cNvSpPr txBox="1"/>
          <p:nvPr/>
        </p:nvSpPr>
        <p:spPr>
          <a:xfrm>
            <a:off x="669002" y="1685889"/>
            <a:ext cx="982961" cy="7540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>
                <a:solidFill>
                  <a:prstClr val="white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III</a:t>
            </a:r>
          </a:p>
        </p:txBody>
      </p: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22C32BFA-516D-4298-BC23-37937CC5EDB8}"/>
              </a:ext>
            </a:extLst>
          </p:cNvPr>
          <p:cNvCxnSpPr>
            <a:stCxn id="3" idx="0"/>
          </p:cNvCxnSpPr>
          <p:nvPr/>
        </p:nvCxnSpPr>
        <p:spPr>
          <a:xfrm flipH="1">
            <a:off x="12192000" y="7037057"/>
            <a:ext cx="55071" cy="6221743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009CD79C-F92A-4595-80A6-EEBB08CF2EED}"/>
                  </a:ext>
                </a:extLst>
              </p:cNvPr>
              <p:cNvSpPr txBox="1"/>
              <p:nvPr/>
            </p:nvSpPr>
            <p:spPr>
              <a:xfrm>
                <a:off x="12672731" y="7556474"/>
                <a:ext cx="11411812" cy="406380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5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Áp </a:t>
                </a:r>
                <a:r>
                  <a:rPr kumimoji="0" lang="en-US" sz="54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dụng</a:t>
                </a:r>
                <a:r>
                  <a:rPr kumimoji="0" lang="en-US" sz="5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kumimoji="0" lang="en-US" sz="54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định</a:t>
                </a:r>
                <a:r>
                  <a:rPr kumimoji="0" lang="en-US" sz="5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kumimoji="0" lang="en-US" sz="54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lý</a:t>
                </a:r>
                <a:r>
                  <a:rPr kumimoji="0" lang="en-US" sz="5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sin: 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0" lang="en-US" sz="5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fPr>
                      <m:num>
                        <m:r>
                          <a:rPr kumimoji="0" lang="en-US" sz="5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𝑩𝑪</m:t>
                        </m:r>
                      </m:num>
                      <m:den>
                        <m:func>
                          <m:funcPr>
                            <m:ctrlPr>
                              <a:rPr kumimoji="0" lang="en-US" sz="54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funcPr>
                          <m:fName>
                            <m:r>
                              <a:rPr kumimoji="0" lang="en-US" sz="54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𝒔𝒊𝒏</m:t>
                            </m:r>
                          </m:fName>
                          <m:e>
                            <m:r>
                              <a:rPr kumimoji="0" lang="en-US" sz="54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𝑨</m:t>
                            </m:r>
                          </m:e>
                        </m:func>
                      </m:den>
                    </m:f>
                    <m:r>
                      <a:rPr kumimoji="0" lang="en-US" sz="54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=</m:t>
                    </m:r>
                    <m:f>
                      <m:fPr>
                        <m:ctrlPr>
                          <a:rPr kumimoji="0" lang="en-US" sz="5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fPr>
                      <m:num>
                        <m:r>
                          <a:rPr kumimoji="0" lang="en-US" sz="5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𝑨𝑩</m:t>
                        </m:r>
                      </m:num>
                      <m:den>
                        <m:func>
                          <m:funcPr>
                            <m:ctrlPr>
                              <a:rPr kumimoji="0" lang="en-US" sz="54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funcPr>
                          <m:fName>
                            <m:r>
                              <a:rPr kumimoji="0" lang="en-US" sz="54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𝒔𝒊𝒏</m:t>
                            </m:r>
                          </m:fName>
                          <m:e>
                            <m:r>
                              <a:rPr kumimoji="0" lang="en-US" sz="54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𝑪</m:t>
                            </m:r>
                          </m:e>
                        </m:func>
                      </m:den>
                    </m:f>
                  </m:oMath>
                </a14:m>
                <a:endParaRPr kumimoji="0" lang="en-US" sz="5400" b="1" i="1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kumimoji="0" lang="en-US" sz="5400" b="1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⇒</m:t>
                      </m:r>
                      <m:r>
                        <a:rPr kumimoji="0" lang="en-US" sz="5400" b="1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𝑩𝑪</m:t>
                      </m:r>
                      <m:r>
                        <a:rPr kumimoji="0" lang="en-US" sz="5400" b="1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</m:t>
                      </m:r>
                      <m:f>
                        <m:fPr>
                          <m:ctrlPr>
                            <a:rPr kumimoji="0" lang="en-US" sz="54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fPr>
                        <m:num>
                          <m:r>
                            <a:rPr kumimoji="0" lang="en-US" sz="54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𝑨𝑩</m:t>
                          </m:r>
                        </m:num>
                        <m:den>
                          <m:func>
                            <m:funcPr>
                              <m:ctrlPr>
                                <a:rPr kumimoji="0" lang="en-US" sz="5400" b="1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funcPr>
                            <m:fName>
                              <m:r>
                                <a:rPr kumimoji="0" lang="en-US" sz="5400" b="1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𝒔𝒊𝒏</m:t>
                              </m:r>
                            </m:fName>
                            <m:e>
                              <m:r>
                                <a:rPr kumimoji="0" lang="en-US" sz="5400" b="1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𝑪</m:t>
                              </m:r>
                            </m:e>
                          </m:func>
                        </m:den>
                      </m:f>
                      <m:r>
                        <a:rPr kumimoji="0" lang="en-US" sz="5400" b="1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.</m:t>
                      </m:r>
                      <m:func>
                        <m:funcPr>
                          <m:ctrlPr>
                            <a:rPr kumimoji="0" lang="en-US" sz="54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funcPr>
                        <m:fName>
                          <m:r>
                            <a:rPr kumimoji="0" lang="en-US" sz="54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𝒔𝒊𝒏</m:t>
                          </m:r>
                        </m:fName>
                        <m:e>
                          <m:r>
                            <a:rPr kumimoji="0" lang="en-US" sz="54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𝑨</m:t>
                          </m:r>
                        </m:e>
                      </m:func>
                    </m:oMath>
                  </m:oMathPara>
                </a14:m>
                <a:endParaRPr kumimoji="0" lang="en-US" sz="5400" b="1" i="1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 Math" panose="02040503050406030204" pitchFamily="18" charset="0"/>
                  <a:ea typeface="+mn-ea"/>
                  <a:cs typeface="+mn-cs"/>
                </a:endParaRPr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 xmlns:m="http://schemas.openxmlformats.org/officeDocument/2006/math">
                    <m:r>
                      <a:rPr kumimoji="0" lang="en-US" sz="54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=</m:t>
                    </m:r>
                    <m:f>
                      <m:fPr>
                        <m:ctrlPr>
                          <a:rPr kumimoji="0" lang="en-US" sz="5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fPr>
                      <m:num>
                        <m:r>
                          <a:rPr kumimoji="0" lang="en-US" sz="5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𝟓</m:t>
                        </m:r>
                      </m:num>
                      <m:den>
                        <m:func>
                          <m:funcPr>
                            <m:ctrlPr>
                              <a:rPr kumimoji="0" lang="en-US" sz="54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funcPr>
                          <m:fName>
                            <m:r>
                              <a:rPr kumimoji="0" lang="en-US" sz="54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𝒔𝒊𝒏</m:t>
                            </m:r>
                          </m:fName>
                          <m:e>
                            <m:r>
                              <a:rPr kumimoji="0" lang="en-US" sz="54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𝟖</m:t>
                            </m:r>
                          </m:e>
                        </m:func>
                        <m:r>
                          <a:rPr kumimoji="0" lang="en-US" sz="5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𝟎</m:t>
                        </m:r>
                        <m:r>
                          <a:rPr kumimoji="0" lang="en-US" sz="5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°</m:t>
                        </m:r>
                      </m:den>
                    </m:f>
                    <m:func>
                      <m:funcPr>
                        <m:ctrlPr>
                          <a:rPr kumimoji="0" lang="en-US" sz="5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funcPr>
                      <m:fName>
                        <m:r>
                          <a:rPr kumimoji="0" lang="en-US" sz="5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𝒔𝒊𝒏</m:t>
                        </m:r>
                      </m:fName>
                      <m:e>
                        <m:r>
                          <a:rPr kumimoji="0" lang="en-US" sz="5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𝟒</m:t>
                        </m:r>
                      </m:e>
                    </m:func>
                    <m:r>
                      <a:rPr kumimoji="0" lang="en-US" sz="54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𝟎</m:t>
                    </m:r>
                    <m:r>
                      <a:rPr kumimoji="0" lang="en-US" sz="54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°≈</m:t>
                    </m:r>
                    <m:r>
                      <a:rPr kumimoji="0" lang="en-US" sz="54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𝟑</m:t>
                    </m:r>
                    <m:r>
                      <a:rPr kumimoji="0" lang="en-US" sz="54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,</m:t>
                    </m:r>
                    <m:r>
                      <a:rPr kumimoji="0" lang="en-US" sz="54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𝟑</m:t>
                    </m:r>
                  </m:oMath>
                </a14:m>
                <a:r>
                  <a:rPr kumimoji="0" lang="en-US" sz="5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009CD79C-F92A-4595-80A6-EEBB08CF2EE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672731" y="7556474"/>
                <a:ext cx="11411812" cy="4063805"/>
              </a:xfrm>
              <a:prstGeom prst="rect">
                <a:avLst/>
              </a:prstGeom>
              <a:blipFill>
                <a:blip r:embed="rId10"/>
                <a:stretch>
                  <a:fillRect l="-2885" t="-300" b="-315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4371965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3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3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29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5D313519-0C89-483D-A08E-CF6067282148}"/>
              </a:ext>
            </a:extLst>
          </p:cNvPr>
          <p:cNvGrpSpPr/>
          <p:nvPr/>
        </p:nvGrpSpPr>
        <p:grpSpPr>
          <a:xfrm>
            <a:off x="207423" y="6508501"/>
            <a:ext cx="23862374" cy="6902699"/>
            <a:chOff x="48567" y="4381499"/>
            <a:chExt cx="23018772" cy="6153334"/>
          </a:xfrm>
          <a:solidFill>
            <a:srgbClr val="DAE3F3"/>
          </a:solidFill>
        </p:grpSpPr>
        <p:sp>
          <p:nvSpPr>
            <p:cNvPr id="3" name="Rounded Rectangle 52">
              <a:extLst>
                <a:ext uri="{FF2B5EF4-FFF2-40B4-BE49-F238E27FC236}">
                  <a16:creationId xmlns:a16="http://schemas.microsoft.com/office/drawing/2014/main" id="{5B1AB244-3D78-416D-AEF1-35CC4562B7A3}"/>
                </a:ext>
              </a:extLst>
            </p:cNvPr>
            <p:cNvSpPr/>
            <p:nvPr/>
          </p:nvSpPr>
          <p:spPr>
            <a:xfrm>
              <a:off x="385312" y="4460345"/>
              <a:ext cx="22682027" cy="6074488"/>
            </a:xfrm>
            <a:prstGeom prst="roundRect">
              <a:avLst>
                <a:gd name="adj" fmla="val 2239"/>
              </a:avLst>
            </a:prstGeom>
            <a:grpFill/>
            <a:ln w="28575">
              <a:solidFill>
                <a:schemeClr val="accent3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4800" b="1" dirty="0">
                  <a:solidFill>
                    <a:prstClr val="black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        </a:t>
              </a:r>
              <a:endParaRPr lang="en-US" sz="4800" b="1" dirty="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B6FC852D-338F-4593-BDAE-4432C24EAC82}"/>
                </a:ext>
              </a:extLst>
            </p:cNvPr>
            <p:cNvGrpSpPr/>
            <p:nvPr/>
          </p:nvGrpSpPr>
          <p:grpSpPr>
            <a:xfrm>
              <a:off x="48567" y="4381499"/>
              <a:ext cx="3991940" cy="1079474"/>
              <a:chOff x="410517" y="4648199"/>
              <a:chExt cx="3991940" cy="1079474"/>
            </a:xfrm>
            <a:grpFill/>
          </p:grpSpPr>
          <p:sp>
            <p:nvSpPr>
              <p:cNvPr id="5" name="Freeform 20">
                <a:extLst>
                  <a:ext uri="{FF2B5EF4-FFF2-40B4-BE49-F238E27FC236}">
                    <a16:creationId xmlns:a16="http://schemas.microsoft.com/office/drawing/2014/main" id="{20085AD8-BD87-4A35-B6D4-9AE383128185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 flipV="1">
                <a:off x="2421084" y="3633167"/>
                <a:ext cx="966341" cy="2996405"/>
              </a:xfrm>
              <a:prstGeom prst="round1Rect">
                <a:avLst/>
              </a:prstGeom>
              <a:grpFill/>
              <a:ln w="57150">
                <a:solidFill>
                  <a:schemeClr val="accent6">
                    <a:lumMod val="75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F08C0313-9358-457E-845F-D4B035AC31D3}"/>
                  </a:ext>
                </a:extLst>
              </p:cNvPr>
              <p:cNvSpPr txBox="1"/>
              <p:nvPr/>
            </p:nvSpPr>
            <p:spPr>
              <a:xfrm>
                <a:off x="1406054" y="4732063"/>
                <a:ext cx="2872839" cy="800219"/>
              </a:xfrm>
              <a:prstGeom prst="rect">
                <a:avLst/>
              </a:prstGeom>
              <a:grp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vi-VN" sz="4600" b="1" dirty="0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lang="en-US" sz="4600" b="1" dirty="0">
                  <a:solidFill>
                    <a:prstClr val="black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pic>
            <p:nvPicPr>
              <p:cNvPr id="7" name="Picture 6">
                <a:extLst>
                  <a:ext uri="{FF2B5EF4-FFF2-40B4-BE49-F238E27FC236}">
                    <a16:creationId xmlns:a16="http://schemas.microsoft.com/office/drawing/2014/main" id="{AB75B5B9-D442-4C6E-96A9-9A573FE06D99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7950" t="14860" r="18922" b="25555"/>
              <a:stretch/>
            </p:blipFill>
            <p:spPr>
              <a:xfrm>
                <a:off x="410517" y="4648200"/>
                <a:ext cx="1058947" cy="1079473"/>
              </a:xfrm>
              <a:prstGeom prst="round2DiagRect">
                <a:avLst>
                  <a:gd name="adj1" fmla="val 27632"/>
                  <a:gd name="adj2" fmla="val 0"/>
                </a:avLst>
              </a:prstGeom>
              <a:grpFill/>
              <a:ln w="38100" cap="sq">
                <a:solidFill>
                  <a:schemeClr val="accent6">
                    <a:lumMod val="50000"/>
                  </a:schemeClr>
                </a:solidFill>
                <a:miter lim="800000"/>
              </a:ln>
              <a:effectLst>
                <a:outerShdw blurRad="254000" algn="tl" rotWithShape="0">
                  <a:srgbClr val="000000">
                    <a:alpha val="43000"/>
                  </a:srgbClr>
                </a:outerShdw>
              </a:effectLst>
            </p:spPr>
          </p:pic>
        </p:grp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DA8B4DB7-EFF8-4AF8-B0FA-839D4C447E82}"/>
              </a:ext>
            </a:extLst>
          </p:cNvPr>
          <p:cNvGrpSpPr/>
          <p:nvPr/>
        </p:nvGrpSpPr>
        <p:grpSpPr>
          <a:xfrm>
            <a:off x="620483" y="5069374"/>
            <a:ext cx="23556178" cy="1270562"/>
            <a:chOff x="241306" y="2225779"/>
            <a:chExt cx="11778089" cy="635281"/>
          </a:xfrm>
          <a:solidFill>
            <a:srgbClr val="327E3B"/>
          </a:solidFill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" name="Rectangle 8">
                  <a:extLst>
                    <a:ext uri="{FF2B5EF4-FFF2-40B4-BE49-F238E27FC236}">
                      <a16:creationId xmlns:a16="http://schemas.microsoft.com/office/drawing/2014/main" id="{8E77691F-65E4-4D25-99BE-C63849AAC2C4}"/>
                    </a:ext>
                  </a:extLst>
                </p:cNvPr>
                <p:cNvSpPr/>
                <p:nvPr/>
              </p:nvSpPr>
              <p:spPr>
                <a:xfrm>
                  <a:off x="3558830" y="2225779"/>
                  <a:ext cx="2468235" cy="617268"/>
                </a:xfrm>
                <a:prstGeom prst="rect">
                  <a:avLst/>
                </a:prstGeom>
                <a:grpFill/>
                <a:ln w="19050">
                  <a:solidFill>
                    <a:schemeClr val="bg1"/>
                  </a:solidFill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 xmlns:m="http://schemas.openxmlformats.org/officeDocument/2006/math">
                      <m:r>
                        <a:rPr lang="en-US" sz="5400" b="1" i="1" smtClean="0">
                          <a:latin typeface="Cambria Math" panose="02040503050406030204" pitchFamily="18" charset="0"/>
                        </a:rPr>
                        <m:t>𝟏𝟒</m:t>
                      </m:r>
                      <m:r>
                        <a:rPr lang="en-US" sz="5400" b="1" i="1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5400" b="1" i="1" smtClean="0">
                          <a:latin typeface="Cambria Math" panose="02040503050406030204" pitchFamily="18" charset="0"/>
                        </a:rPr>
                        <m:t>𝟏</m:t>
                      </m:r>
                    </m:oMath>
                  </a14:m>
                  <a:r>
                    <a:rPr lang="vi-VN" sz="5400" b="1" dirty="0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.</a:t>
                  </a:r>
                  <a:endParaRPr lang="en-US" sz="5400" b="1" dirty="0">
                    <a:solidFill>
                      <a:prstClr val="white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mc:Choice>
          <mc:Fallback xmlns="">
            <p:sp>
              <p:nvSpPr>
                <p:cNvPr id="9" name="Rectangle 8">
                  <a:extLst>
                    <a:ext uri="{FF2B5EF4-FFF2-40B4-BE49-F238E27FC236}">
                      <a16:creationId xmlns:a16="http://schemas.microsoft.com/office/drawing/2014/main" id="{8E77691F-65E4-4D25-99BE-C63849AAC2C4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558830" y="2225779"/>
                  <a:ext cx="2468235" cy="617268"/>
                </a:xfrm>
                <a:prstGeom prst="rect">
                  <a:avLst/>
                </a:prstGeom>
                <a:blipFill>
                  <a:blip r:embed="rId3"/>
                  <a:stretch>
                    <a:fillRect b="-13810"/>
                  </a:stretch>
                </a:blipFill>
                <a:ln w="19050">
                  <a:solidFill>
                    <a:schemeClr val="bg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2178679C-83F1-4149-AB69-2BCAF6D951FA}"/>
                </a:ext>
              </a:extLst>
            </p:cNvPr>
            <p:cNvSpPr/>
            <p:nvPr/>
          </p:nvSpPr>
          <p:spPr>
            <a:xfrm>
              <a:off x="3247742" y="2303047"/>
              <a:ext cx="540000" cy="540000"/>
            </a:xfrm>
            <a:prstGeom prst="ellipse">
              <a:avLst/>
            </a:prstGeom>
            <a:grpFill/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5400" b="1" dirty="0">
                  <a:solidFill>
                    <a:prstClr val="white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B</a:t>
              </a:r>
              <a:endParaRPr lang="en-US" sz="5400" b="1" dirty="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" name="Rectangle 10">
                  <a:extLst>
                    <a:ext uri="{FF2B5EF4-FFF2-40B4-BE49-F238E27FC236}">
                      <a16:creationId xmlns:a16="http://schemas.microsoft.com/office/drawing/2014/main" id="{BF1812F0-72B6-4695-918E-1559D10E093B}"/>
                    </a:ext>
                  </a:extLst>
                </p:cNvPr>
                <p:cNvSpPr/>
                <p:nvPr/>
              </p:nvSpPr>
              <p:spPr>
                <a:xfrm>
                  <a:off x="531851" y="2243792"/>
                  <a:ext cx="2468235" cy="617268"/>
                </a:xfrm>
                <a:prstGeom prst="rect">
                  <a:avLst/>
                </a:prstGeom>
                <a:grpFill/>
                <a:ln w="19050">
                  <a:solidFill>
                    <a:schemeClr val="bg1"/>
                  </a:solidFill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 xmlns:m="http://schemas.openxmlformats.org/officeDocument/2006/math">
                      <m:r>
                        <a:rPr lang="en-US" sz="5400" b="1" i="1" smtClean="0">
                          <a:latin typeface="Cambria Math" panose="02040503050406030204" pitchFamily="18" charset="0"/>
                        </a:rPr>
                        <m:t>𝟐𝟗</m:t>
                      </m:r>
                      <m:r>
                        <a:rPr lang="en-US" sz="5400" b="1" i="1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5400" b="1" i="1" smtClean="0">
                          <a:latin typeface="Cambria Math" panose="02040503050406030204" pitchFamily="18" charset="0"/>
                        </a:rPr>
                        <m:t>𝟗</m:t>
                      </m:r>
                      <m:r>
                        <a:rPr lang="en-US" sz="5400" b="1" i="1" smtClean="0">
                          <a:latin typeface="Cambria Math" panose="02040503050406030204" pitchFamily="18" charset="0"/>
                        </a:rPr>
                        <m:t> </m:t>
                      </m:r>
                    </m:oMath>
                  </a14:m>
                  <a:r>
                    <a:rPr lang="en-US" sz="5400" b="1" dirty="0">
                      <a:solidFill>
                        <a:prstClr val="white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.</a:t>
                  </a:r>
                </a:p>
              </p:txBody>
            </p:sp>
          </mc:Choice>
          <mc:Fallback xmlns="">
            <p:sp>
              <p:nvSpPr>
                <p:cNvPr id="11" name="Rectangle 10">
                  <a:extLst>
                    <a:ext uri="{FF2B5EF4-FFF2-40B4-BE49-F238E27FC236}">
                      <a16:creationId xmlns:a16="http://schemas.microsoft.com/office/drawing/2014/main" id="{BF1812F0-72B6-4695-918E-1559D10E093B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31851" y="2243792"/>
                  <a:ext cx="2468235" cy="617268"/>
                </a:xfrm>
                <a:prstGeom prst="rect">
                  <a:avLst/>
                </a:prstGeom>
                <a:blipFill>
                  <a:blip r:embed="rId4"/>
                  <a:stretch>
                    <a:fillRect b="-13744"/>
                  </a:stretch>
                </a:blipFill>
                <a:ln w="19050">
                  <a:solidFill>
                    <a:schemeClr val="bg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188947F5-5540-4A85-BACE-6641A507F5A0}"/>
                </a:ext>
              </a:extLst>
            </p:cNvPr>
            <p:cNvSpPr/>
            <p:nvPr/>
          </p:nvSpPr>
          <p:spPr>
            <a:xfrm>
              <a:off x="241306" y="2303047"/>
              <a:ext cx="540000" cy="540000"/>
            </a:xfrm>
            <a:prstGeom prst="ellipse">
              <a:avLst/>
            </a:prstGeom>
            <a:grpFill/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5400" b="1" dirty="0">
                  <a:solidFill>
                    <a:prstClr val="white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A</a:t>
              </a:r>
              <a:endParaRPr lang="en-US" sz="5400" b="1" dirty="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" name="Rectangle 12">
                  <a:extLst>
                    <a:ext uri="{FF2B5EF4-FFF2-40B4-BE49-F238E27FC236}">
                      <a16:creationId xmlns:a16="http://schemas.microsoft.com/office/drawing/2014/main" id="{E1DB1070-DB60-40AD-900A-04886F77B54F}"/>
                    </a:ext>
                  </a:extLst>
                </p:cNvPr>
                <p:cNvSpPr/>
                <p:nvPr/>
              </p:nvSpPr>
              <p:spPr>
                <a:xfrm>
                  <a:off x="6544723" y="2243792"/>
                  <a:ext cx="2468235" cy="617268"/>
                </a:xfrm>
                <a:prstGeom prst="rect">
                  <a:avLst/>
                </a:prstGeom>
                <a:grpFill/>
                <a:ln w="19050">
                  <a:solidFill>
                    <a:schemeClr val="bg1"/>
                  </a:solidFill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 xmlns:m="http://schemas.openxmlformats.org/officeDocument/2006/math">
                      <m:r>
                        <a:rPr lang="en-US" sz="5400" b="1" i="1" smtClean="0">
                          <a:latin typeface="Cambria Math" panose="02040503050406030204" pitchFamily="18" charset="0"/>
                        </a:rPr>
                        <m:t>𝟏𝟕</m:t>
                      </m:r>
                      <m:r>
                        <a:rPr lang="en-US" sz="5400" b="1" i="1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5400" b="1" i="1" smtClean="0">
                          <a:latin typeface="Cambria Math" panose="02040503050406030204" pitchFamily="18" charset="0"/>
                        </a:rPr>
                        <m:t>𝟓</m:t>
                      </m:r>
                    </m:oMath>
                  </a14:m>
                  <a:r>
                    <a:rPr lang="vi-VN" sz="5400" b="1" dirty="0"/>
                    <a:t>.</a:t>
                  </a:r>
                  <a:endParaRPr lang="en-US" sz="5400" b="1" dirty="0">
                    <a:solidFill>
                      <a:prstClr val="white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mc:Choice>
          <mc:Fallback xmlns="">
            <p:sp>
              <p:nvSpPr>
                <p:cNvPr id="13" name="Rectangle 12">
                  <a:extLst>
                    <a:ext uri="{FF2B5EF4-FFF2-40B4-BE49-F238E27FC236}">
                      <a16:creationId xmlns:a16="http://schemas.microsoft.com/office/drawing/2014/main" id="{E1DB1070-DB60-40AD-900A-04886F77B54F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544723" y="2243792"/>
                  <a:ext cx="2468235" cy="617268"/>
                </a:xfrm>
                <a:prstGeom prst="rect">
                  <a:avLst/>
                </a:prstGeom>
                <a:blipFill>
                  <a:blip r:embed="rId5"/>
                  <a:stretch>
                    <a:fillRect b="-15166"/>
                  </a:stretch>
                </a:blipFill>
                <a:ln w="19050">
                  <a:solidFill>
                    <a:schemeClr val="bg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67BF74FF-3652-4371-9E0B-A97FA806BC48}"/>
                </a:ext>
              </a:extLst>
            </p:cNvPr>
            <p:cNvSpPr/>
            <p:nvPr/>
          </p:nvSpPr>
          <p:spPr>
            <a:xfrm>
              <a:off x="6254178" y="2303047"/>
              <a:ext cx="540000" cy="540000"/>
            </a:xfrm>
            <a:prstGeom prst="ellipse">
              <a:avLst/>
            </a:prstGeom>
            <a:grpFill/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5400" b="1" dirty="0">
                  <a:solidFill>
                    <a:prstClr val="white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C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" name="Rectangle 14">
                  <a:extLst>
                    <a:ext uri="{FF2B5EF4-FFF2-40B4-BE49-F238E27FC236}">
                      <a16:creationId xmlns:a16="http://schemas.microsoft.com/office/drawing/2014/main" id="{6DFE3254-D4F7-4AE6-9631-67D4D43B93C6}"/>
                    </a:ext>
                  </a:extLst>
                </p:cNvPr>
                <p:cNvSpPr/>
                <p:nvPr/>
              </p:nvSpPr>
              <p:spPr>
                <a:xfrm>
                  <a:off x="9551160" y="2243792"/>
                  <a:ext cx="2468235" cy="617268"/>
                </a:xfrm>
                <a:prstGeom prst="rect">
                  <a:avLst/>
                </a:prstGeom>
                <a:grpFill/>
                <a:ln w="19050">
                  <a:solidFill>
                    <a:schemeClr val="bg1"/>
                  </a:solidFill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5400" b="1" i="1" smtClean="0">
                            <a:latin typeface="Cambria Math" panose="02040503050406030204" pitchFamily="18" charset="0"/>
                          </a:rPr>
                          <m:t>𝟏𝟗</m:t>
                        </m:r>
                        <m:r>
                          <a:rPr lang="en-US" sz="5400" b="1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5400" b="1" i="1" smtClean="0">
                            <a:latin typeface="Cambria Math" panose="02040503050406030204" pitchFamily="18" charset="0"/>
                          </a:rPr>
                          <m:t>𝟗</m:t>
                        </m:r>
                        <m:r>
                          <m:rPr>
                            <m:nor/>
                          </m:rPr>
                          <a:rPr lang="vi-VN" sz="5400" b="1"/>
                          <m:t>.</m:t>
                        </m:r>
                      </m:oMath>
                    </m:oMathPara>
                  </a14:m>
                  <a:endParaRPr lang="en-US" sz="5400" b="1" dirty="0">
                    <a:solidFill>
                      <a:prstClr val="white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mc:Choice>
          <mc:Fallback xmlns="">
            <p:sp>
              <p:nvSpPr>
                <p:cNvPr id="15" name="Rectangle 14">
                  <a:extLst>
                    <a:ext uri="{FF2B5EF4-FFF2-40B4-BE49-F238E27FC236}">
                      <a16:creationId xmlns:a16="http://schemas.microsoft.com/office/drawing/2014/main" id="{6DFE3254-D4F7-4AE6-9631-67D4D43B93C6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551160" y="2243792"/>
                  <a:ext cx="2468235" cy="617268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  <a:ln w="19050">
                  <a:solidFill>
                    <a:schemeClr val="bg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4B907C0F-6FC4-4852-8CFD-AD2FACA13C7F}"/>
                </a:ext>
              </a:extLst>
            </p:cNvPr>
            <p:cNvSpPr/>
            <p:nvPr/>
          </p:nvSpPr>
          <p:spPr>
            <a:xfrm>
              <a:off x="9260615" y="2303047"/>
              <a:ext cx="540000" cy="540000"/>
            </a:xfrm>
            <a:prstGeom prst="ellipse">
              <a:avLst/>
            </a:prstGeom>
            <a:grpFill/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5400" b="1" dirty="0">
                  <a:solidFill>
                    <a:prstClr val="white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D</a:t>
              </a:r>
            </a:p>
          </p:txBody>
        </p:sp>
      </p:grpSp>
      <p:sp>
        <p:nvSpPr>
          <p:cNvPr id="17" name="Oval 16">
            <a:extLst>
              <a:ext uri="{FF2B5EF4-FFF2-40B4-BE49-F238E27FC236}">
                <a16:creationId xmlns:a16="http://schemas.microsoft.com/office/drawing/2014/main" id="{3AF6DD6E-C69C-4024-A5BF-FE21EA5DD223}"/>
              </a:ext>
            </a:extLst>
          </p:cNvPr>
          <p:cNvSpPr/>
          <p:nvPr/>
        </p:nvSpPr>
        <p:spPr>
          <a:xfrm>
            <a:off x="18656633" y="5196861"/>
            <a:ext cx="1080000" cy="1080000"/>
          </a:xfrm>
          <a:prstGeom prst="ellipse">
            <a:avLst/>
          </a:prstGeom>
          <a:solidFill>
            <a:srgbClr val="FF0000"/>
          </a:solidFill>
          <a:ln w="5715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400" b="1" dirty="0">
                <a:solidFill>
                  <a:prstClr val="white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D</a:t>
            </a:r>
            <a:endParaRPr lang="en-US" sz="6400" dirty="0">
              <a:solidFill>
                <a:prstClr val="white"/>
              </a:solidFill>
              <a:latin typeface="Calibri" panose="020F0502020204030204"/>
            </a:endParaRP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8F06450E-ACA8-42F7-B878-4360BA0CBA71}"/>
              </a:ext>
            </a:extLst>
          </p:cNvPr>
          <p:cNvGrpSpPr/>
          <p:nvPr/>
        </p:nvGrpSpPr>
        <p:grpSpPr>
          <a:xfrm>
            <a:off x="141340" y="2590803"/>
            <a:ext cx="23943880" cy="2401467"/>
            <a:chOff x="923003" y="3917552"/>
            <a:chExt cx="23943880" cy="2401466"/>
          </a:xfrm>
        </p:grpSpPr>
        <p:sp>
          <p:nvSpPr>
            <p:cNvPr id="19" name="Rounded Rectangle 41">
              <a:extLst>
                <a:ext uri="{FF2B5EF4-FFF2-40B4-BE49-F238E27FC236}">
                  <a16:creationId xmlns:a16="http://schemas.microsoft.com/office/drawing/2014/main" id="{CC866FB0-B137-49F3-A47E-0B1A18FC432E}"/>
                </a:ext>
              </a:extLst>
            </p:cNvPr>
            <p:cNvSpPr/>
            <p:nvPr/>
          </p:nvSpPr>
          <p:spPr>
            <a:xfrm>
              <a:off x="1272211" y="4217013"/>
              <a:ext cx="23594672" cy="2102005"/>
            </a:xfrm>
            <a:prstGeom prst="roundRect">
              <a:avLst>
                <a:gd name="adj" fmla="val 10158"/>
              </a:avLst>
            </a:prstGeom>
            <a:solidFill>
              <a:srgbClr val="FEEBB0"/>
            </a:solidFill>
            <a:ln w="12700">
              <a:solidFill>
                <a:srgbClr val="91720D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4400" b="1">
                  <a:solidFill>
                    <a:prstClr val="black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                         </a:t>
              </a:r>
              <a:endParaRPr lang="en-US" sz="4800" b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20" name="Group 19">
              <a:extLst>
                <a:ext uri="{FF2B5EF4-FFF2-40B4-BE49-F238E27FC236}">
                  <a16:creationId xmlns:a16="http://schemas.microsoft.com/office/drawing/2014/main" id="{61E96746-B33C-4D41-836E-CA7E0074841E}"/>
                </a:ext>
              </a:extLst>
            </p:cNvPr>
            <p:cNvGrpSpPr/>
            <p:nvPr/>
          </p:nvGrpSpPr>
          <p:grpSpPr>
            <a:xfrm>
              <a:off x="923003" y="3917552"/>
              <a:ext cx="3942102" cy="1040476"/>
              <a:chOff x="923003" y="3917552"/>
              <a:chExt cx="3942102" cy="1040476"/>
            </a:xfrm>
          </p:grpSpPr>
          <p:grpSp>
            <p:nvGrpSpPr>
              <p:cNvPr id="21" name="Group 20">
                <a:extLst>
                  <a:ext uri="{FF2B5EF4-FFF2-40B4-BE49-F238E27FC236}">
                    <a16:creationId xmlns:a16="http://schemas.microsoft.com/office/drawing/2014/main" id="{7719E236-B0D7-442E-8A08-3228625765BF}"/>
                  </a:ext>
                </a:extLst>
              </p:cNvPr>
              <p:cNvGrpSpPr/>
              <p:nvPr/>
            </p:nvGrpSpPr>
            <p:grpSpPr>
              <a:xfrm>
                <a:off x="1362045" y="4022855"/>
                <a:ext cx="3503060" cy="865576"/>
                <a:chOff x="2028795" y="4384805"/>
                <a:chExt cx="3503060" cy="865576"/>
              </a:xfrm>
            </p:grpSpPr>
            <p:sp>
              <p:nvSpPr>
                <p:cNvPr id="23" name="Freeform 20">
                  <a:extLst>
                    <a:ext uri="{FF2B5EF4-FFF2-40B4-BE49-F238E27FC236}">
                      <a16:creationId xmlns:a16="http://schemas.microsoft.com/office/drawing/2014/main" id="{B393AAC4-D254-453D-8479-B404D455FFB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rot="5400000">
                  <a:off x="3364273" y="3082799"/>
                  <a:ext cx="832104" cy="3503060"/>
                </a:xfrm>
                <a:prstGeom prst="round2SameRect">
                  <a:avLst>
                    <a:gd name="adj1" fmla="val 19445"/>
                    <a:gd name="adj2" fmla="val 0"/>
                  </a:avLst>
                </a:prstGeom>
                <a:solidFill>
                  <a:srgbClr val="FFF9BC"/>
                </a:solidFill>
                <a:ln w="57150">
                  <a:solidFill>
                    <a:srgbClr val="91720D"/>
                  </a:solidFill>
                </a:ln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24" name="TextBox 23">
                  <a:extLst>
                    <a:ext uri="{FF2B5EF4-FFF2-40B4-BE49-F238E27FC236}">
                      <a16:creationId xmlns:a16="http://schemas.microsoft.com/office/drawing/2014/main" id="{7641E29D-906E-4634-ADED-96B1E8DA8216}"/>
                    </a:ext>
                  </a:extLst>
                </p:cNvPr>
                <p:cNvSpPr txBox="1"/>
                <p:nvPr/>
              </p:nvSpPr>
              <p:spPr>
                <a:xfrm>
                  <a:off x="2542253" y="4384805"/>
                  <a:ext cx="2895398" cy="80021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vi-VN" sz="4600" b="1" dirty="0">
                      <a:solidFill>
                        <a:prstClr val="black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CÂU</a:t>
                  </a:r>
                  <a:r>
                    <a:rPr lang="en-US" sz="4600" b="1" dirty="0">
                      <a:solidFill>
                        <a:prstClr val="black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15</a:t>
                  </a:r>
                  <a:r>
                    <a:rPr lang="vi-VN" sz="4600" b="1" dirty="0">
                      <a:solidFill>
                        <a:prstClr val="black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</a:t>
                  </a:r>
                  <a:endParaRPr lang="en-US" sz="4600" b="1" dirty="0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</p:grpSp>
          <p:pic>
            <p:nvPicPr>
              <p:cNvPr id="22" name="Picture 21">
                <a:extLst>
                  <a:ext uri="{FF2B5EF4-FFF2-40B4-BE49-F238E27FC236}">
                    <a16:creationId xmlns:a16="http://schemas.microsoft.com/office/drawing/2014/main" id="{6650C43C-37F7-4A87-880E-749F8F158389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5599" t="21515" r="9759" b="14519"/>
              <a:stretch/>
            </p:blipFill>
            <p:spPr>
              <a:xfrm>
                <a:off x="923003" y="3917552"/>
                <a:ext cx="1076356" cy="1040476"/>
              </a:xfrm>
              <a:prstGeom prst="round2DiagRect">
                <a:avLst>
                  <a:gd name="adj1" fmla="val 30509"/>
                  <a:gd name="adj2" fmla="val 0"/>
                </a:avLst>
              </a:prstGeom>
              <a:ln w="38100" cap="sq">
                <a:solidFill>
                  <a:srgbClr val="91720D"/>
                </a:solidFill>
                <a:miter lim="800000"/>
              </a:ln>
              <a:effectLst>
                <a:outerShdw blurRad="254000" algn="tl" rotWithShape="0">
                  <a:srgbClr val="000000">
                    <a:alpha val="43000"/>
                  </a:srgbClr>
                </a:outerShdw>
              </a:effectLst>
            </p:spPr>
          </p:pic>
        </p:grp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F818C57C-1988-4D43-859D-82DC91340849}"/>
              </a:ext>
            </a:extLst>
          </p:cNvPr>
          <p:cNvGrpSpPr/>
          <p:nvPr/>
        </p:nvGrpSpPr>
        <p:grpSpPr>
          <a:xfrm>
            <a:off x="-72643" y="1572056"/>
            <a:ext cx="19656043" cy="830997"/>
            <a:chOff x="-288923" y="1892299"/>
            <a:chExt cx="19659598" cy="830996"/>
          </a:xfrm>
        </p:grpSpPr>
        <p:sp>
          <p:nvSpPr>
            <p:cNvPr id="26" name="Rounded Rectangle 2">
              <a:extLst>
                <a:ext uri="{FF2B5EF4-FFF2-40B4-BE49-F238E27FC236}">
                  <a16:creationId xmlns:a16="http://schemas.microsoft.com/office/drawing/2014/main" id="{0A9E6F3C-C9C6-4653-8688-729C6539C260}"/>
                </a:ext>
              </a:extLst>
            </p:cNvPr>
            <p:cNvSpPr/>
            <p:nvPr/>
          </p:nvSpPr>
          <p:spPr>
            <a:xfrm>
              <a:off x="-288923" y="2052547"/>
              <a:ext cx="2130429" cy="657125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B241A601-B9CB-4799-9262-795745D3C127}"/>
                </a:ext>
              </a:extLst>
            </p:cNvPr>
            <p:cNvSpPr txBox="1"/>
            <p:nvPr/>
          </p:nvSpPr>
          <p:spPr>
            <a:xfrm>
              <a:off x="1082674" y="1922269"/>
              <a:ext cx="184764" cy="75405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endParaRPr lang="en-US" b="1">
                <a:solidFill>
                  <a:prstClr val="white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8F08DB64-BC2D-418D-8BD5-391B8CF3BEA4}"/>
                </a:ext>
              </a:extLst>
            </p:cNvPr>
            <p:cNvSpPr txBox="1"/>
            <p:nvPr/>
          </p:nvSpPr>
          <p:spPr>
            <a:xfrm>
              <a:off x="2087562" y="1892299"/>
              <a:ext cx="17283113" cy="830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 BÀI TẬP TRẮC NGHIỆM CỦNG CỐ</a:t>
              </a:r>
            </a:p>
          </p:txBody>
        </p:sp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1FB11C65-8BD6-48B2-A424-E6F4B06755C4}"/>
                  </a:ext>
                </a:extLst>
              </p:cNvPr>
              <p:cNvSpPr txBox="1"/>
              <p:nvPr/>
            </p:nvSpPr>
            <p:spPr>
              <a:xfrm>
                <a:off x="838200" y="6358928"/>
                <a:ext cx="12888027" cy="557857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5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		</a:t>
                </a:r>
                <a:r>
                  <a:rPr lang="en-US" sz="5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Trong</a:t>
                </a:r>
                <a:r>
                  <a:rPr lang="en-US" sz="5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tam </a:t>
                </a:r>
                <a:r>
                  <a:rPr lang="en-US" sz="5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giác</a:t>
                </a:r>
                <a:r>
                  <a:rPr lang="en-US" sz="5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5400" b="1" i="1">
                        <a:latin typeface="Cambria Math" panose="02040503050406030204" pitchFamily="18" charset="0"/>
                      </a:rPr>
                      <m:t>𝑨𝑩𝑪</m:t>
                    </m:r>
                  </m:oMath>
                </a14:m>
                <a:r>
                  <a:rPr lang="en-US" sz="5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5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sz="5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: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5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5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5400" b="1" i="1">
                            <a:latin typeface="Cambria Math" panose="02040503050406030204" pitchFamily="18" charset="0"/>
                          </a:rPr>
                          <m:t>𝑨</m:t>
                        </m:r>
                      </m:e>
                    </m:acc>
                    <m:r>
                      <a:rPr lang="en-US" sz="5400" b="1" i="1">
                        <a:latin typeface="Cambria Math" panose="02040503050406030204" pitchFamily="18" charset="0"/>
                      </a:rPr>
                      <m:t>+</m:t>
                    </m:r>
                    <m:acc>
                      <m:accPr>
                        <m:chr m:val="̂"/>
                        <m:ctrlPr>
                          <a:rPr lang="en-US" sz="5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5400" b="1" i="1">
                            <a:latin typeface="Cambria Math" panose="02040503050406030204" pitchFamily="18" charset="0"/>
                          </a:rPr>
                          <m:t>𝑩</m:t>
                        </m:r>
                      </m:e>
                    </m:acc>
                    <m:r>
                      <a:rPr lang="en-US" sz="5400" b="1" i="1">
                        <a:latin typeface="Cambria Math" panose="02040503050406030204" pitchFamily="18" charset="0"/>
                      </a:rPr>
                      <m:t>+</m:t>
                    </m:r>
                    <m:acc>
                      <m:accPr>
                        <m:chr m:val="̂"/>
                        <m:ctrlPr>
                          <a:rPr lang="en-US" sz="5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5400" b="1" i="1">
                            <a:latin typeface="Cambria Math" panose="02040503050406030204" pitchFamily="18" charset="0"/>
                          </a:rPr>
                          <m:t>𝑪</m:t>
                        </m:r>
                      </m:e>
                    </m:acc>
                    <m:r>
                      <a:rPr lang="en-US" sz="540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5400" b="1" i="1">
                        <a:latin typeface="Cambria Math" panose="02040503050406030204" pitchFamily="18" charset="0"/>
                      </a:rPr>
                      <m:t>𝟏𝟖</m:t>
                    </m:r>
                    <m:sSup>
                      <m:sSupPr>
                        <m:ctrlPr>
                          <a:rPr lang="en-US" sz="54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5400" b="1" i="1">
                            <a:latin typeface="Cambria Math" panose="02040503050406030204" pitchFamily="18" charset="0"/>
                          </a:rPr>
                          <m:t>𝟎</m:t>
                        </m:r>
                      </m:e>
                      <m:sup>
                        <m:r>
                          <a:rPr lang="en-US" sz="5400" b="1" i="1">
                            <a:latin typeface="Cambria Math" panose="02040503050406030204" pitchFamily="18" charset="0"/>
                          </a:rPr>
                          <m:t>𝟎</m:t>
                        </m:r>
                      </m:sup>
                    </m:sSup>
                  </m:oMath>
                </a14:m>
                <a:endParaRPr lang="en-US" sz="5400" b="1" i="1" dirty="0"/>
              </a:p>
              <a:p>
                <a:pPr>
                  <a:lnSpc>
                    <a:spcPct val="150000"/>
                  </a:lnSpc>
                </a:pPr>
                <a14:m>
                  <m:oMath xmlns:m="http://schemas.openxmlformats.org/officeDocument/2006/math">
                    <m:r>
                      <a:rPr lang="en-US" sz="5400" b="1" i="1">
                        <a:latin typeface="Cambria Math" panose="02040503050406030204" pitchFamily="18" charset="0"/>
                      </a:rPr>
                      <m:t>⇒</m:t>
                    </m:r>
                    <m:acc>
                      <m:accPr>
                        <m:chr m:val="̂"/>
                        <m:ctrlPr>
                          <a:rPr lang="en-US" sz="5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5400" b="1" i="1">
                            <a:latin typeface="Cambria Math" panose="02040503050406030204" pitchFamily="18" charset="0"/>
                          </a:rPr>
                          <m:t>𝑨</m:t>
                        </m:r>
                      </m:e>
                    </m:acc>
                    <m:r>
                      <a:rPr lang="en-US" sz="540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5400" b="1" i="1">
                        <a:latin typeface="Cambria Math" panose="02040503050406030204" pitchFamily="18" charset="0"/>
                      </a:rPr>
                      <m:t>𝟏𝟖</m:t>
                    </m:r>
                    <m:sSup>
                      <m:sSupPr>
                        <m:ctrlPr>
                          <a:rPr lang="en-US" sz="54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5400" b="1" i="1">
                            <a:latin typeface="Cambria Math" panose="02040503050406030204" pitchFamily="18" charset="0"/>
                          </a:rPr>
                          <m:t>𝟎</m:t>
                        </m:r>
                      </m:e>
                      <m:sup>
                        <m:r>
                          <a:rPr lang="en-US" sz="5400" b="1" i="1">
                            <a:latin typeface="Cambria Math" panose="02040503050406030204" pitchFamily="18" charset="0"/>
                          </a:rPr>
                          <m:t>𝟎</m:t>
                        </m:r>
                      </m:sup>
                    </m:sSup>
                    <m:r>
                      <a:rPr lang="en-US" sz="5400" b="1" i="1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5400" b="1" i="1">
                        <a:latin typeface="Cambria Math" panose="02040503050406030204" pitchFamily="18" charset="0"/>
                      </a:rPr>
                      <m:t>𝟕</m:t>
                    </m:r>
                    <m:sSup>
                      <m:sSupPr>
                        <m:ctrlPr>
                          <a:rPr lang="en-US" sz="54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5400" b="1" i="1">
                            <a:latin typeface="Cambria Math" panose="02040503050406030204" pitchFamily="18" charset="0"/>
                          </a:rPr>
                          <m:t>𝟏</m:t>
                        </m:r>
                      </m:e>
                      <m:sup>
                        <m:r>
                          <a:rPr lang="en-US" sz="5400" b="1" i="1">
                            <a:latin typeface="Cambria Math" panose="02040503050406030204" pitchFamily="18" charset="0"/>
                          </a:rPr>
                          <m:t>𝟎</m:t>
                        </m:r>
                      </m:sup>
                    </m:sSup>
                    <m:r>
                      <a:rPr lang="en-US" sz="5400" b="1" i="1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5400" b="1" i="1">
                        <a:latin typeface="Cambria Math" panose="02040503050406030204" pitchFamily="18" charset="0"/>
                      </a:rPr>
                      <m:t>𝟓</m:t>
                    </m:r>
                    <m:sSup>
                      <m:sSupPr>
                        <m:ctrlPr>
                          <a:rPr lang="en-US" sz="54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5400" b="1" i="1">
                            <a:latin typeface="Cambria Math" panose="02040503050406030204" pitchFamily="18" charset="0"/>
                          </a:rPr>
                          <m:t>𝟔</m:t>
                        </m:r>
                      </m:e>
                      <m:sup>
                        <m:r>
                          <a:rPr lang="en-US" sz="5400" b="1" i="1">
                            <a:latin typeface="Cambria Math" panose="02040503050406030204" pitchFamily="18" charset="0"/>
                          </a:rPr>
                          <m:t>𝟎</m:t>
                        </m:r>
                      </m:sup>
                    </m:sSup>
                    <m:r>
                      <a:rPr lang="en-US" sz="5400" b="1" i="1">
                        <a:latin typeface="Cambria Math" panose="02040503050406030204" pitchFamily="18" charset="0"/>
                      </a:rPr>
                      <m:t>𝟏𝟑</m:t>
                    </m:r>
                    <m:r>
                      <a:rPr lang="en-US" sz="5400" b="1" i="1">
                        <a:latin typeface="Cambria Math" panose="02040503050406030204" pitchFamily="18" charset="0"/>
                      </a:rPr>
                      <m:t>′=</m:t>
                    </m:r>
                    <m:r>
                      <a:rPr lang="en-US" sz="5400" b="1" i="1">
                        <a:latin typeface="Cambria Math" panose="02040503050406030204" pitchFamily="18" charset="0"/>
                      </a:rPr>
                      <m:t>𝟓</m:t>
                    </m:r>
                    <m:sSup>
                      <m:sSupPr>
                        <m:ctrlPr>
                          <a:rPr lang="en-US" sz="54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5400" b="1" i="1">
                            <a:latin typeface="Cambria Math" panose="02040503050406030204" pitchFamily="18" charset="0"/>
                          </a:rPr>
                          <m:t>𝟐</m:t>
                        </m:r>
                      </m:e>
                      <m:sup>
                        <m:r>
                          <a:rPr lang="en-US" sz="5400" b="1" i="1">
                            <a:latin typeface="Cambria Math" panose="02040503050406030204" pitchFamily="18" charset="0"/>
                          </a:rPr>
                          <m:t>𝟎</m:t>
                        </m:r>
                      </m:sup>
                    </m:sSup>
                    <m:r>
                      <a:rPr lang="en-US" sz="5400" b="1" i="1">
                        <a:latin typeface="Cambria Math" panose="02040503050406030204" pitchFamily="18" charset="0"/>
                      </a:rPr>
                      <m:t>𝟒𝟕</m:t>
                    </m:r>
                    <m:r>
                      <a:rPr lang="en-US" sz="5400" b="1" i="1">
                        <a:latin typeface="Cambria Math" panose="02040503050406030204" pitchFamily="18" charset="0"/>
                      </a:rPr>
                      <m:t>′</m:t>
                    </m:r>
                  </m:oMath>
                </a14:m>
                <a:r>
                  <a:rPr lang="en-US" sz="5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5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Mặt</a:t>
                </a:r>
                <a:r>
                  <a:rPr lang="en-US" sz="5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5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khác</a:t>
                </a:r>
                <a:r>
                  <a:rPr lang="en-US" sz="5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54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5400" b="1" i="1">
                            <a:latin typeface="Cambria Math" panose="02040503050406030204" pitchFamily="18" charset="0"/>
                          </a:rPr>
                          <m:t>𝒂</m:t>
                        </m:r>
                      </m:num>
                      <m:den>
                        <m:func>
                          <m:funcPr>
                            <m:ctrlPr>
                              <a:rPr lang="en-US" sz="5400" b="1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a:rPr lang="en-US" sz="5400" b="1" i="1">
                                <a:latin typeface="Cambria Math" panose="02040503050406030204" pitchFamily="18" charset="0"/>
                              </a:rPr>
                              <m:t>𝒔𝒊𝒏</m:t>
                            </m:r>
                          </m:fName>
                          <m:e>
                            <m:r>
                              <a:rPr lang="en-US" sz="5400" b="1" i="1">
                                <a:latin typeface="Cambria Math" panose="02040503050406030204" pitchFamily="18" charset="0"/>
                              </a:rPr>
                              <m:t>𝑨</m:t>
                            </m:r>
                          </m:e>
                        </m:func>
                      </m:den>
                    </m:f>
                    <m:r>
                      <a:rPr lang="en-US" sz="5400" b="1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54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5400" b="1" i="1">
                            <a:latin typeface="Cambria Math" panose="02040503050406030204" pitchFamily="18" charset="0"/>
                          </a:rPr>
                          <m:t>𝒃</m:t>
                        </m:r>
                      </m:num>
                      <m:den>
                        <m:func>
                          <m:funcPr>
                            <m:ctrlPr>
                              <a:rPr lang="en-US" sz="5400" b="1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a:rPr lang="en-US" sz="5400" b="1" i="1">
                                <a:latin typeface="Cambria Math" panose="02040503050406030204" pitchFamily="18" charset="0"/>
                              </a:rPr>
                              <m:t>𝒔𝒊𝒏</m:t>
                            </m:r>
                          </m:fName>
                          <m:e>
                            <m:r>
                              <a:rPr lang="en-US" sz="5400" b="1" i="1">
                                <a:latin typeface="Cambria Math" panose="02040503050406030204" pitchFamily="18" charset="0"/>
                              </a:rPr>
                              <m:t>𝑩</m:t>
                            </m:r>
                          </m:e>
                        </m:func>
                      </m:den>
                    </m:f>
                    <m:r>
                      <a:rPr lang="en-US" sz="5400" b="1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54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5400" b="1" i="1">
                            <a:latin typeface="Cambria Math" panose="02040503050406030204" pitchFamily="18" charset="0"/>
                          </a:rPr>
                          <m:t>𝒄</m:t>
                        </m:r>
                      </m:num>
                      <m:den>
                        <m:func>
                          <m:funcPr>
                            <m:ctrlPr>
                              <a:rPr lang="en-US" sz="5400" b="1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a:rPr lang="en-US" sz="5400" b="1" i="1">
                                <a:latin typeface="Cambria Math" panose="02040503050406030204" pitchFamily="18" charset="0"/>
                              </a:rPr>
                              <m:t>𝒔𝒊𝒏</m:t>
                            </m:r>
                          </m:fName>
                          <m:e>
                            <m:r>
                              <a:rPr lang="en-US" sz="5400" b="1" i="1">
                                <a:latin typeface="Cambria Math" panose="02040503050406030204" pitchFamily="18" charset="0"/>
                              </a:rPr>
                              <m:t>𝑪</m:t>
                            </m:r>
                          </m:e>
                        </m:func>
                      </m:den>
                    </m:f>
                  </m:oMath>
                </a14:m>
                <a:endParaRPr lang="en-US" sz="5400" b="1" i="1" dirty="0"/>
              </a:p>
            </p:txBody>
          </p:sp>
        </mc:Choice>
        <mc:Fallback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1FB11C65-8BD6-48B2-A424-E6F4B06755C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6358928"/>
                <a:ext cx="12888027" cy="5578578"/>
              </a:xfrm>
              <a:prstGeom prst="rect">
                <a:avLst/>
              </a:prstGeom>
              <a:blipFill>
                <a:blip r:embed="rId8"/>
                <a:stretch>
                  <a:fillRect l="-2554" b="-19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8AEC0D67-2BCF-492D-9A86-1563DDA0644A}"/>
                  </a:ext>
                </a:extLst>
              </p:cNvPr>
              <p:cNvSpPr txBox="1"/>
              <p:nvPr/>
            </p:nvSpPr>
            <p:spPr>
              <a:xfrm>
                <a:off x="2052988" y="3065848"/>
                <a:ext cx="22204828" cy="178253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fr-FR" sz="5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         </a:t>
                </a:r>
                <a:r>
                  <a:rPr lang="en-US" sz="5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Tam </a:t>
                </a:r>
                <a:r>
                  <a:rPr lang="en-US" sz="5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giác</a:t>
                </a:r>
                <a:r>
                  <a:rPr lang="en-US" sz="5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5400" b="1" i="1">
                        <a:latin typeface="Cambria Math" panose="02040503050406030204" pitchFamily="18" charset="0"/>
                      </a:rPr>
                      <m:t>𝑨𝑩𝑪</m:t>
                    </m:r>
                  </m:oMath>
                </a14:m>
                <a:r>
                  <a:rPr lang="en-US" sz="5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5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sz="5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5400" b="1" i="1">
                        <a:latin typeface="Cambria Math" panose="02040503050406030204" pitchFamily="18" charset="0"/>
                      </a:rPr>
                      <m:t>𝒂</m:t>
                    </m:r>
                    <m:r>
                      <a:rPr lang="en-US" sz="540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5400" b="1" i="1">
                        <a:latin typeface="Cambria Math" panose="02040503050406030204" pitchFamily="18" charset="0"/>
                      </a:rPr>
                      <m:t>𝟏𝟔</m:t>
                    </m:r>
                    <m:r>
                      <a:rPr lang="en-US" sz="5400" b="1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5400" b="1" i="1">
                        <a:latin typeface="Cambria Math" panose="02040503050406030204" pitchFamily="18" charset="0"/>
                      </a:rPr>
                      <m:t>𝟖</m:t>
                    </m:r>
                  </m:oMath>
                </a14:m>
                <a:r>
                  <a:rPr lang="en-US" sz="5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;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5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5400" b="1" i="1">
                            <a:latin typeface="Cambria Math" panose="02040503050406030204" pitchFamily="18" charset="0"/>
                          </a:rPr>
                          <m:t>𝑩</m:t>
                        </m:r>
                      </m:e>
                    </m:acc>
                    <m:r>
                      <a:rPr lang="en-US" sz="540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5400" b="1" i="1">
                        <a:latin typeface="Cambria Math" panose="02040503050406030204" pitchFamily="18" charset="0"/>
                      </a:rPr>
                      <m:t>𝟓</m:t>
                    </m:r>
                    <m:sSup>
                      <m:sSupPr>
                        <m:ctrlPr>
                          <a:rPr lang="en-US" sz="54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5400" b="1" i="1">
                            <a:latin typeface="Cambria Math" panose="02040503050406030204" pitchFamily="18" charset="0"/>
                          </a:rPr>
                          <m:t>𝟔</m:t>
                        </m:r>
                      </m:e>
                      <m:sup>
                        <m:r>
                          <a:rPr lang="en-US" sz="5400" b="1" i="1">
                            <a:latin typeface="Cambria Math" panose="02040503050406030204" pitchFamily="18" charset="0"/>
                          </a:rPr>
                          <m:t>𝟎</m:t>
                        </m:r>
                      </m:sup>
                    </m:sSup>
                    <m:r>
                      <a:rPr lang="en-US" sz="5400" b="1" i="1">
                        <a:latin typeface="Cambria Math" panose="02040503050406030204" pitchFamily="18" charset="0"/>
                      </a:rPr>
                      <m:t>𝟏𝟑</m:t>
                    </m:r>
                    <m:r>
                      <a:rPr lang="en-US" sz="5400" b="1" i="1">
                        <a:latin typeface="Cambria Math" panose="02040503050406030204" pitchFamily="18" charset="0"/>
                      </a:rPr>
                      <m:t>′</m:t>
                    </m:r>
                  </m:oMath>
                </a14:m>
                <a:r>
                  <a:rPr lang="en-US" sz="5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;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5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5400" b="1" i="1">
                            <a:latin typeface="Cambria Math" panose="02040503050406030204" pitchFamily="18" charset="0"/>
                          </a:rPr>
                          <m:t>𝑪</m:t>
                        </m:r>
                      </m:e>
                    </m:acc>
                    <m:r>
                      <a:rPr lang="en-US" sz="540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5400" b="1" i="1">
                        <a:latin typeface="Cambria Math" panose="02040503050406030204" pitchFamily="18" charset="0"/>
                      </a:rPr>
                      <m:t>𝟕</m:t>
                    </m:r>
                    <m:sSup>
                      <m:sSupPr>
                        <m:ctrlPr>
                          <a:rPr lang="en-US" sz="54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5400" b="1" i="1">
                            <a:latin typeface="Cambria Math" panose="02040503050406030204" pitchFamily="18" charset="0"/>
                          </a:rPr>
                          <m:t>𝟏</m:t>
                        </m:r>
                      </m:e>
                      <m:sup>
                        <m:r>
                          <a:rPr lang="en-US" sz="5400" b="1" i="1">
                            <a:latin typeface="Cambria Math" panose="02040503050406030204" pitchFamily="18" charset="0"/>
                          </a:rPr>
                          <m:t>𝟎</m:t>
                        </m:r>
                      </m:sup>
                    </m:sSup>
                  </m:oMath>
                </a14:m>
                <a:r>
                  <a:rPr lang="en-US" sz="5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</a:t>
                </a:r>
              </a:p>
              <a:p>
                <a:r>
                  <a:rPr lang="en-US" sz="5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Cạnh</a:t>
                </a:r>
                <a:r>
                  <a:rPr lang="en-US" sz="5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5400" b="1" i="1">
                        <a:latin typeface="Cambria Math" panose="02040503050406030204" pitchFamily="18" charset="0"/>
                      </a:rPr>
                      <m:t>𝒄</m:t>
                    </m:r>
                  </m:oMath>
                </a14:m>
                <a:r>
                  <a:rPr lang="en-US" sz="5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5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bằng</a:t>
                </a:r>
                <a:r>
                  <a:rPr lang="en-US" sz="5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bao </a:t>
                </a:r>
                <a:r>
                  <a:rPr lang="en-US" sz="5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nhiêu</a:t>
                </a:r>
                <a:r>
                  <a:rPr lang="en-US" sz="5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?</a:t>
                </a:r>
              </a:p>
            </p:txBody>
          </p:sp>
        </mc:Choice>
        <mc:Fallback xmlns="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8AEC0D67-2BCF-492D-9A86-1563DDA0644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52988" y="3065848"/>
                <a:ext cx="22204828" cy="1782539"/>
              </a:xfrm>
              <a:prstGeom prst="rect">
                <a:avLst/>
              </a:prstGeom>
              <a:blipFill>
                <a:blip r:embed="rId9"/>
                <a:stretch>
                  <a:fillRect l="-1483" t="-8562" b="-195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1" name="TextBox 30">
            <a:extLst>
              <a:ext uri="{FF2B5EF4-FFF2-40B4-BE49-F238E27FC236}">
                <a16:creationId xmlns:a16="http://schemas.microsoft.com/office/drawing/2014/main" id="{73C3CF5C-1143-48B0-96F6-576266D875C3}"/>
              </a:ext>
            </a:extLst>
          </p:cNvPr>
          <p:cNvSpPr txBox="1"/>
          <p:nvPr/>
        </p:nvSpPr>
        <p:spPr>
          <a:xfrm>
            <a:off x="669002" y="1685889"/>
            <a:ext cx="982961" cy="7540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>
                <a:solidFill>
                  <a:prstClr val="white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III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78E95EB6-D2A7-4824-8BCF-51EB54C0C969}"/>
                  </a:ext>
                </a:extLst>
              </p:cNvPr>
              <p:cNvSpPr txBox="1"/>
              <p:nvPr/>
            </p:nvSpPr>
            <p:spPr>
              <a:xfrm>
                <a:off x="3297936" y="11880418"/>
                <a:ext cx="5680213" cy="152746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54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⇒</m:t>
                      </m:r>
                      <m:f>
                        <m:fPr>
                          <m:ctrlPr>
                            <a:rPr kumimoji="0" lang="en-US" sz="54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fPr>
                        <m:num>
                          <m:r>
                            <a:rPr kumimoji="0" lang="en-US" sz="54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𝒂</m:t>
                          </m:r>
                        </m:num>
                        <m:den>
                          <m:func>
                            <m:funcPr>
                              <m:ctrlPr>
                                <a:rPr kumimoji="0" lang="en-US" sz="5400" b="1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funcPr>
                            <m:fName>
                              <m:r>
                                <a:rPr kumimoji="0" lang="en-US" sz="5400" b="1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𝒔𝒊𝒏</m:t>
                              </m:r>
                            </m:fName>
                            <m:e>
                              <m:r>
                                <a:rPr kumimoji="0" lang="en-US" sz="5400" b="1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𝑨</m:t>
                              </m:r>
                            </m:e>
                          </m:func>
                        </m:den>
                      </m:f>
                      <m:r>
                        <a:rPr kumimoji="0" lang="en-US" sz="5400" b="1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</m:t>
                      </m:r>
                      <m:f>
                        <m:fPr>
                          <m:ctrlPr>
                            <a:rPr kumimoji="0" lang="en-US" sz="54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fPr>
                        <m:num>
                          <m:r>
                            <a:rPr kumimoji="0" lang="en-US" sz="54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𝒄</m:t>
                          </m:r>
                        </m:num>
                        <m:den>
                          <m:func>
                            <m:funcPr>
                              <m:ctrlPr>
                                <a:rPr kumimoji="0" lang="en-US" sz="5400" b="1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funcPr>
                            <m:fName>
                              <m:r>
                                <a:rPr kumimoji="0" lang="en-US" sz="5400" b="1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𝒔𝒊𝒏</m:t>
                              </m:r>
                            </m:fName>
                            <m:e>
                              <m:r>
                                <a:rPr kumimoji="0" lang="en-US" sz="5400" b="1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𝑪</m:t>
                              </m:r>
                            </m:e>
                          </m:func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78E95EB6-D2A7-4824-8BCF-51EB54C0C96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97936" y="11880418"/>
                <a:ext cx="5680213" cy="1527469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2EBEB10D-0D74-4C12-A379-ABA63082656F}"/>
                  </a:ext>
                </a:extLst>
              </p:cNvPr>
              <p:cNvSpPr txBox="1"/>
              <p:nvPr/>
            </p:nvSpPr>
            <p:spPr>
              <a:xfrm>
                <a:off x="16294719" y="6479229"/>
                <a:ext cx="6753616" cy="621888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l" defTabSz="2177278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kumimoji="0" lang="en-US" sz="54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⇒</m:t>
                      </m:r>
                      <m:r>
                        <a:rPr kumimoji="0" lang="en-US" sz="54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𝒄</m:t>
                      </m:r>
                      <m:r>
                        <a:rPr kumimoji="0" lang="en-US" sz="54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</m:t>
                      </m:r>
                      <m:f>
                        <m:fPr>
                          <m:ctrlPr>
                            <a:rPr kumimoji="0" lang="en-US" sz="54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fPr>
                        <m:num>
                          <m:r>
                            <a:rPr kumimoji="0" lang="en-US" sz="54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𝒂</m:t>
                          </m:r>
                          <m:r>
                            <a:rPr kumimoji="0" lang="en-US" sz="54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.</m:t>
                          </m:r>
                          <m:func>
                            <m:funcPr>
                              <m:ctrlPr>
                                <a:rPr kumimoji="0" lang="en-US" sz="5400" b="1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funcPr>
                            <m:fName>
                              <m:r>
                                <a:rPr kumimoji="0" lang="en-US" sz="5400" b="1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𝒔𝒊𝒏</m:t>
                              </m:r>
                            </m:fName>
                            <m:e>
                              <m:r>
                                <a:rPr kumimoji="0" lang="en-US" sz="5400" b="1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𝑪</m:t>
                              </m:r>
                            </m:e>
                          </m:func>
                        </m:num>
                        <m:den>
                          <m:func>
                            <m:funcPr>
                              <m:ctrlPr>
                                <a:rPr kumimoji="0" lang="en-US" sz="5400" b="1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funcPr>
                            <m:fName>
                              <m:r>
                                <a:rPr kumimoji="0" lang="en-US" sz="5400" b="1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𝒔𝒊𝒏</m:t>
                              </m:r>
                            </m:fName>
                            <m:e>
                              <m:r>
                                <a:rPr kumimoji="0" lang="en-US" sz="5400" b="1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𝑨</m:t>
                              </m:r>
                            </m:e>
                          </m:func>
                        </m:den>
                      </m:f>
                    </m:oMath>
                  </m:oMathPara>
                </a14:m>
                <a:endParaRPr kumimoji="0" lang="en-US" sz="5400" b="1" i="1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 Math" panose="02040503050406030204" pitchFamily="18" charset="0"/>
                  <a:ea typeface="+mn-ea"/>
                  <a:cs typeface="+mn-cs"/>
                </a:endParaRPr>
              </a:p>
              <a:p>
                <a:pPr marL="0" marR="0" lvl="0" indent="0" algn="l" defTabSz="2177278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kumimoji="0" lang="en-US" sz="5400" b="1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</m:t>
                      </m:r>
                      <m:f>
                        <m:fPr>
                          <m:ctrlPr>
                            <a:rPr kumimoji="0" lang="en-US" sz="54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fPr>
                        <m:num>
                          <m:r>
                            <a:rPr kumimoji="0" lang="en-US" sz="54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𝟏𝟔</m:t>
                          </m:r>
                          <m:r>
                            <a:rPr kumimoji="0" lang="en-US" sz="54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,</m:t>
                          </m:r>
                          <m:r>
                            <a:rPr kumimoji="0" lang="en-US" sz="54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𝟖</m:t>
                          </m:r>
                          <m:r>
                            <a:rPr kumimoji="0" lang="en-US" sz="54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.</m:t>
                          </m:r>
                          <m:func>
                            <m:funcPr>
                              <m:ctrlPr>
                                <a:rPr kumimoji="0" lang="en-US" sz="5400" b="1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funcPr>
                            <m:fName>
                              <m:r>
                                <a:rPr kumimoji="0" lang="en-US" sz="5400" b="1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𝒔𝒊𝒏</m:t>
                              </m:r>
                            </m:fName>
                            <m:e>
                              <m:r>
                                <a:rPr kumimoji="0" lang="en-US" sz="5400" b="1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𝟕</m:t>
                              </m:r>
                            </m:e>
                          </m:func>
                          <m:sSup>
                            <m:sSupPr>
                              <m:ctrlPr>
                                <a:rPr kumimoji="0" lang="en-US" sz="5400" b="1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sSupPr>
                            <m:e>
                              <m:r>
                                <a:rPr kumimoji="0" lang="en-US" sz="5400" b="1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𝟏</m:t>
                              </m:r>
                            </m:e>
                            <m:sup>
                              <m:r>
                                <a:rPr kumimoji="0" lang="en-US" sz="5400" b="1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𝟎</m:t>
                              </m:r>
                            </m:sup>
                          </m:sSup>
                        </m:num>
                        <m:den>
                          <m:func>
                            <m:funcPr>
                              <m:ctrlPr>
                                <a:rPr kumimoji="0" lang="en-US" sz="5400" b="1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funcPr>
                            <m:fName>
                              <m:r>
                                <a:rPr kumimoji="0" lang="en-US" sz="5400" b="1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𝒔𝒊𝒏</m:t>
                              </m:r>
                            </m:fName>
                            <m:e>
                              <m:r>
                                <a:rPr kumimoji="0" lang="en-US" sz="5400" b="1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𝟓</m:t>
                              </m:r>
                            </m:e>
                          </m:func>
                          <m:sSup>
                            <m:sSupPr>
                              <m:ctrlPr>
                                <a:rPr kumimoji="0" lang="en-US" sz="5400" b="1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sSupPr>
                            <m:e>
                              <m:r>
                                <a:rPr kumimoji="0" lang="en-US" sz="5400" b="1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𝟐</m:t>
                              </m:r>
                            </m:e>
                            <m:sup>
                              <m:r>
                                <a:rPr kumimoji="0" lang="en-US" sz="5400" b="1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𝟎</m:t>
                              </m:r>
                            </m:sup>
                          </m:sSup>
                          <m:r>
                            <a:rPr kumimoji="0" lang="en-US" sz="54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𝟒𝟕</m:t>
                          </m:r>
                          <m:r>
                            <a:rPr kumimoji="0" lang="en-US" sz="54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′</m:t>
                          </m:r>
                        </m:den>
                      </m:f>
                    </m:oMath>
                  </m:oMathPara>
                </a14:m>
                <a:endParaRPr kumimoji="0" lang="en-US" sz="5400" b="1" i="1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 Math" panose="02040503050406030204" pitchFamily="18" charset="0"/>
                  <a:ea typeface="+mn-ea"/>
                  <a:cs typeface="+mn-cs"/>
                </a:endParaRPr>
              </a:p>
              <a:p>
                <a:pPr marL="0" marR="0" lvl="0" indent="0" algn="l" defTabSz="2177278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kumimoji="0" lang="en-US" sz="5400" b="1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≃</m:t>
                      </m:r>
                      <m:r>
                        <a:rPr kumimoji="0" lang="en-US" sz="5400" b="1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𝟏𝟗</m:t>
                      </m:r>
                      <m:r>
                        <a:rPr kumimoji="0" lang="en-US" sz="5400" b="1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,</m:t>
                      </m:r>
                      <m:r>
                        <a:rPr kumimoji="0" lang="en-US" sz="5400" b="1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𝟗</m:t>
                      </m:r>
                      <m:r>
                        <a:rPr kumimoji="0" lang="en-US" sz="5400" b="1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.</m:t>
                      </m:r>
                    </m:oMath>
                  </m:oMathPara>
                </a14:m>
                <a:endParaRPr kumimoji="0" lang="en-US" sz="5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2EBEB10D-0D74-4C12-A379-ABA63082656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294719" y="6479229"/>
                <a:ext cx="6753616" cy="6218882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36E3574A-7A6C-422B-AF22-5575E2139B8B}"/>
              </a:ext>
            </a:extLst>
          </p:cNvPr>
          <p:cNvCxnSpPr/>
          <p:nvPr/>
        </p:nvCxnSpPr>
        <p:spPr>
          <a:xfrm>
            <a:off x="14249400" y="6596949"/>
            <a:ext cx="0" cy="6810938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4213586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33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5D313519-0C89-483D-A08E-CF6067282148}"/>
              </a:ext>
            </a:extLst>
          </p:cNvPr>
          <p:cNvGrpSpPr/>
          <p:nvPr/>
        </p:nvGrpSpPr>
        <p:grpSpPr>
          <a:xfrm>
            <a:off x="76200" y="6019800"/>
            <a:ext cx="23862374" cy="7391399"/>
            <a:chOff x="48567" y="4381499"/>
            <a:chExt cx="23018772" cy="6588980"/>
          </a:xfrm>
          <a:solidFill>
            <a:srgbClr val="DAE3F3"/>
          </a:solidFill>
        </p:grpSpPr>
        <p:sp>
          <p:nvSpPr>
            <p:cNvPr id="3" name="Rounded Rectangle 52">
              <a:extLst>
                <a:ext uri="{FF2B5EF4-FFF2-40B4-BE49-F238E27FC236}">
                  <a16:creationId xmlns:a16="http://schemas.microsoft.com/office/drawing/2014/main" id="{5B1AB244-3D78-416D-AEF1-35CC4562B7A3}"/>
                </a:ext>
              </a:extLst>
            </p:cNvPr>
            <p:cNvSpPr/>
            <p:nvPr/>
          </p:nvSpPr>
          <p:spPr>
            <a:xfrm>
              <a:off x="385312" y="4598618"/>
              <a:ext cx="22682027" cy="6371861"/>
            </a:xfrm>
            <a:prstGeom prst="roundRect">
              <a:avLst>
                <a:gd name="adj" fmla="val 2239"/>
              </a:avLst>
            </a:prstGeom>
            <a:grpFill/>
            <a:ln w="28575">
              <a:solidFill>
                <a:schemeClr val="accent3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4800" b="1" dirty="0">
                  <a:solidFill>
                    <a:prstClr val="black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        </a:t>
              </a:r>
              <a:endParaRPr lang="en-US" sz="4800" b="1" dirty="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B6FC852D-338F-4593-BDAE-4432C24EAC82}"/>
                </a:ext>
              </a:extLst>
            </p:cNvPr>
            <p:cNvGrpSpPr/>
            <p:nvPr/>
          </p:nvGrpSpPr>
          <p:grpSpPr>
            <a:xfrm>
              <a:off x="48567" y="4381499"/>
              <a:ext cx="3868376" cy="1079474"/>
              <a:chOff x="410517" y="4648199"/>
              <a:chExt cx="3868376" cy="1079474"/>
            </a:xfrm>
            <a:grpFill/>
          </p:grpSpPr>
          <p:sp>
            <p:nvSpPr>
              <p:cNvPr id="5" name="Freeform 20">
                <a:extLst>
                  <a:ext uri="{FF2B5EF4-FFF2-40B4-BE49-F238E27FC236}">
                    <a16:creationId xmlns:a16="http://schemas.microsoft.com/office/drawing/2014/main" id="{20085AD8-BD87-4A35-B6D4-9AE383128185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 flipV="1">
                <a:off x="2226014" y="3828237"/>
                <a:ext cx="966341" cy="2606265"/>
              </a:xfrm>
              <a:prstGeom prst="round1Rect">
                <a:avLst/>
              </a:prstGeom>
              <a:grpFill/>
              <a:ln w="57150">
                <a:solidFill>
                  <a:schemeClr val="accent6">
                    <a:lumMod val="75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F08C0313-9358-457E-845F-D4B035AC31D3}"/>
                  </a:ext>
                </a:extLst>
              </p:cNvPr>
              <p:cNvSpPr txBox="1"/>
              <p:nvPr/>
            </p:nvSpPr>
            <p:spPr>
              <a:xfrm>
                <a:off x="1406054" y="4732063"/>
                <a:ext cx="2872839" cy="80021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vi-VN" sz="4600" b="1" dirty="0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lang="en-US" sz="4600" b="1" dirty="0">
                  <a:solidFill>
                    <a:prstClr val="black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pic>
            <p:nvPicPr>
              <p:cNvPr id="7" name="Picture 6">
                <a:extLst>
                  <a:ext uri="{FF2B5EF4-FFF2-40B4-BE49-F238E27FC236}">
                    <a16:creationId xmlns:a16="http://schemas.microsoft.com/office/drawing/2014/main" id="{AB75B5B9-D442-4C6E-96A9-9A573FE06D99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7950" t="14860" r="18922" b="25555"/>
              <a:stretch/>
            </p:blipFill>
            <p:spPr>
              <a:xfrm>
                <a:off x="410517" y="4648200"/>
                <a:ext cx="1058947" cy="1079473"/>
              </a:xfrm>
              <a:prstGeom prst="round2DiagRect">
                <a:avLst>
                  <a:gd name="adj1" fmla="val 27632"/>
                  <a:gd name="adj2" fmla="val 0"/>
                </a:avLst>
              </a:prstGeom>
              <a:grpFill/>
              <a:ln w="38100" cap="sq">
                <a:solidFill>
                  <a:schemeClr val="accent6">
                    <a:lumMod val="50000"/>
                  </a:schemeClr>
                </a:solidFill>
                <a:miter lim="800000"/>
              </a:ln>
              <a:effectLst>
                <a:outerShdw blurRad="254000" algn="tl" rotWithShape="0">
                  <a:srgbClr val="000000">
                    <a:alpha val="43000"/>
                  </a:srgbClr>
                </a:outerShdw>
              </a:effectLst>
            </p:spPr>
          </p:pic>
        </p:grp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DA8B4DB7-EFF8-4AF8-B0FA-839D4C447E82}"/>
              </a:ext>
            </a:extLst>
          </p:cNvPr>
          <p:cNvGrpSpPr/>
          <p:nvPr/>
        </p:nvGrpSpPr>
        <p:grpSpPr>
          <a:xfrm>
            <a:off x="620483" y="4648200"/>
            <a:ext cx="23556178" cy="1270562"/>
            <a:chOff x="241306" y="2225779"/>
            <a:chExt cx="11778089" cy="635281"/>
          </a:xfrm>
          <a:solidFill>
            <a:srgbClr val="327E3B"/>
          </a:solidFill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" name="Rectangle 8">
                  <a:extLst>
                    <a:ext uri="{FF2B5EF4-FFF2-40B4-BE49-F238E27FC236}">
                      <a16:creationId xmlns:a16="http://schemas.microsoft.com/office/drawing/2014/main" id="{8E77691F-65E4-4D25-99BE-C63849AAC2C4}"/>
                    </a:ext>
                  </a:extLst>
                </p:cNvPr>
                <p:cNvSpPr/>
                <p:nvPr/>
              </p:nvSpPr>
              <p:spPr>
                <a:xfrm>
                  <a:off x="3558830" y="2225779"/>
                  <a:ext cx="2468235" cy="617268"/>
                </a:xfrm>
                <a:prstGeom prst="rect">
                  <a:avLst/>
                </a:prstGeom>
                <a:grpFill/>
                <a:ln w="19050">
                  <a:solidFill>
                    <a:schemeClr val="bg1"/>
                  </a:solidFill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 xmlns:m="http://schemas.openxmlformats.org/officeDocument/2006/math">
                      <m:r>
                        <a:rPr lang="en-US" sz="5400" b="1" i="1" smtClean="0">
                          <a:latin typeface="Cambria Math" panose="02040503050406030204" pitchFamily="18" charset="0"/>
                        </a:rPr>
                        <m:t>𝟏𝟔𝟖</m:t>
                      </m:r>
                    </m:oMath>
                  </a14:m>
                  <a:r>
                    <a:rPr lang="vi-VN" sz="5400" b="1" dirty="0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.</a:t>
                  </a:r>
                  <a:endParaRPr lang="en-US" sz="5400" b="1" dirty="0">
                    <a:solidFill>
                      <a:prstClr val="white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mc:Choice>
          <mc:Fallback xmlns="">
            <p:sp>
              <p:nvSpPr>
                <p:cNvPr id="9" name="Rectangle 8">
                  <a:extLst>
                    <a:ext uri="{FF2B5EF4-FFF2-40B4-BE49-F238E27FC236}">
                      <a16:creationId xmlns:a16="http://schemas.microsoft.com/office/drawing/2014/main" id="{8E77691F-65E4-4D25-99BE-C63849AAC2C4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558830" y="2225779"/>
                  <a:ext cx="2468235" cy="617268"/>
                </a:xfrm>
                <a:prstGeom prst="rect">
                  <a:avLst/>
                </a:prstGeom>
                <a:blipFill>
                  <a:blip r:embed="rId3"/>
                  <a:stretch>
                    <a:fillRect b="-13810"/>
                  </a:stretch>
                </a:blipFill>
                <a:ln w="19050">
                  <a:solidFill>
                    <a:schemeClr val="bg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2178679C-83F1-4149-AB69-2BCAF6D951FA}"/>
                </a:ext>
              </a:extLst>
            </p:cNvPr>
            <p:cNvSpPr/>
            <p:nvPr/>
          </p:nvSpPr>
          <p:spPr>
            <a:xfrm>
              <a:off x="3247742" y="2303047"/>
              <a:ext cx="540000" cy="540000"/>
            </a:xfrm>
            <a:prstGeom prst="ellipse">
              <a:avLst/>
            </a:prstGeom>
            <a:grpFill/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5400" b="1" dirty="0">
                  <a:solidFill>
                    <a:prstClr val="white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B</a:t>
              </a:r>
              <a:endParaRPr lang="en-US" sz="5400" b="1" dirty="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" name="Rectangle 10">
                  <a:extLst>
                    <a:ext uri="{FF2B5EF4-FFF2-40B4-BE49-F238E27FC236}">
                      <a16:creationId xmlns:a16="http://schemas.microsoft.com/office/drawing/2014/main" id="{BF1812F0-72B6-4695-918E-1559D10E093B}"/>
                    </a:ext>
                  </a:extLst>
                </p:cNvPr>
                <p:cNvSpPr/>
                <p:nvPr/>
              </p:nvSpPr>
              <p:spPr>
                <a:xfrm>
                  <a:off x="531851" y="2243792"/>
                  <a:ext cx="2468235" cy="617268"/>
                </a:xfrm>
                <a:prstGeom prst="rect">
                  <a:avLst/>
                </a:prstGeom>
                <a:grpFill/>
                <a:ln w="19050">
                  <a:solidFill>
                    <a:schemeClr val="bg1"/>
                  </a:solidFill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 xmlns:m="http://schemas.openxmlformats.org/officeDocument/2006/math">
                      <m:r>
                        <a:rPr lang="en-US" sz="5400" b="1" i="1" smtClean="0">
                          <a:latin typeface="Cambria Math" panose="02040503050406030204" pitchFamily="18" charset="0"/>
                        </a:rPr>
                        <m:t>𝟔𝟖</m:t>
                      </m:r>
                      <m:r>
                        <a:rPr lang="en-US" sz="5400" b="1" i="1" smtClean="0">
                          <a:latin typeface="Cambria Math" panose="02040503050406030204" pitchFamily="18" charset="0"/>
                        </a:rPr>
                        <m:t> </m:t>
                      </m:r>
                    </m:oMath>
                  </a14:m>
                  <a:r>
                    <a:rPr lang="en-US" sz="5400" b="1" dirty="0">
                      <a:solidFill>
                        <a:prstClr val="white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.</a:t>
                  </a:r>
                </a:p>
              </p:txBody>
            </p:sp>
          </mc:Choice>
          <mc:Fallback xmlns="">
            <p:sp>
              <p:nvSpPr>
                <p:cNvPr id="11" name="Rectangle 10">
                  <a:extLst>
                    <a:ext uri="{FF2B5EF4-FFF2-40B4-BE49-F238E27FC236}">
                      <a16:creationId xmlns:a16="http://schemas.microsoft.com/office/drawing/2014/main" id="{BF1812F0-72B6-4695-918E-1559D10E093B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31851" y="2243792"/>
                  <a:ext cx="2468235" cy="617268"/>
                </a:xfrm>
                <a:prstGeom prst="rect">
                  <a:avLst/>
                </a:prstGeom>
                <a:blipFill>
                  <a:blip r:embed="rId4"/>
                  <a:stretch>
                    <a:fillRect b="-13744"/>
                  </a:stretch>
                </a:blipFill>
                <a:ln w="19050">
                  <a:solidFill>
                    <a:schemeClr val="bg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188947F5-5540-4A85-BACE-6641A507F5A0}"/>
                </a:ext>
              </a:extLst>
            </p:cNvPr>
            <p:cNvSpPr/>
            <p:nvPr/>
          </p:nvSpPr>
          <p:spPr>
            <a:xfrm>
              <a:off x="241306" y="2303047"/>
              <a:ext cx="540000" cy="540000"/>
            </a:xfrm>
            <a:prstGeom prst="ellipse">
              <a:avLst/>
            </a:prstGeom>
            <a:grpFill/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5400" b="1" dirty="0">
                  <a:solidFill>
                    <a:prstClr val="white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A</a:t>
              </a:r>
              <a:endParaRPr lang="en-US" sz="5400" b="1" dirty="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" name="Rectangle 12">
                  <a:extLst>
                    <a:ext uri="{FF2B5EF4-FFF2-40B4-BE49-F238E27FC236}">
                      <a16:creationId xmlns:a16="http://schemas.microsoft.com/office/drawing/2014/main" id="{E1DB1070-DB60-40AD-900A-04886F77B54F}"/>
                    </a:ext>
                  </a:extLst>
                </p:cNvPr>
                <p:cNvSpPr/>
                <p:nvPr/>
              </p:nvSpPr>
              <p:spPr>
                <a:xfrm>
                  <a:off x="6544723" y="2243792"/>
                  <a:ext cx="2468235" cy="617268"/>
                </a:xfrm>
                <a:prstGeom prst="rect">
                  <a:avLst/>
                </a:prstGeom>
                <a:grpFill/>
                <a:ln w="19050">
                  <a:solidFill>
                    <a:schemeClr val="bg1"/>
                  </a:solidFill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 xmlns:m="http://schemas.openxmlformats.org/officeDocument/2006/math">
                      <m:r>
                        <a:rPr lang="en-US" sz="5400" b="1" i="1" smtClean="0">
                          <a:latin typeface="Cambria Math" panose="02040503050406030204" pitchFamily="18" charset="0"/>
                        </a:rPr>
                        <m:t>𝟏𝟏𝟖</m:t>
                      </m:r>
                    </m:oMath>
                  </a14:m>
                  <a:r>
                    <a:rPr lang="vi-VN" sz="5400" b="1" dirty="0"/>
                    <a:t>.</a:t>
                  </a:r>
                  <a:endParaRPr lang="en-US" sz="5400" b="1" dirty="0">
                    <a:solidFill>
                      <a:prstClr val="white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mc:Choice>
          <mc:Fallback xmlns="">
            <p:sp>
              <p:nvSpPr>
                <p:cNvPr id="13" name="Rectangle 12">
                  <a:extLst>
                    <a:ext uri="{FF2B5EF4-FFF2-40B4-BE49-F238E27FC236}">
                      <a16:creationId xmlns:a16="http://schemas.microsoft.com/office/drawing/2014/main" id="{E1DB1070-DB60-40AD-900A-04886F77B54F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544723" y="2243792"/>
                  <a:ext cx="2468235" cy="617268"/>
                </a:xfrm>
                <a:prstGeom prst="rect">
                  <a:avLst/>
                </a:prstGeom>
                <a:blipFill>
                  <a:blip r:embed="rId5"/>
                  <a:stretch>
                    <a:fillRect b="-15166"/>
                  </a:stretch>
                </a:blipFill>
                <a:ln w="19050">
                  <a:solidFill>
                    <a:schemeClr val="bg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67BF74FF-3652-4371-9E0B-A97FA806BC48}"/>
                </a:ext>
              </a:extLst>
            </p:cNvPr>
            <p:cNvSpPr/>
            <p:nvPr/>
          </p:nvSpPr>
          <p:spPr>
            <a:xfrm>
              <a:off x="6254178" y="2303047"/>
              <a:ext cx="540000" cy="540000"/>
            </a:xfrm>
            <a:prstGeom prst="ellipse">
              <a:avLst/>
            </a:prstGeom>
            <a:grpFill/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5400" b="1" dirty="0">
                  <a:solidFill>
                    <a:prstClr val="white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C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" name="Rectangle 14">
                  <a:extLst>
                    <a:ext uri="{FF2B5EF4-FFF2-40B4-BE49-F238E27FC236}">
                      <a16:creationId xmlns:a16="http://schemas.microsoft.com/office/drawing/2014/main" id="{6DFE3254-D4F7-4AE6-9631-67D4D43B93C6}"/>
                    </a:ext>
                  </a:extLst>
                </p:cNvPr>
                <p:cNvSpPr/>
                <p:nvPr/>
              </p:nvSpPr>
              <p:spPr>
                <a:xfrm>
                  <a:off x="9551160" y="2243792"/>
                  <a:ext cx="2468235" cy="617268"/>
                </a:xfrm>
                <a:prstGeom prst="rect">
                  <a:avLst/>
                </a:prstGeom>
                <a:grpFill/>
                <a:ln w="19050">
                  <a:solidFill>
                    <a:schemeClr val="bg1"/>
                  </a:solidFill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5400" b="1" i="1" smtClean="0">
                            <a:latin typeface="Cambria Math" panose="02040503050406030204" pitchFamily="18" charset="0"/>
                          </a:rPr>
                          <m:t>𝟐𝟎𝟎</m:t>
                        </m:r>
                        <m:r>
                          <m:rPr>
                            <m:nor/>
                          </m:rPr>
                          <a:rPr lang="vi-VN" sz="5400" b="1"/>
                          <m:t>.</m:t>
                        </m:r>
                      </m:oMath>
                    </m:oMathPara>
                  </a14:m>
                  <a:endParaRPr lang="en-US" sz="5400" b="1" dirty="0">
                    <a:solidFill>
                      <a:prstClr val="white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mc:Choice>
          <mc:Fallback xmlns="">
            <p:sp>
              <p:nvSpPr>
                <p:cNvPr id="15" name="Rectangle 14">
                  <a:extLst>
                    <a:ext uri="{FF2B5EF4-FFF2-40B4-BE49-F238E27FC236}">
                      <a16:creationId xmlns:a16="http://schemas.microsoft.com/office/drawing/2014/main" id="{6DFE3254-D4F7-4AE6-9631-67D4D43B93C6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551160" y="2243792"/>
                  <a:ext cx="2468235" cy="617268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  <a:ln w="19050">
                  <a:solidFill>
                    <a:schemeClr val="bg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4B907C0F-6FC4-4852-8CFD-AD2FACA13C7F}"/>
                </a:ext>
              </a:extLst>
            </p:cNvPr>
            <p:cNvSpPr/>
            <p:nvPr/>
          </p:nvSpPr>
          <p:spPr>
            <a:xfrm>
              <a:off x="9260615" y="2303047"/>
              <a:ext cx="540000" cy="540000"/>
            </a:xfrm>
            <a:prstGeom prst="ellipse">
              <a:avLst/>
            </a:prstGeom>
            <a:grpFill/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5400" b="1" dirty="0">
                  <a:solidFill>
                    <a:prstClr val="white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D</a:t>
              </a:r>
            </a:p>
          </p:txBody>
        </p:sp>
      </p:grpSp>
      <p:sp>
        <p:nvSpPr>
          <p:cNvPr id="17" name="Oval 16">
            <a:extLst>
              <a:ext uri="{FF2B5EF4-FFF2-40B4-BE49-F238E27FC236}">
                <a16:creationId xmlns:a16="http://schemas.microsoft.com/office/drawing/2014/main" id="{3AF6DD6E-C69C-4024-A5BF-FE21EA5DD223}"/>
              </a:ext>
            </a:extLst>
          </p:cNvPr>
          <p:cNvSpPr/>
          <p:nvPr/>
        </p:nvSpPr>
        <p:spPr>
          <a:xfrm>
            <a:off x="597565" y="4798154"/>
            <a:ext cx="1080000" cy="1080000"/>
          </a:xfrm>
          <a:prstGeom prst="ellipse">
            <a:avLst/>
          </a:prstGeom>
          <a:solidFill>
            <a:srgbClr val="FF0000"/>
          </a:solidFill>
          <a:ln w="5715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400" b="1" dirty="0">
                <a:solidFill>
                  <a:prstClr val="white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A</a:t>
            </a:r>
            <a:endParaRPr lang="en-US" sz="6400" dirty="0">
              <a:solidFill>
                <a:prstClr val="white"/>
              </a:solidFill>
              <a:latin typeface="Calibri" panose="020F0502020204030204"/>
            </a:endParaRP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8F06450E-ACA8-42F7-B878-4360BA0CBA71}"/>
              </a:ext>
            </a:extLst>
          </p:cNvPr>
          <p:cNvGrpSpPr/>
          <p:nvPr/>
        </p:nvGrpSpPr>
        <p:grpSpPr>
          <a:xfrm>
            <a:off x="141340" y="2590803"/>
            <a:ext cx="23943880" cy="1907215"/>
            <a:chOff x="923003" y="3917552"/>
            <a:chExt cx="23943880" cy="1907214"/>
          </a:xfrm>
        </p:grpSpPr>
        <p:sp>
          <p:nvSpPr>
            <p:cNvPr id="19" name="Rounded Rectangle 41">
              <a:extLst>
                <a:ext uri="{FF2B5EF4-FFF2-40B4-BE49-F238E27FC236}">
                  <a16:creationId xmlns:a16="http://schemas.microsoft.com/office/drawing/2014/main" id="{CC866FB0-B137-49F3-A47E-0B1A18FC432E}"/>
                </a:ext>
              </a:extLst>
            </p:cNvPr>
            <p:cNvSpPr/>
            <p:nvPr/>
          </p:nvSpPr>
          <p:spPr>
            <a:xfrm>
              <a:off x="1272211" y="4426857"/>
              <a:ext cx="23594672" cy="1397909"/>
            </a:xfrm>
            <a:prstGeom prst="roundRect">
              <a:avLst>
                <a:gd name="adj" fmla="val 10158"/>
              </a:avLst>
            </a:prstGeom>
            <a:solidFill>
              <a:srgbClr val="FEEBB0"/>
            </a:solidFill>
            <a:ln w="12700">
              <a:solidFill>
                <a:srgbClr val="91720D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4400" b="1">
                  <a:solidFill>
                    <a:prstClr val="black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                         </a:t>
              </a:r>
              <a:endParaRPr lang="en-US" sz="4800" b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20" name="Group 19">
              <a:extLst>
                <a:ext uri="{FF2B5EF4-FFF2-40B4-BE49-F238E27FC236}">
                  <a16:creationId xmlns:a16="http://schemas.microsoft.com/office/drawing/2014/main" id="{61E96746-B33C-4D41-836E-CA7E0074841E}"/>
                </a:ext>
              </a:extLst>
            </p:cNvPr>
            <p:cNvGrpSpPr/>
            <p:nvPr/>
          </p:nvGrpSpPr>
          <p:grpSpPr>
            <a:xfrm>
              <a:off x="923003" y="3917552"/>
              <a:ext cx="3942102" cy="1040476"/>
              <a:chOff x="923003" y="3917552"/>
              <a:chExt cx="3942102" cy="1040476"/>
            </a:xfrm>
          </p:grpSpPr>
          <p:grpSp>
            <p:nvGrpSpPr>
              <p:cNvPr id="21" name="Group 20">
                <a:extLst>
                  <a:ext uri="{FF2B5EF4-FFF2-40B4-BE49-F238E27FC236}">
                    <a16:creationId xmlns:a16="http://schemas.microsoft.com/office/drawing/2014/main" id="{7719E236-B0D7-442E-8A08-3228625765BF}"/>
                  </a:ext>
                </a:extLst>
              </p:cNvPr>
              <p:cNvGrpSpPr/>
              <p:nvPr/>
            </p:nvGrpSpPr>
            <p:grpSpPr>
              <a:xfrm>
                <a:off x="1362045" y="4022855"/>
                <a:ext cx="3503060" cy="865576"/>
                <a:chOff x="2028795" y="4384805"/>
                <a:chExt cx="3503060" cy="865576"/>
              </a:xfrm>
            </p:grpSpPr>
            <p:sp>
              <p:nvSpPr>
                <p:cNvPr id="23" name="Freeform 20">
                  <a:extLst>
                    <a:ext uri="{FF2B5EF4-FFF2-40B4-BE49-F238E27FC236}">
                      <a16:creationId xmlns:a16="http://schemas.microsoft.com/office/drawing/2014/main" id="{B393AAC4-D254-453D-8479-B404D455FFB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rot="5400000">
                  <a:off x="3364273" y="3082799"/>
                  <a:ext cx="832104" cy="3503060"/>
                </a:xfrm>
                <a:prstGeom prst="round2SameRect">
                  <a:avLst>
                    <a:gd name="adj1" fmla="val 19445"/>
                    <a:gd name="adj2" fmla="val 0"/>
                  </a:avLst>
                </a:prstGeom>
                <a:solidFill>
                  <a:srgbClr val="FFF9BC"/>
                </a:solidFill>
                <a:ln w="57150">
                  <a:solidFill>
                    <a:srgbClr val="91720D"/>
                  </a:solidFill>
                </a:ln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24" name="TextBox 23">
                  <a:extLst>
                    <a:ext uri="{FF2B5EF4-FFF2-40B4-BE49-F238E27FC236}">
                      <a16:creationId xmlns:a16="http://schemas.microsoft.com/office/drawing/2014/main" id="{7641E29D-906E-4634-ADED-96B1E8DA8216}"/>
                    </a:ext>
                  </a:extLst>
                </p:cNvPr>
                <p:cNvSpPr txBox="1"/>
                <p:nvPr/>
              </p:nvSpPr>
              <p:spPr>
                <a:xfrm>
                  <a:off x="2542253" y="4384805"/>
                  <a:ext cx="2895398" cy="80021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vi-VN" sz="4600" b="1" dirty="0">
                      <a:solidFill>
                        <a:prstClr val="black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CÂU</a:t>
                  </a:r>
                  <a:r>
                    <a:rPr lang="en-US" sz="4600" b="1" dirty="0">
                      <a:solidFill>
                        <a:prstClr val="black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16</a:t>
                  </a:r>
                  <a:r>
                    <a:rPr lang="vi-VN" sz="4600" b="1" dirty="0">
                      <a:solidFill>
                        <a:prstClr val="black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</a:t>
                  </a:r>
                  <a:endParaRPr lang="en-US" sz="4600" b="1" dirty="0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</p:grpSp>
          <p:pic>
            <p:nvPicPr>
              <p:cNvPr id="22" name="Picture 21">
                <a:extLst>
                  <a:ext uri="{FF2B5EF4-FFF2-40B4-BE49-F238E27FC236}">
                    <a16:creationId xmlns:a16="http://schemas.microsoft.com/office/drawing/2014/main" id="{6650C43C-37F7-4A87-880E-749F8F158389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5599" t="21515" r="9759" b="14519"/>
              <a:stretch/>
            </p:blipFill>
            <p:spPr>
              <a:xfrm>
                <a:off x="923003" y="3917552"/>
                <a:ext cx="1076356" cy="1040476"/>
              </a:xfrm>
              <a:prstGeom prst="round2DiagRect">
                <a:avLst>
                  <a:gd name="adj1" fmla="val 30509"/>
                  <a:gd name="adj2" fmla="val 0"/>
                </a:avLst>
              </a:prstGeom>
              <a:ln w="38100" cap="sq">
                <a:solidFill>
                  <a:srgbClr val="91720D"/>
                </a:solidFill>
                <a:miter lim="800000"/>
              </a:ln>
              <a:effectLst>
                <a:outerShdw blurRad="254000" algn="tl" rotWithShape="0">
                  <a:srgbClr val="000000">
                    <a:alpha val="43000"/>
                  </a:srgbClr>
                </a:outerShdw>
              </a:effectLst>
            </p:spPr>
          </p:pic>
        </p:grp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F818C57C-1988-4D43-859D-82DC91340849}"/>
              </a:ext>
            </a:extLst>
          </p:cNvPr>
          <p:cNvGrpSpPr/>
          <p:nvPr/>
        </p:nvGrpSpPr>
        <p:grpSpPr>
          <a:xfrm>
            <a:off x="-72643" y="1572056"/>
            <a:ext cx="19656043" cy="830997"/>
            <a:chOff x="-288923" y="1892299"/>
            <a:chExt cx="19659598" cy="830996"/>
          </a:xfrm>
        </p:grpSpPr>
        <p:sp>
          <p:nvSpPr>
            <p:cNvPr id="26" name="Rounded Rectangle 2">
              <a:extLst>
                <a:ext uri="{FF2B5EF4-FFF2-40B4-BE49-F238E27FC236}">
                  <a16:creationId xmlns:a16="http://schemas.microsoft.com/office/drawing/2014/main" id="{0A9E6F3C-C9C6-4653-8688-729C6539C260}"/>
                </a:ext>
              </a:extLst>
            </p:cNvPr>
            <p:cNvSpPr/>
            <p:nvPr/>
          </p:nvSpPr>
          <p:spPr>
            <a:xfrm>
              <a:off x="-288923" y="2052547"/>
              <a:ext cx="2130429" cy="657125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B241A601-B9CB-4799-9262-795745D3C127}"/>
                </a:ext>
              </a:extLst>
            </p:cNvPr>
            <p:cNvSpPr txBox="1"/>
            <p:nvPr/>
          </p:nvSpPr>
          <p:spPr>
            <a:xfrm>
              <a:off x="1082674" y="1922269"/>
              <a:ext cx="184764" cy="75405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endParaRPr lang="en-US" b="1">
                <a:solidFill>
                  <a:prstClr val="white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8F08DB64-BC2D-418D-8BD5-391B8CF3BEA4}"/>
                </a:ext>
              </a:extLst>
            </p:cNvPr>
            <p:cNvSpPr txBox="1"/>
            <p:nvPr/>
          </p:nvSpPr>
          <p:spPr>
            <a:xfrm>
              <a:off x="2087562" y="1892299"/>
              <a:ext cx="17283113" cy="830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 BÀI TẬP TRẮC NGHIỆM CỦNG CỐ</a:t>
              </a:r>
            </a:p>
          </p:txBody>
        </p:sp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1FB11C65-8BD6-48B2-A424-E6F4B06755C4}"/>
                  </a:ext>
                </a:extLst>
              </p:cNvPr>
              <p:cNvSpPr txBox="1"/>
              <p:nvPr/>
            </p:nvSpPr>
            <p:spPr>
              <a:xfrm>
                <a:off x="490548" y="5992082"/>
                <a:ext cx="18317218" cy="561128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5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	      </a:t>
                </a:r>
                <a:r>
                  <a:rPr lang="en-US" sz="5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Trong</a:t>
                </a:r>
                <a:r>
                  <a:rPr lang="en-US" sz="5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tam </a:t>
                </a:r>
                <a:r>
                  <a:rPr lang="en-US" sz="5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giác</a:t>
                </a:r>
                <a:r>
                  <a:rPr lang="en-US" sz="5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5400" b="1" i="1">
                        <a:latin typeface="Cambria Math" panose="02040503050406030204" pitchFamily="18" charset="0"/>
                      </a:rPr>
                      <m:t>𝑨𝑩𝑪</m:t>
                    </m:r>
                  </m:oMath>
                </a14:m>
                <a:r>
                  <a:rPr lang="en-US" sz="5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có: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5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5400" b="1" i="1">
                            <a:latin typeface="Cambria Math" panose="02040503050406030204" pitchFamily="18" charset="0"/>
                          </a:rPr>
                          <m:t>𝑨</m:t>
                        </m:r>
                      </m:e>
                    </m:acc>
                    <m:r>
                      <a:rPr lang="en-US" sz="5400" b="1" i="1">
                        <a:latin typeface="Cambria Math" panose="02040503050406030204" pitchFamily="18" charset="0"/>
                      </a:rPr>
                      <m:t>+</m:t>
                    </m:r>
                    <m:acc>
                      <m:accPr>
                        <m:chr m:val="̂"/>
                        <m:ctrlPr>
                          <a:rPr lang="en-US" sz="5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5400" b="1" i="1">
                            <a:latin typeface="Cambria Math" panose="02040503050406030204" pitchFamily="18" charset="0"/>
                          </a:rPr>
                          <m:t>𝑩</m:t>
                        </m:r>
                      </m:e>
                    </m:acc>
                    <m:r>
                      <a:rPr lang="en-US" sz="5400" b="1" i="1">
                        <a:latin typeface="Cambria Math" panose="02040503050406030204" pitchFamily="18" charset="0"/>
                      </a:rPr>
                      <m:t>+</m:t>
                    </m:r>
                    <m:acc>
                      <m:accPr>
                        <m:chr m:val="̂"/>
                        <m:ctrlPr>
                          <a:rPr lang="en-US" sz="5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5400" b="1" i="1">
                            <a:latin typeface="Cambria Math" panose="02040503050406030204" pitchFamily="18" charset="0"/>
                          </a:rPr>
                          <m:t>𝑪</m:t>
                        </m:r>
                      </m:e>
                    </m:acc>
                    <m:r>
                      <a:rPr lang="en-US" sz="540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5400" b="1" i="1">
                        <a:latin typeface="Cambria Math" panose="02040503050406030204" pitchFamily="18" charset="0"/>
                      </a:rPr>
                      <m:t>𝟏𝟖</m:t>
                    </m:r>
                    <m:sSup>
                      <m:sSupPr>
                        <m:ctrlPr>
                          <a:rPr lang="en-US" sz="54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5400" b="1" i="1">
                            <a:latin typeface="Cambria Math" panose="02040503050406030204" pitchFamily="18" charset="0"/>
                          </a:rPr>
                          <m:t>𝟎</m:t>
                        </m:r>
                      </m:e>
                      <m:sup>
                        <m:r>
                          <a:rPr lang="en-US" sz="5400" b="1" i="1">
                            <a:latin typeface="Cambria Math" panose="02040503050406030204" pitchFamily="18" charset="0"/>
                          </a:rPr>
                          <m:t>𝟎</m:t>
                        </m:r>
                      </m:sup>
                    </m:sSup>
                  </m:oMath>
                </a14:m>
                <a:endParaRPr lang="en-US" sz="5400" b="1" i="1" dirty="0"/>
              </a:p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5400" b="1" i="1">
                          <a:latin typeface="Cambria Math" panose="02040503050406030204" pitchFamily="18" charset="0"/>
                        </a:rPr>
                        <m:t>⇒</m:t>
                      </m:r>
                      <m:acc>
                        <m:accPr>
                          <m:chr m:val="̂"/>
                          <m:ctrlPr>
                            <a:rPr lang="en-US" sz="5400" b="1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5400" b="1" i="1">
                              <a:latin typeface="Cambria Math" panose="02040503050406030204" pitchFamily="18" charset="0"/>
                            </a:rPr>
                            <m:t>𝑪</m:t>
                          </m:r>
                        </m:e>
                      </m:acc>
                      <m:r>
                        <a:rPr lang="en-US" sz="5400" b="1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5400" b="1" i="1">
                          <a:latin typeface="Cambria Math" panose="02040503050406030204" pitchFamily="18" charset="0"/>
                        </a:rPr>
                        <m:t>𝟏𝟖</m:t>
                      </m:r>
                      <m:sSup>
                        <m:sSupPr>
                          <m:ctrlPr>
                            <a:rPr lang="en-US" sz="5400" b="1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5400" b="1" i="1">
                              <a:latin typeface="Cambria Math" panose="02040503050406030204" pitchFamily="18" charset="0"/>
                            </a:rPr>
                            <m:t>𝟎</m:t>
                          </m:r>
                        </m:e>
                        <m:sup>
                          <m:r>
                            <a:rPr lang="en-US" sz="5400" b="1" i="1">
                              <a:latin typeface="Cambria Math" panose="02040503050406030204" pitchFamily="18" charset="0"/>
                            </a:rPr>
                            <m:t>𝟎</m:t>
                          </m:r>
                        </m:sup>
                      </m:sSup>
                      <m:r>
                        <a:rPr lang="en-US" sz="5400" b="1" i="1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5400" b="1" i="1">
                          <a:latin typeface="Cambria Math" panose="02040503050406030204" pitchFamily="18" charset="0"/>
                        </a:rPr>
                        <m:t>𝟔</m:t>
                      </m:r>
                      <m:sSup>
                        <m:sSupPr>
                          <m:ctrlPr>
                            <a:rPr lang="en-US" sz="5400" b="1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5400" b="1" i="1">
                              <a:latin typeface="Cambria Math" panose="02040503050406030204" pitchFamily="18" charset="0"/>
                            </a:rPr>
                            <m:t>𝟖</m:t>
                          </m:r>
                        </m:e>
                        <m:sup>
                          <m:r>
                            <a:rPr lang="en-US" sz="5400" b="1" i="1">
                              <a:latin typeface="Cambria Math" panose="02040503050406030204" pitchFamily="18" charset="0"/>
                            </a:rPr>
                            <m:t>𝟎</m:t>
                          </m:r>
                        </m:sup>
                      </m:sSup>
                      <m:r>
                        <a:rPr lang="en-US" sz="5400" b="1" i="1">
                          <a:latin typeface="Cambria Math" panose="02040503050406030204" pitchFamily="18" charset="0"/>
                        </a:rPr>
                        <m:t>𝟏</m:t>
                      </m:r>
                      <m:sSup>
                        <m:sSupPr>
                          <m:ctrlPr>
                            <a:rPr lang="en-US" sz="5400" b="1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5400" b="1" i="1">
                              <a:latin typeface="Cambria Math" panose="02040503050406030204" pitchFamily="18" charset="0"/>
                            </a:rPr>
                            <m:t>𝟐</m:t>
                          </m:r>
                        </m:e>
                        <m:sup>
                          <m:r>
                            <a:rPr lang="en-US" sz="5400" b="1" i="1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r>
                        <a:rPr lang="en-US" sz="5400" b="1" i="1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5400" b="1" i="1">
                          <a:latin typeface="Cambria Math" panose="02040503050406030204" pitchFamily="18" charset="0"/>
                        </a:rPr>
                        <m:t>𝟑</m:t>
                      </m:r>
                      <m:sSup>
                        <m:sSupPr>
                          <m:ctrlPr>
                            <a:rPr lang="en-US" sz="5400" b="1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5400" b="1" i="1">
                              <a:latin typeface="Cambria Math" panose="02040503050406030204" pitchFamily="18" charset="0"/>
                            </a:rPr>
                            <m:t>𝟒</m:t>
                          </m:r>
                        </m:e>
                        <m:sup>
                          <m:r>
                            <a:rPr lang="en-US" sz="5400" b="1" i="1">
                              <a:latin typeface="Cambria Math" panose="02040503050406030204" pitchFamily="18" charset="0"/>
                            </a:rPr>
                            <m:t>𝟎</m:t>
                          </m:r>
                        </m:sup>
                      </m:sSup>
                      <m:r>
                        <a:rPr lang="en-US" sz="5400" b="1" i="1">
                          <a:latin typeface="Cambria Math" panose="02040503050406030204" pitchFamily="18" charset="0"/>
                        </a:rPr>
                        <m:t>𝟒</m:t>
                      </m:r>
                      <m:sSup>
                        <m:sSupPr>
                          <m:ctrlPr>
                            <a:rPr lang="en-US" sz="5400" b="1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5400" b="1" i="1">
                              <a:latin typeface="Cambria Math" panose="02040503050406030204" pitchFamily="18" charset="0"/>
                            </a:rPr>
                            <m:t>𝟒</m:t>
                          </m:r>
                        </m:e>
                        <m:sup>
                          <m:r>
                            <a:rPr lang="en-US" sz="5400" b="1" i="1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</m:oMath>
                  </m:oMathPara>
                </a14:m>
                <a:endParaRPr lang="en-US" sz="5400" b="1" i="1" dirty="0">
                  <a:latin typeface="Cambria Math" panose="02040503050406030204" pitchFamily="18" charset="0"/>
                </a:endParaRPr>
              </a:p>
              <a:p>
                <a:pPr>
                  <a:lnSpc>
                    <a:spcPct val="150000"/>
                  </a:lnSpc>
                </a:pPr>
                <a14:m>
                  <m:oMath xmlns:m="http://schemas.openxmlformats.org/officeDocument/2006/math">
                    <m:r>
                      <a:rPr lang="en-US" sz="5400" b="1" i="1" smtClean="0">
                        <a:latin typeface="Cambria Math" panose="02040503050406030204" pitchFamily="18" charset="0"/>
                      </a:rPr>
                      <m:t>         </m:t>
                    </m:r>
                    <m:r>
                      <a:rPr lang="en-US" sz="540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5400" b="1" i="1">
                        <a:latin typeface="Cambria Math" panose="02040503050406030204" pitchFamily="18" charset="0"/>
                      </a:rPr>
                      <m:t>𝟕</m:t>
                    </m:r>
                    <m:sSup>
                      <m:sSupPr>
                        <m:ctrlPr>
                          <a:rPr lang="en-US" sz="54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5400" b="1" i="1">
                            <a:latin typeface="Cambria Math" panose="02040503050406030204" pitchFamily="18" charset="0"/>
                          </a:rPr>
                          <m:t>𝟕</m:t>
                        </m:r>
                      </m:e>
                      <m:sup>
                        <m:r>
                          <a:rPr lang="en-US" sz="5400" b="1" i="1">
                            <a:latin typeface="Cambria Math" panose="02040503050406030204" pitchFamily="18" charset="0"/>
                          </a:rPr>
                          <m:t>𝟎</m:t>
                        </m:r>
                      </m:sup>
                    </m:sSup>
                    <m:r>
                      <a:rPr lang="en-US" sz="5400" b="1" i="1">
                        <a:latin typeface="Cambria Math" panose="02040503050406030204" pitchFamily="18" charset="0"/>
                      </a:rPr>
                      <m:t>𝟒</m:t>
                    </m:r>
                    <m:r>
                      <a:rPr lang="en-US" sz="5400" b="1" i="1">
                        <a:latin typeface="Cambria Math" panose="02040503050406030204" pitchFamily="18" charset="0"/>
                      </a:rPr>
                      <m:t>′</m:t>
                    </m:r>
                  </m:oMath>
                </a14:m>
                <a:r>
                  <a:rPr lang="en-US" sz="5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5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Mặt</a:t>
                </a:r>
                <a:r>
                  <a:rPr lang="en-US" sz="5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5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khác</a:t>
                </a:r>
                <a:r>
                  <a:rPr lang="en-US" sz="5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54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5400" b="1" i="1">
                            <a:latin typeface="Cambria Math" panose="02040503050406030204" pitchFamily="18" charset="0"/>
                          </a:rPr>
                          <m:t>𝒂</m:t>
                        </m:r>
                      </m:num>
                      <m:den>
                        <m:func>
                          <m:funcPr>
                            <m:ctrlPr>
                              <a:rPr lang="en-US" sz="5400" b="1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a:rPr lang="en-US" sz="5400" b="1" i="1">
                                <a:latin typeface="Cambria Math" panose="02040503050406030204" pitchFamily="18" charset="0"/>
                              </a:rPr>
                              <m:t>𝒔𝒊𝒏</m:t>
                            </m:r>
                          </m:fName>
                          <m:e>
                            <m:r>
                              <a:rPr lang="en-US" sz="5400" b="1" i="1">
                                <a:latin typeface="Cambria Math" panose="02040503050406030204" pitchFamily="18" charset="0"/>
                              </a:rPr>
                              <m:t>𝑨</m:t>
                            </m:r>
                          </m:e>
                        </m:func>
                      </m:den>
                    </m:f>
                    <m:r>
                      <a:rPr lang="en-US" sz="5400" b="1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54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5400" b="1" i="1">
                            <a:latin typeface="Cambria Math" panose="02040503050406030204" pitchFamily="18" charset="0"/>
                          </a:rPr>
                          <m:t>𝒃</m:t>
                        </m:r>
                      </m:num>
                      <m:den>
                        <m:func>
                          <m:funcPr>
                            <m:ctrlPr>
                              <a:rPr lang="en-US" sz="5400" b="1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a:rPr lang="en-US" sz="5400" b="1" i="1">
                                <a:latin typeface="Cambria Math" panose="02040503050406030204" pitchFamily="18" charset="0"/>
                              </a:rPr>
                              <m:t>𝒔𝒊𝒏</m:t>
                            </m:r>
                          </m:fName>
                          <m:e>
                            <m:r>
                              <a:rPr lang="en-US" sz="5400" b="1" i="1">
                                <a:latin typeface="Cambria Math" panose="02040503050406030204" pitchFamily="18" charset="0"/>
                              </a:rPr>
                              <m:t>𝑩</m:t>
                            </m:r>
                          </m:e>
                        </m:func>
                      </m:den>
                    </m:f>
                    <m:r>
                      <a:rPr lang="en-US" sz="5400" b="1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54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5400" b="1" i="1">
                            <a:latin typeface="Cambria Math" panose="02040503050406030204" pitchFamily="18" charset="0"/>
                          </a:rPr>
                          <m:t>𝒄</m:t>
                        </m:r>
                      </m:num>
                      <m:den>
                        <m:func>
                          <m:funcPr>
                            <m:ctrlPr>
                              <a:rPr lang="en-US" sz="5400" b="1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a:rPr lang="en-US" sz="5400" b="1" i="1">
                                <a:latin typeface="Cambria Math" panose="02040503050406030204" pitchFamily="18" charset="0"/>
                              </a:rPr>
                              <m:t>𝒔𝒊𝒏</m:t>
                            </m:r>
                          </m:fName>
                          <m:e>
                            <m:r>
                              <a:rPr lang="en-US" sz="5400" b="1" i="1">
                                <a:latin typeface="Cambria Math" panose="02040503050406030204" pitchFamily="18" charset="0"/>
                              </a:rPr>
                              <m:t>𝑪</m:t>
                            </m:r>
                          </m:e>
                        </m:func>
                      </m:den>
                    </m:f>
                  </m:oMath>
                </a14:m>
                <a:endParaRPr lang="en-US" sz="5400" b="1" dirty="0">
                  <a:latin typeface="Tahoma" panose="020B0604030504040204" pitchFamily="34" charset="0"/>
                </a:endParaRPr>
              </a:p>
            </p:txBody>
          </p:sp>
        </mc:Choice>
        <mc:Fallback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1FB11C65-8BD6-48B2-A424-E6F4B06755C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0548" y="5992082"/>
                <a:ext cx="18317218" cy="5611280"/>
              </a:xfrm>
              <a:prstGeom prst="rect">
                <a:avLst/>
              </a:prstGeom>
              <a:blipFill>
                <a:blip r:embed="rId8"/>
                <a:stretch>
                  <a:fillRect l="-1764" b="-195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8AEC0D67-2BCF-492D-9A86-1563DDA0644A}"/>
                  </a:ext>
                </a:extLst>
              </p:cNvPr>
              <p:cNvSpPr txBox="1"/>
              <p:nvPr/>
            </p:nvSpPr>
            <p:spPr>
              <a:xfrm>
                <a:off x="2468931" y="3392815"/>
                <a:ext cx="21773729" cy="94808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lvl="0"/>
                <a:r>
                  <a:rPr lang="en-US" sz="5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Tam </a:t>
                </a:r>
                <a:r>
                  <a:rPr lang="en-US" sz="5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giác</a:t>
                </a:r>
                <a:r>
                  <a:rPr lang="en-US" sz="5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ABC </a:t>
                </a:r>
                <a:r>
                  <a:rPr lang="en-US" sz="5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sz="5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5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5400" b="1" i="1">
                            <a:latin typeface="Cambria Math" panose="02040503050406030204" pitchFamily="18" charset="0"/>
                          </a:rPr>
                          <m:t>𝑨</m:t>
                        </m:r>
                      </m:e>
                    </m:acc>
                    <m:r>
                      <a:rPr lang="en-US" sz="540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5400" b="1" i="1">
                        <a:latin typeface="Cambria Math" panose="02040503050406030204" pitchFamily="18" charset="0"/>
                      </a:rPr>
                      <m:t>𝟔</m:t>
                    </m:r>
                    <m:sSup>
                      <m:sSupPr>
                        <m:ctrlPr>
                          <a:rPr lang="en-US" sz="54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5400" b="1" i="1">
                            <a:latin typeface="Cambria Math" panose="02040503050406030204" pitchFamily="18" charset="0"/>
                          </a:rPr>
                          <m:t>𝟖</m:t>
                        </m:r>
                      </m:e>
                      <m:sup>
                        <m:r>
                          <a:rPr lang="en-US" sz="5400" b="1" i="1">
                            <a:latin typeface="Cambria Math" panose="02040503050406030204" pitchFamily="18" charset="0"/>
                          </a:rPr>
                          <m:t>𝟎</m:t>
                        </m:r>
                      </m:sup>
                    </m:sSup>
                    <m:r>
                      <a:rPr lang="en-US" sz="5400" b="1" i="1">
                        <a:latin typeface="Cambria Math" panose="02040503050406030204" pitchFamily="18" charset="0"/>
                      </a:rPr>
                      <m:t>𝟏𝟐</m:t>
                    </m:r>
                    <m:r>
                      <a:rPr lang="en-US" sz="5400" b="1" i="1">
                        <a:latin typeface="Cambria Math" panose="02040503050406030204" pitchFamily="18" charset="0"/>
                      </a:rPr>
                      <m:t>′</m:t>
                    </m:r>
                  </m:oMath>
                </a14:m>
                <a:r>
                  <a:rPr lang="en-US" sz="5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5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5400" b="1" i="1">
                            <a:latin typeface="Cambria Math" panose="02040503050406030204" pitchFamily="18" charset="0"/>
                          </a:rPr>
                          <m:t>𝑩</m:t>
                        </m:r>
                      </m:e>
                    </m:acc>
                    <m:r>
                      <a:rPr lang="en-US" sz="540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5400" b="1" i="1">
                        <a:latin typeface="Cambria Math" panose="02040503050406030204" pitchFamily="18" charset="0"/>
                      </a:rPr>
                      <m:t>𝟑</m:t>
                    </m:r>
                    <m:sSup>
                      <m:sSupPr>
                        <m:ctrlPr>
                          <a:rPr lang="en-US" sz="54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5400" b="1" i="1">
                            <a:latin typeface="Cambria Math" panose="02040503050406030204" pitchFamily="18" charset="0"/>
                          </a:rPr>
                          <m:t>𝟒</m:t>
                        </m:r>
                      </m:e>
                      <m:sup>
                        <m:r>
                          <a:rPr lang="en-US" sz="5400" b="1" i="1">
                            <a:latin typeface="Cambria Math" panose="02040503050406030204" pitchFamily="18" charset="0"/>
                          </a:rPr>
                          <m:t>𝟎</m:t>
                        </m:r>
                      </m:sup>
                    </m:sSup>
                    <m:r>
                      <a:rPr lang="en-US" sz="5400" b="1" i="1">
                        <a:latin typeface="Cambria Math" panose="02040503050406030204" pitchFamily="18" charset="0"/>
                      </a:rPr>
                      <m:t>𝟒𝟒</m:t>
                    </m:r>
                    <m:r>
                      <a:rPr lang="en-US" sz="5400" b="1" i="1">
                        <a:latin typeface="Cambria Math" panose="02040503050406030204" pitchFamily="18" charset="0"/>
                      </a:rPr>
                      <m:t>′</m:t>
                    </m:r>
                  </m:oMath>
                </a14:m>
                <a:r>
                  <a:rPr lang="en-US" sz="5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5400" b="1" i="1">
                        <a:latin typeface="Cambria Math" panose="02040503050406030204" pitchFamily="18" charset="0"/>
                      </a:rPr>
                      <m:t>𝑨𝑩</m:t>
                    </m:r>
                    <m:r>
                      <a:rPr lang="en-US" sz="540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5400" b="1" i="1">
                        <a:latin typeface="Cambria Math" panose="02040503050406030204" pitchFamily="18" charset="0"/>
                      </a:rPr>
                      <m:t>𝟏𝟏𝟕</m:t>
                    </m:r>
                    <m:r>
                      <a:rPr lang="en-US" sz="5400" b="1" i="1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r>
                  <a:rPr lang="en-US" sz="5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 </a:t>
                </a:r>
                <a:r>
                  <a:rPr lang="en-US" sz="5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Tính</a:t>
                </a:r>
                <a:r>
                  <a:rPr lang="en-US" sz="5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5400" b="1" i="1">
                        <a:latin typeface="Cambria Math" panose="02040503050406030204" pitchFamily="18" charset="0"/>
                      </a:rPr>
                      <m:t>𝑨𝑪</m:t>
                    </m:r>
                  </m:oMath>
                </a14:m>
                <a:r>
                  <a:rPr lang="en-US" sz="5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?</a:t>
                </a:r>
              </a:p>
            </p:txBody>
          </p:sp>
        </mc:Choice>
        <mc:Fallback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8AEC0D67-2BCF-492D-9A86-1563DDA0644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68931" y="3392815"/>
                <a:ext cx="21773729" cy="948080"/>
              </a:xfrm>
              <a:prstGeom prst="rect">
                <a:avLst/>
              </a:prstGeom>
              <a:blipFill>
                <a:blip r:embed="rId9"/>
                <a:stretch>
                  <a:fillRect l="-1484" t="-16774" b="-3741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1" name="TextBox 30">
            <a:extLst>
              <a:ext uri="{FF2B5EF4-FFF2-40B4-BE49-F238E27FC236}">
                <a16:creationId xmlns:a16="http://schemas.microsoft.com/office/drawing/2014/main" id="{73C3CF5C-1143-48B0-96F6-576266D875C3}"/>
              </a:ext>
            </a:extLst>
          </p:cNvPr>
          <p:cNvSpPr txBox="1"/>
          <p:nvPr/>
        </p:nvSpPr>
        <p:spPr>
          <a:xfrm>
            <a:off x="669002" y="1685889"/>
            <a:ext cx="982961" cy="7540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>
                <a:solidFill>
                  <a:prstClr val="white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III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BD21F3D9-3898-49BB-84C5-A4AB280E80C9}"/>
                  </a:ext>
                </a:extLst>
              </p:cNvPr>
              <p:cNvSpPr txBox="1"/>
              <p:nvPr/>
            </p:nvSpPr>
            <p:spPr>
              <a:xfrm>
                <a:off x="15092570" y="7230734"/>
                <a:ext cx="9314621" cy="605896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l" defTabSz="2177278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kumimoji="0" lang="en-US" sz="54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⇒</m:t>
                      </m:r>
                      <m:r>
                        <a:rPr kumimoji="0" lang="en-US" sz="54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𝑨𝑪</m:t>
                      </m:r>
                      <m:r>
                        <a:rPr kumimoji="0" lang="en-US" sz="54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</m:t>
                      </m:r>
                      <m:f>
                        <m:fPr>
                          <m:ctrlPr>
                            <a:rPr kumimoji="0" lang="en-US" sz="54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fPr>
                        <m:num>
                          <m:r>
                            <a:rPr kumimoji="0" lang="en-US" sz="54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𝑨𝑩</m:t>
                          </m:r>
                          <m:r>
                            <a:rPr kumimoji="0" lang="en-US" sz="54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.</m:t>
                          </m:r>
                          <m:func>
                            <m:funcPr>
                              <m:ctrlPr>
                                <a:rPr kumimoji="0" lang="en-US" sz="5400" b="1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funcPr>
                            <m:fName>
                              <m:r>
                                <a:rPr kumimoji="0" lang="en-US" sz="5400" b="1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𝒔𝒊𝒏</m:t>
                              </m:r>
                            </m:fName>
                            <m:e>
                              <m:r>
                                <a:rPr kumimoji="0" lang="en-US" sz="5400" b="1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𝑩</m:t>
                              </m:r>
                            </m:e>
                          </m:func>
                        </m:num>
                        <m:den>
                          <m:func>
                            <m:funcPr>
                              <m:ctrlPr>
                                <a:rPr kumimoji="0" lang="en-US" sz="5400" b="1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funcPr>
                            <m:fName>
                              <m:r>
                                <a:rPr kumimoji="0" lang="en-US" sz="5400" b="1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𝒔𝒊𝒏</m:t>
                              </m:r>
                            </m:fName>
                            <m:e>
                              <m:r>
                                <a:rPr kumimoji="0" lang="en-US" sz="5400" b="1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𝑪</m:t>
                              </m:r>
                            </m:e>
                          </m:func>
                        </m:den>
                      </m:f>
                    </m:oMath>
                  </m:oMathPara>
                </a14:m>
                <a:endParaRPr kumimoji="0" lang="en-US" sz="5400" b="1" i="1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 Math" panose="02040503050406030204" pitchFamily="18" charset="0"/>
                  <a:ea typeface="+mn-ea"/>
                  <a:cs typeface="+mn-cs"/>
                </a:endParaRPr>
              </a:p>
              <a:p>
                <a:pPr marL="0" marR="0" lvl="0" indent="0" algn="l" defTabSz="2177278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kumimoji="0" lang="en-US" sz="5400" b="1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</m:t>
                      </m:r>
                      <m:f>
                        <m:fPr>
                          <m:ctrlPr>
                            <a:rPr kumimoji="0" lang="en-US" sz="54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fPr>
                        <m:num>
                          <m:r>
                            <a:rPr kumimoji="0" lang="en-US" sz="54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𝟏𝟏𝟕</m:t>
                          </m:r>
                          <m:r>
                            <a:rPr kumimoji="0" lang="en-US" sz="54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.</m:t>
                          </m:r>
                          <m:func>
                            <m:funcPr>
                              <m:ctrlPr>
                                <a:rPr kumimoji="0" lang="en-US" sz="5400" b="1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funcPr>
                            <m:fName>
                              <m:r>
                                <a:rPr kumimoji="0" lang="en-US" sz="5400" b="1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𝒔𝒊𝒏</m:t>
                              </m:r>
                            </m:fName>
                            <m:e>
                              <m:r>
                                <a:rPr kumimoji="0" lang="en-US" sz="5400" b="1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𝟑</m:t>
                              </m:r>
                            </m:e>
                          </m:func>
                          <m:sSup>
                            <m:sSupPr>
                              <m:ctrlPr>
                                <a:rPr kumimoji="0" lang="en-US" sz="5400" b="1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sSupPr>
                            <m:e>
                              <m:r>
                                <a:rPr kumimoji="0" lang="en-US" sz="5400" b="1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𝟒</m:t>
                              </m:r>
                            </m:e>
                            <m:sup>
                              <m:r>
                                <a:rPr kumimoji="0" lang="en-US" sz="5400" b="1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𝟎</m:t>
                              </m:r>
                            </m:sup>
                          </m:sSup>
                          <m:r>
                            <a:rPr kumimoji="0" lang="en-US" sz="54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𝟒𝟒</m:t>
                          </m:r>
                          <m:r>
                            <a:rPr kumimoji="0" lang="en-US" sz="54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′</m:t>
                          </m:r>
                        </m:num>
                        <m:den>
                          <m:func>
                            <m:funcPr>
                              <m:ctrlPr>
                                <a:rPr kumimoji="0" lang="en-US" sz="5400" b="1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funcPr>
                            <m:fName>
                              <m:r>
                                <a:rPr kumimoji="0" lang="en-US" sz="5400" b="1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𝒔𝒊𝒏</m:t>
                              </m:r>
                            </m:fName>
                            <m:e>
                              <m:r>
                                <a:rPr kumimoji="0" lang="en-US" sz="5400" b="1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𝟕</m:t>
                              </m:r>
                            </m:e>
                          </m:func>
                          <m:sSup>
                            <m:sSupPr>
                              <m:ctrlPr>
                                <a:rPr kumimoji="0" lang="en-US" sz="5400" b="1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sSupPr>
                            <m:e>
                              <m:r>
                                <a:rPr kumimoji="0" lang="en-US" sz="5400" b="1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𝟕</m:t>
                              </m:r>
                            </m:e>
                            <m:sup>
                              <m:r>
                                <a:rPr kumimoji="0" lang="en-US" sz="5400" b="1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𝟎</m:t>
                              </m:r>
                            </m:sup>
                          </m:sSup>
                          <m:r>
                            <a:rPr kumimoji="0" lang="en-US" sz="54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𝟒</m:t>
                          </m:r>
                          <m:r>
                            <a:rPr kumimoji="0" lang="en-US" sz="54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′</m:t>
                          </m:r>
                        </m:den>
                      </m:f>
                    </m:oMath>
                  </m:oMathPara>
                </a14:m>
                <a:endParaRPr kumimoji="0" lang="en-US" sz="5400" b="1" i="1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 Math" panose="02040503050406030204" pitchFamily="18" charset="0"/>
                  <a:ea typeface="+mn-ea"/>
                  <a:cs typeface="+mn-cs"/>
                </a:endParaRPr>
              </a:p>
              <a:p>
                <a:pPr marL="0" marR="0" lvl="0" indent="0" algn="l" defTabSz="2177278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 xmlns:m="http://schemas.openxmlformats.org/officeDocument/2006/math">
                    <m:r>
                      <a:rPr kumimoji="0" lang="en-US" sz="54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≃</m:t>
                    </m:r>
                    <m:r>
                      <a:rPr kumimoji="0" lang="en-US" sz="54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𝟔𝟖</m:t>
                    </m:r>
                  </m:oMath>
                </a14:m>
                <a:r>
                  <a:rPr kumimoji="0" lang="en-US" sz="5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</p:txBody>
          </p:sp>
        </mc:Choice>
        <mc:Fallback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BD21F3D9-3898-49BB-84C5-A4AB280E80C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092570" y="7230734"/>
                <a:ext cx="9314621" cy="6058966"/>
              </a:xfrm>
              <a:prstGeom prst="rect">
                <a:avLst/>
              </a:prstGeom>
              <a:blipFill>
                <a:blip r:embed="rId10"/>
                <a:stretch>
                  <a:fillRect b="-50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0FA38E42-A0FE-4530-A578-03A218B74007}"/>
              </a:ext>
            </a:extLst>
          </p:cNvPr>
          <p:cNvCxnSpPr/>
          <p:nvPr/>
        </p:nvCxnSpPr>
        <p:spPr>
          <a:xfrm>
            <a:off x="13186227" y="7696200"/>
            <a:ext cx="0" cy="5714999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E9A68882-7406-4EA6-AA6B-37AB5FB7F0FE}"/>
                  </a:ext>
                </a:extLst>
              </p:cNvPr>
              <p:cNvSpPr txBox="1"/>
              <p:nvPr/>
            </p:nvSpPr>
            <p:spPr>
              <a:xfrm>
                <a:off x="4419600" y="11712708"/>
                <a:ext cx="6185452" cy="165359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54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⇒</m:t>
                      </m:r>
                      <m:f>
                        <m:fPr>
                          <m:ctrlPr>
                            <a:rPr kumimoji="0" lang="en-US" sz="54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fPr>
                        <m:num>
                          <m:r>
                            <a:rPr kumimoji="0" lang="en-US" sz="54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𝑨𝑪</m:t>
                          </m:r>
                        </m:num>
                        <m:den>
                          <m:func>
                            <m:funcPr>
                              <m:ctrlPr>
                                <a:rPr kumimoji="0" lang="en-US" sz="5400" b="1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funcPr>
                            <m:fName>
                              <m:r>
                                <a:rPr kumimoji="0" lang="en-US" sz="5400" b="1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𝒔𝒊𝒏</m:t>
                              </m:r>
                            </m:fName>
                            <m:e>
                              <m:r>
                                <a:rPr kumimoji="0" lang="en-US" sz="5400" b="1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𝑩</m:t>
                              </m:r>
                            </m:e>
                          </m:func>
                        </m:den>
                      </m:f>
                      <m:r>
                        <a:rPr kumimoji="0" lang="en-US" sz="5400" b="1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</m:t>
                      </m:r>
                      <m:f>
                        <m:fPr>
                          <m:ctrlPr>
                            <a:rPr kumimoji="0" lang="en-US" sz="54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fPr>
                        <m:num>
                          <m:r>
                            <a:rPr kumimoji="0" lang="en-US" sz="54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𝑨𝑩</m:t>
                          </m:r>
                        </m:num>
                        <m:den>
                          <m:func>
                            <m:funcPr>
                              <m:ctrlPr>
                                <a:rPr kumimoji="0" lang="en-US" sz="5400" b="1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funcPr>
                            <m:fName>
                              <m:r>
                                <a:rPr kumimoji="0" lang="en-US" sz="5400" b="1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𝒔𝒊𝒏</m:t>
                              </m:r>
                            </m:fName>
                            <m:e>
                              <m:r>
                                <a:rPr kumimoji="0" lang="en-US" sz="5400" b="1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𝑪</m:t>
                              </m:r>
                            </m:e>
                          </m:func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E9A68882-7406-4EA6-AA6B-37AB5FB7F0F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19600" y="11712708"/>
                <a:ext cx="6185452" cy="1653594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7951927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39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5D313519-0C89-483D-A08E-CF6067282148}"/>
              </a:ext>
            </a:extLst>
          </p:cNvPr>
          <p:cNvGrpSpPr/>
          <p:nvPr/>
        </p:nvGrpSpPr>
        <p:grpSpPr>
          <a:xfrm>
            <a:off x="141340" y="6578413"/>
            <a:ext cx="23862374" cy="6832786"/>
            <a:chOff x="48567" y="4381499"/>
            <a:chExt cx="23018772" cy="6091011"/>
          </a:xfrm>
          <a:solidFill>
            <a:srgbClr val="DAE3F3"/>
          </a:solidFill>
        </p:grpSpPr>
        <p:sp>
          <p:nvSpPr>
            <p:cNvPr id="3" name="Rounded Rectangle 52">
              <a:extLst>
                <a:ext uri="{FF2B5EF4-FFF2-40B4-BE49-F238E27FC236}">
                  <a16:creationId xmlns:a16="http://schemas.microsoft.com/office/drawing/2014/main" id="{5B1AB244-3D78-416D-AEF1-35CC4562B7A3}"/>
                </a:ext>
              </a:extLst>
            </p:cNvPr>
            <p:cNvSpPr/>
            <p:nvPr/>
          </p:nvSpPr>
          <p:spPr>
            <a:xfrm>
              <a:off x="385312" y="4630734"/>
              <a:ext cx="22682027" cy="5841776"/>
            </a:xfrm>
            <a:prstGeom prst="roundRect">
              <a:avLst>
                <a:gd name="adj" fmla="val 2239"/>
              </a:avLst>
            </a:prstGeom>
            <a:grpFill/>
            <a:ln w="28575">
              <a:solidFill>
                <a:schemeClr val="accent3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4800" b="1" dirty="0">
                  <a:solidFill>
                    <a:prstClr val="black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        </a:t>
              </a:r>
              <a:endParaRPr lang="en-US" sz="4800" b="1" dirty="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B6FC852D-338F-4593-BDAE-4432C24EAC82}"/>
                </a:ext>
              </a:extLst>
            </p:cNvPr>
            <p:cNvGrpSpPr/>
            <p:nvPr/>
          </p:nvGrpSpPr>
          <p:grpSpPr>
            <a:xfrm>
              <a:off x="48567" y="4381499"/>
              <a:ext cx="3991940" cy="1079474"/>
              <a:chOff x="410517" y="4648199"/>
              <a:chExt cx="3991940" cy="1079474"/>
            </a:xfrm>
            <a:grpFill/>
          </p:grpSpPr>
          <p:sp>
            <p:nvSpPr>
              <p:cNvPr id="5" name="Freeform 20">
                <a:extLst>
                  <a:ext uri="{FF2B5EF4-FFF2-40B4-BE49-F238E27FC236}">
                    <a16:creationId xmlns:a16="http://schemas.microsoft.com/office/drawing/2014/main" id="{20085AD8-BD87-4A35-B6D4-9AE383128185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 flipV="1">
                <a:off x="2421084" y="3633167"/>
                <a:ext cx="966341" cy="2996405"/>
              </a:xfrm>
              <a:prstGeom prst="round1Rect">
                <a:avLst/>
              </a:prstGeom>
              <a:grpFill/>
              <a:ln w="57150">
                <a:solidFill>
                  <a:schemeClr val="accent6">
                    <a:lumMod val="75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F08C0313-9358-457E-845F-D4B035AC31D3}"/>
                  </a:ext>
                </a:extLst>
              </p:cNvPr>
              <p:cNvSpPr txBox="1"/>
              <p:nvPr/>
            </p:nvSpPr>
            <p:spPr>
              <a:xfrm>
                <a:off x="1406054" y="4732063"/>
                <a:ext cx="2872839" cy="800219"/>
              </a:xfrm>
              <a:prstGeom prst="rect">
                <a:avLst/>
              </a:prstGeom>
              <a:grp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vi-VN" sz="4600" b="1" dirty="0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lang="en-US" sz="4600" b="1" dirty="0">
                  <a:solidFill>
                    <a:prstClr val="black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pic>
            <p:nvPicPr>
              <p:cNvPr id="7" name="Picture 6">
                <a:extLst>
                  <a:ext uri="{FF2B5EF4-FFF2-40B4-BE49-F238E27FC236}">
                    <a16:creationId xmlns:a16="http://schemas.microsoft.com/office/drawing/2014/main" id="{AB75B5B9-D442-4C6E-96A9-9A573FE06D99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7950" t="14860" r="18922" b="25555"/>
              <a:stretch/>
            </p:blipFill>
            <p:spPr>
              <a:xfrm>
                <a:off x="410517" y="4648200"/>
                <a:ext cx="1058947" cy="1079473"/>
              </a:xfrm>
              <a:prstGeom prst="round2DiagRect">
                <a:avLst>
                  <a:gd name="adj1" fmla="val 27632"/>
                  <a:gd name="adj2" fmla="val 0"/>
                </a:avLst>
              </a:prstGeom>
              <a:grpFill/>
              <a:ln w="38100" cap="sq">
                <a:solidFill>
                  <a:schemeClr val="accent6">
                    <a:lumMod val="50000"/>
                  </a:schemeClr>
                </a:solidFill>
                <a:miter lim="800000"/>
              </a:ln>
              <a:effectLst>
                <a:outerShdw blurRad="254000" algn="tl" rotWithShape="0">
                  <a:srgbClr val="000000">
                    <a:alpha val="43000"/>
                  </a:srgbClr>
                </a:outerShdw>
              </a:effectLst>
            </p:spPr>
          </p:pic>
        </p:grp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DA8B4DB7-EFF8-4AF8-B0FA-839D4C447E82}"/>
              </a:ext>
            </a:extLst>
          </p:cNvPr>
          <p:cNvGrpSpPr/>
          <p:nvPr/>
        </p:nvGrpSpPr>
        <p:grpSpPr>
          <a:xfrm>
            <a:off x="620483" y="5069374"/>
            <a:ext cx="23556178" cy="1270562"/>
            <a:chOff x="241306" y="2225779"/>
            <a:chExt cx="11778089" cy="635281"/>
          </a:xfrm>
          <a:solidFill>
            <a:srgbClr val="327E3B"/>
          </a:solidFill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" name="Rectangle 8">
                  <a:extLst>
                    <a:ext uri="{FF2B5EF4-FFF2-40B4-BE49-F238E27FC236}">
                      <a16:creationId xmlns:a16="http://schemas.microsoft.com/office/drawing/2014/main" id="{8E77691F-65E4-4D25-99BE-C63849AAC2C4}"/>
                    </a:ext>
                  </a:extLst>
                </p:cNvPr>
                <p:cNvSpPr/>
                <p:nvPr/>
              </p:nvSpPr>
              <p:spPr>
                <a:xfrm>
                  <a:off x="3558830" y="2225779"/>
                  <a:ext cx="2468235" cy="617268"/>
                </a:xfrm>
                <a:prstGeom prst="rect">
                  <a:avLst/>
                </a:prstGeom>
                <a:grpFill/>
                <a:ln w="19050">
                  <a:solidFill>
                    <a:schemeClr val="bg1"/>
                  </a:solidFill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 xmlns:m="http://schemas.openxmlformats.org/officeDocument/2006/math">
                      <m:r>
                        <a:rPr lang="en-US" sz="5400" b="1" i="1" smtClean="0">
                          <a:latin typeface="Cambria Math" panose="02040503050406030204" pitchFamily="18" charset="0"/>
                        </a:rPr>
                        <m:t>𝟐𝟒</m:t>
                      </m:r>
                    </m:oMath>
                  </a14:m>
                  <a:r>
                    <a:rPr lang="vi-VN" sz="5400" b="1" dirty="0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.</a:t>
                  </a:r>
                  <a:endParaRPr lang="en-US" sz="5400" b="1" dirty="0">
                    <a:solidFill>
                      <a:prstClr val="white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mc:Choice>
          <mc:Fallback xmlns="">
            <p:sp>
              <p:nvSpPr>
                <p:cNvPr id="9" name="Rectangle 8">
                  <a:extLst>
                    <a:ext uri="{FF2B5EF4-FFF2-40B4-BE49-F238E27FC236}">
                      <a16:creationId xmlns:a16="http://schemas.microsoft.com/office/drawing/2014/main" id="{8E77691F-65E4-4D25-99BE-C63849AAC2C4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558830" y="2225779"/>
                  <a:ext cx="2468235" cy="617268"/>
                </a:xfrm>
                <a:prstGeom prst="rect">
                  <a:avLst/>
                </a:prstGeom>
                <a:blipFill>
                  <a:blip r:embed="rId3"/>
                  <a:stretch>
                    <a:fillRect b="-13810"/>
                  </a:stretch>
                </a:blipFill>
                <a:ln w="19050">
                  <a:solidFill>
                    <a:schemeClr val="bg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2178679C-83F1-4149-AB69-2BCAF6D951FA}"/>
                </a:ext>
              </a:extLst>
            </p:cNvPr>
            <p:cNvSpPr/>
            <p:nvPr/>
          </p:nvSpPr>
          <p:spPr>
            <a:xfrm>
              <a:off x="3247742" y="2303047"/>
              <a:ext cx="540000" cy="540000"/>
            </a:xfrm>
            <a:prstGeom prst="ellipse">
              <a:avLst/>
            </a:prstGeom>
            <a:grpFill/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5400" b="1" dirty="0">
                  <a:solidFill>
                    <a:prstClr val="white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B</a:t>
              </a:r>
              <a:endParaRPr lang="en-US" sz="5400" b="1" dirty="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" name="Rectangle 10">
                  <a:extLst>
                    <a:ext uri="{FF2B5EF4-FFF2-40B4-BE49-F238E27FC236}">
                      <a16:creationId xmlns:a16="http://schemas.microsoft.com/office/drawing/2014/main" id="{BF1812F0-72B6-4695-918E-1559D10E093B}"/>
                    </a:ext>
                  </a:extLst>
                </p:cNvPr>
                <p:cNvSpPr/>
                <p:nvPr/>
              </p:nvSpPr>
              <p:spPr>
                <a:xfrm>
                  <a:off x="531851" y="2243792"/>
                  <a:ext cx="2468235" cy="617268"/>
                </a:xfrm>
                <a:prstGeom prst="rect">
                  <a:avLst/>
                </a:prstGeom>
                <a:grpFill/>
                <a:ln w="19050">
                  <a:solidFill>
                    <a:schemeClr val="bg1"/>
                  </a:solidFill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 xmlns:m="http://schemas.openxmlformats.org/officeDocument/2006/math">
                      <m:r>
                        <a:rPr lang="en-US" sz="5400" b="1" i="1" smtClean="0">
                          <a:latin typeface="Cambria Math" panose="02040503050406030204" pitchFamily="18" charset="0"/>
                        </a:rPr>
                        <m:t>𝟒𝟖</m:t>
                      </m:r>
                      <m:r>
                        <a:rPr lang="en-US" sz="5400" b="1" i="1" smtClean="0">
                          <a:latin typeface="Cambria Math" panose="02040503050406030204" pitchFamily="18" charset="0"/>
                        </a:rPr>
                        <m:t> </m:t>
                      </m:r>
                    </m:oMath>
                  </a14:m>
                  <a:r>
                    <a:rPr lang="en-US" sz="5400" b="1" dirty="0">
                      <a:solidFill>
                        <a:prstClr val="white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.</a:t>
                  </a:r>
                </a:p>
              </p:txBody>
            </p:sp>
          </mc:Choice>
          <mc:Fallback xmlns="">
            <p:sp>
              <p:nvSpPr>
                <p:cNvPr id="11" name="Rectangle 10">
                  <a:extLst>
                    <a:ext uri="{FF2B5EF4-FFF2-40B4-BE49-F238E27FC236}">
                      <a16:creationId xmlns:a16="http://schemas.microsoft.com/office/drawing/2014/main" id="{BF1812F0-72B6-4695-918E-1559D10E093B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31851" y="2243792"/>
                  <a:ext cx="2468235" cy="617268"/>
                </a:xfrm>
                <a:prstGeom prst="rect">
                  <a:avLst/>
                </a:prstGeom>
                <a:blipFill>
                  <a:blip r:embed="rId4"/>
                  <a:stretch>
                    <a:fillRect b="-13744"/>
                  </a:stretch>
                </a:blipFill>
                <a:ln w="19050">
                  <a:solidFill>
                    <a:schemeClr val="bg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188947F5-5540-4A85-BACE-6641A507F5A0}"/>
                </a:ext>
              </a:extLst>
            </p:cNvPr>
            <p:cNvSpPr/>
            <p:nvPr/>
          </p:nvSpPr>
          <p:spPr>
            <a:xfrm>
              <a:off x="241306" y="2303047"/>
              <a:ext cx="540000" cy="540000"/>
            </a:xfrm>
            <a:prstGeom prst="ellipse">
              <a:avLst/>
            </a:prstGeom>
            <a:grpFill/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5400" b="1" dirty="0">
                  <a:solidFill>
                    <a:prstClr val="white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A</a:t>
              </a:r>
              <a:endParaRPr lang="en-US" sz="5400" b="1" dirty="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" name="Rectangle 12">
                  <a:extLst>
                    <a:ext uri="{FF2B5EF4-FFF2-40B4-BE49-F238E27FC236}">
                      <a16:creationId xmlns:a16="http://schemas.microsoft.com/office/drawing/2014/main" id="{E1DB1070-DB60-40AD-900A-04886F77B54F}"/>
                    </a:ext>
                  </a:extLst>
                </p:cNvPr>
                <p:cNvSpPr/>
                <p:nvPr/>
              </p:nvSpPr>
              <p:spPr>
                <a:xfrm>
                  <a:off x="6544723" y="2243792"/>
                  <a:ext cx="2468235" cy="617268"/>
                </a:xfrm>
                <a:prstGeom prst="rect">
                  <a:avLst/>
                </a:prstGeom>
                <a:grpFill/>
                <a:ln w="19050">
                  <a:solidFill>
                    <a:schemeClr val="bg1"/>
                  </a:solidFill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 xmlns:m="http://schemas.openxmlformats.org/officeDocument/2006/math">
                      <m:r>
                        <a:rPr lang="en-US" sz="5400" b="1" i="1" smtClean="0">
                          <a:latin typeface="Cambria Math" panose="02040503050406030204" pitchFamily="18" charset="0"/>
                        </a:rPr>
                        <m:t>𝟏𝟐</m:t>
                      </m:r>
                    </m:oMath>
                  </a14:m>
                  <a:r>
                    <a:rPr lang="vi-VN" sz="5400" b="1" dirty="0"/>
                    <a:t>.</a:t>
                  </a:r>
                  <a:endParaRPr lang="en-US" sz="5400" b="1" dirty="0">
                    <a:solidFill>
                      <a:prstClr val="white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mc:Choice>
          <mc:Fallback xmlns="">
            <p:sp>
              <p:nvSpPr>
                <p:cNvPr id="13" name="Rectangle 12">
                  <a:extLst>
                    <a:ext uri="{FF2B5EF4-FFF2-40B4-BE49-F238E27FC236}">
                      <a16:creationId xmlns:a16="http://schemas.microsoft.com/office/drawing/2014/main" id="{E1DB1070-DB60-40AD-900A-04886F77B54F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544723" y="2243792"/>
                  <a:ext cx="2468235" cy="617268"/>
                </a:xfrm>
                <a:prstGeom prst="rect">
                  <a:avLst/>
                </a:prstGeom>
                <a:blipFill>
                  <a:blip r:embed="rId5"/>
                  <a:stretch>
                    <a:fillRect b="-15166"/>
                  </a:stretch>
                </a:blipFill>
                <a:ln w="19050">
                  <a:solidFill>
                    <a:schemeClr val="bg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67BF74FF-3652-4371-9E0B-A97FA806BC48}"/>
                </a:ext>
              </a:extLst>
            </p:cNvPr>
            <p:cNvSpPr/>
            <p:nvPr/>
          </p:nvSpPr>
          <p:spPr>
            <a:xfrm>
              <a:off x="6254178" y="2303047"/>
              <a:ext cx="540000" cy="540000"/>
            </a:xfrm>
            <a:prstGeom prst="ellipse">
              <a:avLst/>
            </a:prstGeom>
            <a:grpFill/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5400" b="1" dirty="0">
                  <a:solidFill>
                    <a:prstClr val="white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C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" name="Rectangle 14">
                  <a:extLst>
                    <a:ext uri="{FF2B5EF4-FFF2-40B4-BE49-F238E27FC236}">
                      <a16:creationId xmlns:a16="http://schemas.microsoft.com/office/drawing/2014/main" id="{6DFE3254-D4F7-4AE6-9631-67D4D43B93C6}"/>
                    </a:ext>
                  </a:extLst>
                </p:cNvPr>
                <p:cNvSpPr/>
                <p:nvPr/>
              </p:nvSpPr>
              <p:spPr>
                <a:xfrm>
                  <a:off x="9551160" y="2243792"/>
                  <a:ext cx="2468235" cy="617268"/>
                </a:xfrm>
                <a:prstGeom prst="rect">
                  <a:avLst/>
                </a:prstGeom>
                <a:grpFill/>
                <a:ln w="19050">
                  <a:solidFill>
                    <a:schemeClr val="bg1"/>
                  </a:solidFill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5400" b="1" i="1" smtClean="0">
                            <a:latin typeface="Cambria Math" panose="02040503050406030204" pitchFamily="18" charset="0"/>
                          </a:rPr>
                          <m:t>𝟑𝟎</m:t>
                        </m:r>
                        <m:r>
                          <m:rPr>
                            <m:nor/>
                          </m:rPr>
                          <a:rPr lang="vi-VN" sz="5400" b="1"/>
                          <m:t>.</m:t>
                        </m:r>
                      </m:oMath>
                    </m:oMathPara>
                  </a14:m>
                  <a:endParaRPr lang="en-US" sz="5400" b="1" dirty="0">
                    <a:solidFill>
                      <a:prstClr val="white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mc:Choice>
          <mc:Fallback xmlns="">
            <p:sp>
              <p:nvSpPr>
                <p:cNvPr id="15" name="Rectangle 14">
                  <a:extLst>
                    <a:ext uri="{FF2B5EF4-FFF2-40B4-BE49-F238E27FC236}">
                      <a16:creationId xmlns:a16="http://schemas.microsoft.com/office/drawing/2014/main" id="{6DFE3254-D4F7-4AE6-9631-67D4D43B93C6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551160" y="2243792"/>
                  <a:ext cx="2468235" cy="617268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  <a:ln w="19050">
                  <a:solidFill>
                    <a:schemeClr val="bg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4B907C0F-6FC4-4852-8CFD-AD2FACA13C7F}"/>
                </a:ext>
              </a:extLst>
            </p:cNvPr>
            <p:cNvSpPr/>
            <p:nvPr/>
          </p:nvSpPr>
          <p:spPr>
            <a:xfrm>
              <a:off x="9260615" y="2303047"/>
              <a:ext cx="540000" cy="540000"/>
            </a:xfrm>
            <a:prstGeom prst="ellipse">
              <a:avLst/>
            </a:prstGeom>
            <a:grpFill/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5400" b="1" dirty="0">
                  <a:solidFill>
                    <a:prstClr val="white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D</a:t>
              </a:r>
            </a:p>
          </p:txBody>
        </p:sp>
      </p:grpSp>
      <p:sp>
        <p:nvSpPr>
          <p:cNvPr id="17" name="Oval 16">
            <a:extLst>
              <a:ext uri="{FF2B5EF4-FFF2-40B4-BE49-F238E27FC236}">
                <a16:creationId xmlns:a16="http://schemas.microsoft.com/office/drawing/2014/main" id="{3AF6DD6E-C69C-4024-A5BF-FE21EA5DD223}"/>
              </a:ext>
            </a:extLst>
          </p:cNvPr>
          <p:cNvSpPr/>
          <p:nvPr/>
        </p:nvSpPr>
        <p:spPr>
          <a:xfrm>
            <a:off x="6633355" y="5245342"/>
            <a:ext cx="1080000" cy="1080000"/>
          </a:xfrm>
          <a:prstGeom prst="ellipse">
            <a:avLst/>
          </a:prstGeom>
          <a:solidFill>
            <a:srgbClr val="FF0000"/>
          </a:solidFill>
          <a:ln w="5715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400" b="1" dirty="0">
                <a:solidFill>
                  <a:prstClr val="white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B</a:t>
            </a:r>
            <a:endParaRPr lang="en-US" sz="6400" dirty="0">
              <a:solidFill>
                <a:prstClr val="white"/>
              </a:solidFill>
              <a:latin typeface="Calibri" panose="020F0502020204030204"/>
            </a:endParaRP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8F06450E-ACA8-42F7-B878-4360BA0CBA71}"/>
              </a:ext>
            </a:extLst>
          </p:cNvPr>
          <p:cNvGrpSpPr/>
          <p:nvPr/>
        </p:nvGrpSpPr>
        <p:grpSpPr>
          <a:xfrm>
            <a:off x="141340" y="2590803"/>
            <a:ext cx="23943880" cy="2401467"/>
            <a:chOff x="923003" y="3917552"/>
            <a:chExt cx="23943880" cy="2401466"/>
          </a:xfrm>
        </p:grpSpPr>
        <p:sp>
          <p:nvSpPr>
            <p:cNvPr id="19" name="Rounded Rectangle 41">
              <a:extLst>
                <a:ext uri="{FF2B5EF4-FFF2-40B4-BE49-F238E27FC236}">
                  <a16:creationId xmlns:a16="http://schemas.microsoft.com/office/drawing/2014/main" id="{CC866FB0-B137-49F3-A47E-0B1A18FC432E}"/>
                </a:ext>
              </a:extLst>
            </p:cNvPr>
            <p:cNvSpPr/>
            <p:nvPr/>
          </p:nvSpPr>
          <p:spPr>
            <a:xfrm>
              <a:off x="1272211" y="4426857"/>
              <a:ext cx="23594672" cy="1892161"/>
            </a:xfrm>
            <a:prstGeom prst="roundRect">
              <a:avLst>
                <a:gd name="adj" fmla="val 10158"/>
              </a:avLst>
            </a:prstGeom>
            <a:solidFill>
              <a:srgbClr val="FEEBB0"/>
            </a:solidFill>
            <a:ln w="12700">
              <a:solidFill>
                <a:srgbClr val="91720D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4400" b="1">
                  <a:solidFill>
                    <a:prstClr val="black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                         </a:t>
              </a:r>
              <a:endParaRPr lang="en-US" sz="4800" b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20" name="Group 19">
              <a:extLst>
                <a:ext uri="{FF2B5EF4-FFF2-40B4-BE49-F238E27FC236}">
                  <a16:creationId xmlns:a16="http://schemas.microsoft.com/office/drawing/2014/main" id="{61E96746-B33C-4D41-836E-CA7E0074841E}"/>
                </a:ext>
              </a:extLst>
            </p:cNvPr>
            <p:cNvGrpSpPr/>
            <p:nvPr/>
          </p:nvGrpSpPr>
          <p:grpSpPr>
            <a:xfrm>
              <a:off x="923003" y="3917552"/>
              <a:ext cx="3942102" cy="1040476"/>
              <a:chOff x="923003" y="3917552"/>
              <a:chExt cx="3942102" cy="1040476"/>
            </a:xfrm>
          </p:grpSpPr>
          <p:grpSp>
            <p:nvGrpSpPr>
              <p:cNvPr id="21" name="Group 20">
                <a:extLst>
                  <a:ext uri="{FF2B5EF4-FFF2-40B4-BE49-F238E27FC236}">
                    <a16:creationId xmlns:a16="http://schemas.microsoft.com/office/drawing/2014/main" id="{7719E236-B0D7-442E-8A08-3228625765BF}"/>
                  </a:ext>
                </a:extLst>
              </p:cNvPr>
              <p:cNvGrpSpPr/>
              <p:nvPr/>
            </p:nvGrpSpPr>
            <p:grpSpPr>
              <a:xfrm>
                <a:off x="1362045" y="4022855"/>
                <a:ext cx="3503060" cy="865576"/>
                <a:chOff x="2028795" y="4384805"/>
                <a:chExt cx="3503060" cy="865576"/>
              </a:xfrm>
            </p:grpSpPr>
            <p:sp>
              <p:nvSpPr>
                <p:cNvPr id="23" name="Freeform 20">
                  <a:extLst>
                    <a:ext uri="{FF2B5EF4-FFF2-40B4-BE49-F238E27FC236}">
                      <a16:creationId xmlns:a16="http://schemas.microsoft.com/office/drawing/2014/main" id="{B393AAC4-D254-453D-8479-B404D455FFB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rot="5400000">
                  <a:off x="3364273" y="3082799"/>
                  <a:ext cx="832104" cy="3503060"/>
                </a:xfrm>
                <a:prstGeom prst="round2SameRect">
                  <a:avLst>
                    <a:gd name="adj1" fmla="val 19445"/>
                    <a:gd name="adj2" fmla="val 0"/>
                  </a:avLst>
                </a:prstGeom>
                <a:solidFill>
                  <a:srgbClr val="FFF9BC"/>
                </a:solidFill>
                <a:ln w="57150">
                  <a:solidFill>
                    <a:srgbClr val="91720D"/>
                  </a:solidFill>
                </a:ln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24" name="TextBox 23">
                  <a:extLst>
                    <a:ext uri="{FF2B5EF4-FFF2-40B4-BE49-F238E27FC236}">
                      <a16:creationId xmlns:a16="http://schemas.microsoft.com/office/drawing/2014/main" id="{7641E29D-906E-4634-ADED-96B1E8DA8216}"/>
                    </a:ext>
                  </a:extLst>
                </p:cNvPr>
                <p:cNvSpPr txBox="1"/>
                <p:nvPr/>
              </p:nvSpPr>
              <p:spPr>
                <a:xfrm>
                  <a:off x="2542253" y="4384805"/>
                  <a:ext cx="2895398" cy="80021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vi-VN" sz="4600" b="1" dirty="0">
                      <a:solidFill>
                        <a:prstClr val="black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CÂU</a:t>
                  </a:r>
                  <a:r>
                    <a:rPr lang="en-US" sz="4600" b="1" dirty="0">
                      <a:solidFill>
                        <a:prstClr val="black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17</a:t>
                  </a:r>
                  <a:r>
                    <a:rPr lang="vi-VN" sz="4600" b="1" dirty="0">
                      <a:solidFill>
                        <a:prstClr val="black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</a:t>
                  </a:r>
                  <a:endParaRPr lang="en-US" sz="4600" b="1" dirty="0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</p:grpSp>
          <p:pic>
            <p:nvPicPr>
              <p:cNvPr id="22" name="Picture 21">
                <a:extLst>
                  <a:ext uri="{FF2B5EF4-FFF2-40B4-BE49-F238E27FC236}">
                    <a16:creationId xmlns:a16="http://schemas.microsoft.com/office/drawing/2014/main" id="{6650C43C-37F7-4A87-880E-749F8F158389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5599" t="21515" r="9759" b="14519"/>
              <a:stretch/>
            </p:blipFill>
            <p:spPr>
              <a:xfrm>
                <a:off x="923003" y="3917552"/>
                <a:ext cx="1076356" cy="1040476"/>
              </a:xfrm>
              <a:prstGeom prst="round2DiagRect">
                <a:avLst>
                  <a:gd name="adj1" fmla="val 30509"/>
                  <a:gd name="adj2" fmla="val 0"/>
                </a:avLst>
              </a:prstGeom>
              <a:ln w="38100" cap="sq">
                <a:solidFill>
                  <a:srgbClr val="91720D"/>
                </a:solidFill>
                <a:miter lim="800000"/>
              </a:ln>
              <a:effectLst>
                <a:outerShdw blurRad="254000" algn="tl" rotWithShape="0">
                  <a:srgbClr val="000000">
                    <a:alpha val="43000"/>
                  </a:srgbClr>
                </a:outerShdw>
              </a:effectLst>
            </p:spPr>
          </p:pic>
        </p:grp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F818C57C-1988-4D43-859D-82DC91340849}"/>
              </a:ext>
            </a:extLst>
          </p:cNvPr>
          <p:cNvGrpSpPr/>
          <p:nvPr/>
        </p:nvGrpSpPr>
        <p:grpSpPr>
          <a:xfrm>
            <a:off x="-72643" y="1572056"/>
            <a:ext cx="19656043" cy="830997"/>
            <a:chOff x="-288923" y="1892299"/>
            <a:chExt cx="19659598" cy="830996"/>
          </a:xfrm>
        </p:grpSpPr>
        <p:sp>
          <p:nvSpPr>
            <p:cNvPr id="26" name="Rounded Rectangle 2">
              <a:extLst>
                <a:ext uri="{FF2B5EF4-FFF2-40B4-BE49-F238E27FC236}">
                  <a16:creationId xmlns:a16="http://schemas.microsoft.com/office/drawing/2014/main" id="{0A9E6F3C-C9C6-4653-8688-729C6539C260}"/>
                </a:ext>
              </a:extLst>
            </p:cNvPr>
            <p:cNvSpPr/>
            <p:nvPr/>
          </p:nvSpPr>
          <p:spPr>
            <a:xfrm>
              <a:off x="-288923" y="2052547"/>
              <a:ext cx="2130429" cy="657125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B241A601-B9CB-4799-9262-795745D3C127}"/>
                </a:ext>
              </a:extLst>
            </p:cNvPr>
            <p:cNvSpPr txBox="1"/>
            <p:nvPr/>
          </p:nvSpPr>
          <p:spPr>
            <a:xfrm>
              <a:off x="1082674" y="1922269"/>
              <a:ext cx="184764" cy="75405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endParaRPr lang="en-US" b="1">
                <a:solidFill>
                  <a:prstClr val="white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8F08DB64-BC2D-418D-8BD5-391B8CF3BEA4}"/>
                </a:ext>
              </a:extLst>
            </p:cNvPr>
            <p:cNvSpPr txBox="1"/>
            <p:nvPr/>
          </p:nvSpPr>
          <p:spPr>
            <a:xfrm>
              <a:off x="2087562" y="1892299"/>
              <a:ext cx="17283113" cy="830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 BÀI TẬP TRẮC NGHIỆM CỦNG CỐ</a:t>
              </a:r>
            </a:p>
          </p:txBody>
        </p:sp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1FB11C65-8BD6-48B2-A424-E6F4B06755C4}"/>
                  </a:ext>
                </a:extLst>
              </p:cNvPr>
              <p:cNvSpPr txBox="1"/>
              <p:nvPr/>
            </p:nvSpPr>
            <p:spPr>
              <a:xfrm>
                <a:off x="5260236" y="6821974"/>
                <a:ext cx="13790421" cy="601087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5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Ta </a:t>
                </a:r>
                <a:r>
                  <a:rPr lang="en-US" sz="5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sz="5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: </a:t>
                </a:r>
                <a:r>
                  <a:rPr lang="en-US" sz="5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Nửa</a:t>
                </a:r>
                <a:r>
                  <a:rPr lang="en-US" sz="5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chu vi </a:t>
                </a:r>
                <a14:m>
                  <m:oMath xmlns:m="http://schemas.openxmlformats.org/officeDocument/2006/math">
                    <m:r>
                      <a:rPr lang="en-US" sz="5400" b="1" i="1">
                        <a:latin typeface="Cambria Math" panose="02040503050406030204" pitchFamily="18" charset="0"/>
                      </a:rPr>
                      <m:t>𝜟</m:t>
                    </m:r>
                    <m:r>
                      <a:rPr lang="en-US" sz="5400" b="1" i="1">
                        <a:latin typeface="Cambria Math" panose="02040503050406030204" pitchFamily="18" charset="0"/>
                      </a:rPr>
                      <m:t>𝑨𝑩𝑪</m:t>
                    </m:r>
                  </m:oMath>
                </a14:m>
                <a:r>
                  <a:rPr lang="en-US" sz="5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: </a:t>
                </a:r>
                <a14:m>
                  <m:oMath xmlns:m="http://schemas.openxmlformats.org/officeDocument/2006/math">
                    <m:r>
                      <a:rPr lang="en-US" sz="5400" b="1" i="1">
                        <a:latin typeface="Cambria Math" panose="02040503050406030204" pitchFamily="18" charset="0"/>
                      </a:rPr>
                      <m:t>𝒑</m:t>
                    </m:r>
                    <m:r>
                      <a:rPr lang="en-US" sz="5400" b="1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54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5400" b="1" i="1">
                            <a:latin typeface="Cambria Math" panose="02040503050406030204" pitchFamily="18" charset="0"/>
                          </a:rPr>
                          <m:t>𝒂</m:t>
                        </m:r>
                        <m:r>
                          <a:rPr lang="en-US" sz="5400" b="1" i="1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5400" b="1" i="1">
                            <a:latin typeface="Cambria Math" panose="02040503050406030204" pitchFamily="18" charset="0"/>
                          </a:rPr>
                          <m:t>𝒃</m:t>
                        </m:r>
                        <m:r>
                          <a:rPr lang="en-US" sz="5400" b="1" i="1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5400" b="1" i="1">
                            <a:latin typeface="Cambria Math" panose="02040503050406030204" pitchFamily="18" charset="0"/>
                          </a:rPr>
                          <m:t>𝒄</m:t>
                        </m:r>
                      </m:num>
                      <m:den>
                        <m:r>
                          <a:rPr lang="en-US" sz="5400" b="1" i="1">
                            <a:latin typeface="Cambria Math" panose="02040503050406030204" pitchFamily="18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sz="5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5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Áp</a:t>
                </a:r>
                <a:r>
                  <a:rPr lang="en-US" sz="5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5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dụng</a:t>
                </a:r>
                <a:r>
                  <a:rPr lang="en-US" sz="5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5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công</a:t>
                </a:r>
                <a:r>
                  <a:rPr lang="en-US" sz="5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5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thức</a:t>
                </a:r>
                <a:r>
                  <a:rPr lang="en-US" sz="5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5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Hê-rông</a:t>
                </a:r>
                <a:r>
                  <a:rPr lang="en-US" sz="5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: </a:t>
                </a:r>
              </a:p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5400" b="1" i="1">
                          <a:latin typeface="Cambria Math" panose="02040503050406030204" pitchFamily="18" charset="0"/>
                        </a:rPr>
                        <m:t>𝑺</m:t>
                      </m:r>
                      <m:r>
                        <a:rPr lang="en-US" sz="5400" b="1" i="1">
                          <a:latin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sz="5400" b="1" i="1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sz="5400" b="1" i="1">
                              <a:latin typeface="Cambria Math" panose="02040503050406030204" pitchFamily="18" charset="0"/>
                            </a:rPr>
                            <m:t>𝒑</m:t>
                          </m:r>
                          <m:r>
                            <a:rPr lang="en-US" sz="5400" b="1" i="1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5400" b="1" i="1">
                              <a:latin typeface="Cambria Math" panose="02040503050406030204" pitchFamily="18" charset="0"/>
                            </a:rPr>
                            <m:t>𝒑</m:t>
                          </m:r>
                          <m:r>
                            <a:rPr lang="en-US" sz="5400" b="1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5400" b="1" i="1">
                              <a:latin typeface="Cambria Math" panose="02040503050406030204" pitchFamily="18" charset="0"/>
                            </a:rPr>
                            <m:t>𝒂</m:t>
                          </m:r>
                          <m:r>
                            <a:rPr lang="en-US" sz="5400" b="1" i="1">
                              <a:latin typeface="Cambria Math" panose="02040503050406030204" pitchFamily="18" charset="0"/>
                            </a:rPr>
                            <m:t>)(</m:t>
                          </m:r>
                          <m:r>
                            <a:rPr lang="en-US" sz="5400" b="1" i="1">
                              <a:latin typeface="Cambria Math" panose="02040503050406030204" pitchFamily="18" charset="0"/>
                            </a:rPr>
                            <m:t>𝒑</m:t>
                          </m:r>
                          <m:r>
                            <a:rPr lang="en-US" sz="5400" b="1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5400" b="1" i="1">
                              <a:latin typeface="Cambria Math" panose="02040503050406030204" pitchFamily="18" charset="0"/>
                            </a:rPr>
                            <m:t>𝒃</m:t>
                          </m:r>
                          <m:r>
                            <a:rPr lang="en-US" sz="5400" b="1" i="1">
                              <a:latin typeface="Cambria Math" panose="02040503050406030204" pitchFamily="18" charset="0"/>
                            </a:rPr>
                            <m:t>)(</m:t>
                          </m:r>
                          <m:r>
                            <a:rPr lang="en-US" sz="5400" b="1" i="1">
                              <a:latin typeface="Cambria Math" panose="02040503050406030204" pitchFamily="18" charset="0"/>
                            </a:rPr>
                            <m:t>𝒑</m:t>
                          </m:r>
                          <m:r>
                            <a:rPr lang="en-US" sz="5400" b="1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5400" b="1" i="1">
                              <a:latin typeface="Cambria Math" panose="02040503050406030204" pitchFamily="18" charset="0"/>
                            </a:rPr>
                            <m:t>𝒄</m:t>
                          </m:r>
                          <m:r>
                            <a:rPr lang="en-US" sz="5400" b="1" i="1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rad>
                    </m:oMath>
                  </m:oMathPara>
                </a14:m>
                <a:endParaRPr lang="en-US" sz="5400" b="1" i="1" dirty="0"/>
              </a:p>
              <a:p>
                <a:pPr>
                  <a:lnSpc>
                    <a:spcPct val="150000"/>
                  </a:lnSpc>
                </a:pPr>
                <a14:m>
                  <m:oMath xmlns:m="http://schemas.openxmlformats.org/officeDocument/2006/math">
                    <m:r>
                      <a:rPr lang="en-US" sz="5400" b="1" i="1" smtClean="0">
                        <a:latin typeface="Cambria Math" panose="02040503050406030204" pitchFamily="18" charset="0"/>
                      </a:rPr>
                      <m:t>   </m:t>
                    </m:r>
                    <m:r>
                      <a:rPr lang="en-US" sz="5400" b="1" i="1">
                        <a:latin typeface="Cambria Math" panose="020405030504060302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sz="5400" b="1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5400" b="1" i="1">
                            <a:latin typeface="Cambria Math" panose="02040503050406030204" pitchFamily="18" charset="0"/>
                          </a:rPr>
                          <m:t>𝟏𝟐</m:t>
                        </m:r>
                        <m:r>
                          <a:rPr lang="en-US" sz="5400" b="1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5400" b="1" i="1">
                            <a:latin typeface="Cambria Math" panose="02040503050406030204" pitchFamily="18" charset="0"/>
                          </a:rPr>
                          <m:t>𝟏𝟐</m:t>
                        </m:r>
                        <m:r>
                          <a:rPr lang="en-US" sz="5400" b="1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5400" b="1" i="1">
                            <a:latin typeface="Cambria Math" panose="02040503050406030204" pitchFamily="18" charset="0"/>
                          </a:rPr>
                          <m:t>𝟔</m:t>
                        </m:r>
                        <m:r>
                          <a:rPr lang="en-US" sz="5400" b="1" i="1">
                            <a:latin typeface="Cambria Math" panose="02040503050406030204" pitchFamily="18" charset="0"/>
                          </a:rPr>
                          <m:t>)(</m:t>
                        </m:r>
                        <m:r>
                          <a:rPr lang="en-US" sz="5400" b="1" i="1">
                            <a:latin typeface="Cambria Math" panose="02040503050406030204" pitchFamily="18" charset="0"/>
                          </a:rPr>
                          <m:t>𝟏𝟐</m:t>
                        </m:r>
                        <m:r>
                          <a:rPr lang="en-US" sz="5400" b="1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5400" b="1" i="1">
                            <a:latin typeface="Cambria Math" panose="02040503050406030204" pitchFamily="18" charset="0"/>
                          </a:rPr>
                          <m:t>𝟖</m:t>
                        </m:r>
                        <m:r>
                          <a:rPr lang="en-US" sz="5400" b="1" i="1">
                            <a:latin typeface="Cambria Math" panose="02040503050406030204" pitchFamily="18" charset="0"/>
                          </a:rPr>
                          <m:t>)(</m:t>
                        </m:r>
                        <m:r>
                          <a:rPr lang="en-US" sz="5400" b="1" i="1">
                            <a:latin typeface="Cambria Math" panose="02040503050406030204" pitchFamily="18" charset="0"/>
                          </a:rPr>
                          <m:t>𝟏𝟐</m:t>
                        </m:r>
                        <m:r>
                          <a:rPr lang="en-US" sz="5400" b="1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5400" b="1" i="1">
                            <a:latin typeface="Cambria Math" panose="02040503050406030204" pitchFamily="18" charset="0"/>
                          </a:rPr>
                          <m:t>𝟏𝟎</m:t>
                        </m:r>
                        <m:r>
                          <a:rPr lang="en-US" sz="5400" b="1" i="1"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rad>
                    <m:r>
                      <a:rPr lang="en-US" sz="540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5400" b="1" i="1">
                        <a:latin typeface="Cambria Math" panose="02040503050406030204" pitchFamily="18" charset="0"/>
                      </a:rPr>
                      <m:t>𝟐𝟒</m:t>
                    </m:r>
                    <m:r>
                      <a:rPr lang="en-US" sz="5400" b="1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5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</p:txBody>
          </p:sp>
        </mc:Choice>
        <mc:Fallback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1FB11C65-8BD6-48B2-A424-E6F4B06755C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60236" y="6821974"/>
                <a:ext cx="13790421" cy="6010876"/>
              </a:xfrm>
              <a:prstGeom prst="rect">
                <a:avLst/>
              </a:prstGeom>
              <a:blipFill>
                <a:blip r:embed="rId8"/>
                <a:stretch>
                  <a:fillRect l="-2387" b="-395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8AEC0D67-2BCF-492D-9A86-1563DDA0644A}"/>
                  </a:ext>
                </a:extLst>
              </p:cNvPr>
              <p:cNvSpPr txBox="1"/>
              <p:nvPr/>
            </p:nvSpPr>
            <p:spPr>
              <a:xfrm>
                <a:off x="1391071" y="3626873"/>
                <a:ext cx="22502381" cy="92333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lvl="0"/>
                <a:r>
                  <a:rPr lang="en-US" sz="5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Cho </a:t>
                </a:r>
                <a14:m>
                  <m:oMath xmlns:m="http://schemas.openxmlformats.org/officeDocument/2006/math">
                    <m:r>
                      <a:rPr lang="en-US" sz="5400" b="1" i="1">
                        <a:latin typeface="Cambria Math" panose="02040503050406030204" pitchFamily="18" charset="0"/>
                      </a:rPr>
                      <m:t>𝜟</m:t>
                    </m:r>
                    <m:r>
                      <a:rPr lang="en-US" sz="5400" b="1" i="1">
                        <a:latin typeface="Cambria Math" panose="02040503050406030204" pitchFamily="18" charset="0"/>
                      </a:rPr>
                      <m:t>𝑨𝑩𝑪</m:t>
                    </m:r>
                  </m:oMath>
                </a14:m>
                <a:r>
                  <a:rPr lang="en-US" sz="5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5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sz="5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5400" b="1" i="1">
                        <a:latin typeface="Cambria Math" panose="02040503050406030204" pitchFamily="18" charset="0"/>
                      </a:rPr>
                      <m:t>𝒂</m:t>
                    </m:r>
                    <m:r>
                      <a:rPr lang="en-US" sz="540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5400" b="1" i="1">
                        <a:latin typeface="Cambria Math" panose="02040503050406030204" pitchFamily="18" charset="0"/>
                      </a:rPr>
                      <m:t>𝟔</m:t>
                    </m:r>
                    <m:r>
                      <a:rPr lang="en-US" sz="5400" b="1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5400" b="1" i="1">
                        <a:latin typeface="Cambria Math" panose="02040503050406030204" pitchFamily="18" charset="0"/>
                      </a:rPr>
                      <m:t>𝒃</m:t>
                    </m:r>
                    <m:r>
                      <a:rPr lang="en-US" sz="540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5400" b="1" i="1">
                        <a:latin typeface="Cambria Math" panose="02040503050406030204" pitchFamily="18" charset="0"/>
                      </a:rPr>
                      <m:t>𝟖</m:t>
                    </m:r>
                    <m:r>
                      <a:rPr lang="en-US" sz="5400" b="1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5400" b="1" i="1">
                        <a:latin typeface="Cambria Math" panose="02040503050406030204" pitchFamily="18" charset="0"/>
                      </a:rPr>
                      <m:t>𝒄</m:t>
                    </m:r>
                    <m:r>
                      <a:rPr lang="en-US" sz="540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5400" b="1" i="1">
                        <a:latin typeface="Cambria Math" panose="02040503050406030204" pitchFamily="18" charset="0"/>
                      </a:rPr>
                      <m:t>𝟏𝟎</m:t>
                    </m:r>
                    <m:r>
                      <a:rPr lang="en-US" sz="5400" b="1" i="1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r>
                  <a:rPr lang="en-US" sz="5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5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Diện</a:t>
                </a:r>
                <a:r>
                  <a:rPr lang="en-US" sz="5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5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tích</a:t>
                </a:r>
                <a:r>
                  <a:rPr lang="en-US" sz="5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5400" b="1" i="1">
                        <a:latin typeface="Cambria Math" panose="02040503050406030204" pitchFamily="18" charset="0"/>
                      </a:rPr>
                      <m:t>𝑺</m:t>
                    </m:r>
                  </m:oMath>
                </a14:m>
                <a:r>
                  <a:rPr lang="en-US" sz="5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5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của</a:t>
                </a:r>
                <a:r>
                  <a:rPr lang="en-US" sz="5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tam </a:t>
                </a:r>
                <a:r>
                  <a:rPr lang="en-US" sz="5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giác</a:t>
                </a:r>
                <a:r>
                  <a:rPr lang="en-US" sz="5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5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trên</a:t>
                </a:r>
                <a:r>
                  <a:rPr lang="en-US" sz="5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5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sz="5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:</a:t>
                </a:r>
              </a:p>
            </p:txBody>
          </p:sp>
        </mc:Choice>
        <mc:Fallback xmlns="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8AEC0D67-2BCF-492D-9A86-1563DDA0644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91071" y="3626873"/>
                <a:ext cx="22502381" cy="923330"/>
              </a:xfrm>
              <a:prstGeom prst="rect">
                <a:avLst/>
              </a:prstGeom>
              <a:blipFill>
                <a:blip r:embed="rId9"/>
                <a:stretch>
                  <a:fillRect l="-1436" t="-19868" b="-384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1" name="TextBox 30">
            <a:extLst>
              <a:ext uri="{FF2B5EF4-FFF2-40B4-BE49-F238E27FC236}">
                <a16:creationId xmlns:a16="http://schemas.microsoft.com/office/drawing/2014/main" id="{73C3CF5C-1143-48B0-96F6-576266D875C3}"/>
              </a:ext>
            </a:extLst>
          </p:cNvPr>
          <p:cNvSpPr txBox="1"/>
          <p:nvPr/>
        </p:nvSpPr>
        <p:spPr>
          <a:xfrm>
            <a:off x="669002" y="1685889"/>
            <a:ext cx="982961" cy="7540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>
                <a:solidFill>
                  <a:prstClr val="white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III</a:t>
            </a:r>
          </a:p>
        </p:txBody>
      </p:sp>
    </p:spTree>
    <p:extLst>
      <p:ext uri="{BB962C8B-B14F-4D97-AF65-F5344CB8AC3E}">
        <p14:creationId xmlns:p14="http://schemas.microsoft.com/office/powerpoint/2010/main" val="89443624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97" name="Title 1">
                <a:extLst>
                  <a:ext uri="{FF2B5EF4-FFF2-40B4-BE49-F238E27FC236}">
                    <a16:creationId xmlns:a16="http://schemas.microsoft.com/office/drawing/2014/main" id="{D87ADF89-46F9-4713-9744-A644701231B8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705987" y="2030369"/>
                <a:ext cx="23164800" cy="2160631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>
                <a:solidFill>
                  <a:schemeClr val="tx2">
                    <a:lumMod val="20000"/>
                    <a:lumOff val="80000"/>
                  </a:schemeClr>
                </a:solidFill>
              </a:ln>
            </p:spPr>
            <p:txBody>
              <a:bodyPr/>
              <a:lstStyle>
                <a:lvl1pPr algn="l" defTabSz="1828800" rtl="0" eaLnBrk="1" latinLnBrk="0" hangingPunct="1">
                  <a:lnSpc>
                    <a:spcPct val="90000"/>
                  </a:lnSpc>
                  <a:spcBef>
                    <a:spcPct val="0"/>
                  </a:spcBef>
                  <a:buNone/>
                  <a:defRPr sz="5400" kern="1200">
                    <a:solidFill>
                      <a:schemeClr val="tx1"/>
                    </a:solidFill>
                    <a:latin typeface="Tomaho"/>
                    <a:ea typeface="+mj-ea"/>
                    <a:cs typeface="+mj-cs"/>
                  </a:defRPr>
                </a:lvl1pPr>
              </a:lstStyle>
              <a:p>
                <a:r>
                  <a:rPr lang="en-US" sz="4400" b="1" dirty="0">
                    <a:latin typeface="Tahoma" panose="020B0604030504040204" pitchFamily="34" charset="0"/>
                  </a:rPr>
                  <a:t>                  Cho tam </a:t>
                </a:r>
                <a:r>
                  <a:rPr lang="en-US" sz="4400" b="1" dirty="0" err="1">
                    <a:latin typeface="Tahoma" panose="020B0604030504040204" pitchFamily="34" charset="0"/>
                  </a:rPr>
                  <a:t>giác</a:t>
                </a:r>
                <a:r>
                  <a:rPr lang="en-US" sz="4400" b="1" dirty="0">
                    <a:latin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0" strike="noStrike" baseline="0">
                        <a:latin typeface="Cambria Math" panose="02040503050406030204" pitchFamily="18" charset="0"/>
                      </a:rPr>
                      <m:t>𝐀𝐁𝐂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</a:rPr>
                  <a:t>có</a:t>
                </a:r>
                <a:r>
                  <a:rPr lang="en-US" sz="4400" b="1" dirty="0">
                    <a:latin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0" strike="noStrike" baseline="0">
                        <a:latin typeface="Cambria Math" panose="02040503050406030204" pitchFamily="18" charset="0"/>
                      </a:rPr>
                      <m:t>𝐚</m:t>
                    </m:r>
                    <m:r>
                      <a:rPr lang="en-US" sz="4400" b="1" i="0" strike="noStrike" baseline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400" b="1" i="0" strike="noStrike" baseline="0">
                        <a:latin typeface="Cambria Math" panose="02040503050406030204" pitchFamily="18" charset="0"/>
                      </a:rPr>
                      <m:t>𝟏𝟑</m:t>
                    </m:r>
                    <m:r>
                      <a:rPr lang="en-US" sz="4400" b="1" i="0" strike="noStrike" baseline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4400" b="1" i="0" strike="noStrike" baseline="0">
                        <a:latin typeface="Cambria Math" panose="02040503050406030204" pitchFamily="18" charset="0"/>
                      </a:rPr>
                      <m:t>𝐛</m:t>
                    </m:r>
                    <m:r>
                      <a:rPr lang="en-US" sz="4400" b="1" i="0" strike="noStrike" baseline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400" b="1" i="0" strike="noStrike" baseline="0">
                        <a:latin typeface="Cambria Math" panose="02040503050406030204" pitchFamily="18" charset="0"/>
                      </a:rPr>
                      <m:t>𝟏𝟒</m:t>
                    </m:r>
                    <m:r>
                      <a:rPr lang="en-US" sz="4400" b="1" i="0" strike="noStrike" baseline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4400" b="1" i="0" strike="noStrike" baseline="0">
                        <a:latin typeface="Cambria Math" panose="02040503050406030204" pitchFamily="18" charset="0"/>
                      </a:rPr>
                      <m:t>𝐜</m:t>
                    </m:r>
                    <m:r>
                      <a:rPr lang="en-US" sz="4400" b="1" i="0" strike="noStrike" baseline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400" b="1" i="0" strike="noStrike" baseline="0">
                        <a:latin typeface="Cambria Math" panose="02040503050406030204" pitchFamily="18" charset="0"/>
                      </a:rPr>
                      <m:t>𝟏𝟓</m:t>
                    </m:r>
                    <m:r>
                      <a:rPr lang="en-US" sz="4400" b="1" i="0" strike="noStrike" baseline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 sz="4400" b="1" dirty="0">
                  <a:latin typeface="Tahoma" panose="020B0604030504040204" pitchFamily="34" charset="0"/>
                </a:endParaRPr>
              </a:p>
              <a:p>
                <a:r>
                  <a:rPr lang="en-US" sz="4400" b="1" dirty="0">
                    <a:latin typeface="Tahoma" panose="020B0604030504040204" pitchFamily="34" charset="0"/>
                  </a:rPr>
                  <a:t>	a) </a:t>
                </a:r>
                <a:r>
                  <a:rPr lang="en-US" sz="4400" b="1" dirty="0" err="1">
                    <a:latin typeface="Tahoma" panose="020B0604030504040204" pitchFamily="34" charset="0"/>
                  </a:rPr>
                  <a:t>Tính</a:t>
                </a:r>
                <a:r>
                  <a:rPr lang="en-US" sz="4400" b="1" dirty="0">
                    <a:latin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US" sz="4400" b="1" i="0" strike="noStrike" baseline="0">
                            <a:latin typeface="Cambria Math" panose="02040503050406030204" pitchFamily="18" charset="0"/>
                          </a:rPr>
                          <m:t>𝐬𝐢𝐧</m:t>
                        </m:r>
                      </m:fName>
                      <m:e>
                        <m:r>
                          <a:rPr lang="en-US" sz="4400" b="1" i="0" strike="noStrike" baseline="0">
                            <a:latin typeface="Cambria Math" panose="02040503050406030204" pitchFamily="18" charset="0"/>
                          </a:rPr>
                          <m:t>𝐀</m:t>
                        </m:r>
                      </m:e>
                    </m:func>
                    <m:r>
                      <a:rPr lang="en-US" sz="4400" b="1" i="0" strike="noStrike" baseline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 sz="4400" b="1" dirty="0">
                  <a:latin typeface="Tahoma" panose="020B0604030504040204" pitchFamily="34" charset="0"/>
                </a:endParaRPr>
              </a:p>
              <a:p>
                <a:r>
                  <a:rPr lang="en-US" sz="4400" b="1" dirty="0">
                    <a:latin typeface="Tahoma" panose="020B0604030504040204" pitchFamily="34" charset="0"/>
                  </a:rPr>
                  <a:t>	b) </a:t>
                </a:r>
                <a:r>
                  <a:rPr lang="en-US" sz="4400" b="1" dirty="0" err="1">
                    <a:latin typeface="Tahoma" panose="020B0604030504040204" pitchFamily="34" charset="0"/>
                  </a:rPr>
                  <a:t>Tính</a:t>
                </a:r>
                <a:r>
                  <a:rPr lang="en-US" sz="4400" b="1" dirty="0">
                    <a:latin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</a:rPr>
                  <a:t>diện</a:t>
                </a:r>
                <a:r>
                  <a:rPr lang="en-US" sz="4400" b="1" dirty="0">
                    <a:latin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</a:rPr>
                  <a:t>tích</a:t>
                </a:r>
                <a:r>
                  <a:rPr lang="en-US" sz="4400" b="1" dirty="0">
                    <a:latin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0" strike="noStrike" baseline="0">
                        <a:latin typeface="Cambria Math" panose="02040503050406030204" pitchFamily="18" charset="0"/>
                      </a:rPr>
                      <m:t>𝐒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</a:rPr>
                  <a:t>bằng</a:t>
                </a:r>
                <a:r>
                  <a:rPr lang="en-US" sz="4400" b="1" dirty="0">
                    <a:latin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</a:rPr>
                  <a:t>hai</a:t>
                </a:r>
                <a:r>
                  <a:rPr lang="en-US" sz="4400" b="1" dirty="0">
                    <a:latin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</a:rPr>
                  <a:t>cách</a:t>
                </a:r>
                <a:r>
                  <a:rPr lang="en-US" sz="4400" b="1" dirty="0">
                    <a:latin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</a:rPr>
                  <a:t>khác</a:t>
                </a:r>
                <a:r>
                  <a:rPr lang="en-US" sz="4400" b="1" dirty="0">
                    <a:latin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</a:rPr>
                  <a:t>nhau</a:t>
                </a:r>
                <a:r>
                  <a:rPr lang="en-US" sz="4400" b="1" dirty="0">
                    <a:latin typeface="Tahoma" panose="020B060403050404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97" name="Title 1">
                <a:extLst>
                  <a:ext uri="{FF2B5EF4-FFF2-40B4-BE49-F238E27FC236}">
                    <a16:creationId xmlns:a16="http://schemas.microsoft.com/office/drawing/2014/main" id="{D87ADF89-46F9-4713-9744-A644701231B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5987" y="2030369"/>
                <a:ext cx="23164800" cy="2160631"/>
              </a:xfrm>
              <a:prstGeom prst="rect">
                <a:avLst/>
              </a:prstGeom>
              <a:blipFill>
                <a:blip r:embed="rId3"/>
                <a:stretch>
                  <a:fillRect t="-8683" b="-840"/>
                </a:stretch>
              </a:blipFill>
              <a:ln>
                <a:solidFill>
                  <a:schemeClr val="tx2">
                    <a:lumMod val="20000"/>
                    <a:lumOff val="80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99" name="Content Placeholder 2">
                <a:extLst>
                  <a:ext uri="{FF2B5EF4-FFF2-40B4-BE49-F238E27FC236}">
                    <a16:creationId xmlns:a16="http://schemas.microsoft.com/office/drawing/2014/main" id="{14822BB7-DB89-4357-87F0-6E511FC44A6A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408709" y="4276299"/>
                <a:ext cx="11675817" cy="9142840"/>
              </a:xfrm>
              <a:prstGeom prst="rect">
                <a:avLst/>
              </a:prstGeom>
              <a:solidFill>
                <a:srgbClr val="D6F7FE"/>
              </a:solidFill>
              <a:ln>
                <a:solidFill>
                  <a:srgbClr val="00B0F0"/>
                </a:solidFill>
              </a:ln>
            </p:spPr>
            <p:txBody>
              <a:bodyPr/>
              <a:lstStyle>
                <a:lvl1pPr marL="457200" indent="-457200" algn="l" defTabSz="1828800" rtl="0" eaLnBrk="1" latinLnBrk="0" hangingPunct="1">
                  <a:lnSpc>
                    <a:spcPct val="90000"/>
                  </a:lnSpc>
                  <a:spcBef>
                    <a:spcPts val="2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1pPr>
                <a:lvl2pPr marL="1371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2pPr>
                <a:lvl3pPr marL="2286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3pPr>
                <a:lvl4pPr marL="3200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4pPr>
                <a:lvl5pPr marL="41148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5pPr>
                <a:lvl6pPr marL="50292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5943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6858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7772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marL="0" indent="0">
                  <a:buNone/>
                </a:pPr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marL="0" indent="0">
                  <a:buNone/>
                </a:pPr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marL="0" indent="0">
                  <a:buNone/>
                </a:pPr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marL="0" indent="0">
                  <a:buNone/>
                </a:pPr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marL="0" indent="0">
                  <a:buNone/>
                </a:pPr>
                <a:endParaRPr lang="en-US" sz="16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marL="0" indent="0">
                  <a:buNone/>
                </a:pP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a)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Áp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dụng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Định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lí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côsin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ta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:</a:t>
                </a:r>
              </a:p>
              <a:p>
                <a14:m>
                  <m:oMath xmlns:m="http://schemas.openxmlformats.org/officeDocument/2006/math">
                    <m:func>
                      <m:func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𝒄𝒐𝒔</m:t>
                        </m:r>
                      </m:fName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𝑨</m:t>
                        </m:r>
                      </m:e>
                    </m:func>
                    <m:r>
                      <a:rPr lang="en-US" b="1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b="1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𝒃</m:t>
                            </m:r>
                          </m:e>
                          <m:sup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  <m:r>
                          <a:rPr lang="en-US" b="1" i="1">
                            <a:latin typeface="Cambria Math" panose="02040503050406030204" pitchFamily="18" charset="0"/>
                          </a:rPr>
                          <m:t>+</m:t>
                        </m:r>
                        <m:sSup>
                          <m:sSupPr>
                            <m:ctrlPr>
                              <a:rPr lang="en-US" b="1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𝒄</m:t>
                            </m:r>
                          </m:e>
                          <m:sup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  <m:r>
                          <a:rPr lang="en-US" b="1" i="1">
                            <a:latin typeface="Cambria Math" panose="02040503050406030204" pitchFamily="18" charset="0"/>
                          </a:rPr>
                          <m:t>−</m:t>
                        </m:r>
                        <m:sSup>
                          <m:sSupPr>
                            <m:ctrlPr>
                              <a:rPr lang="en-US" b="1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𝒂</m:t>
                            </m:r>
                          </m:e>
                          <m:sup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</m:num>
                      <m:den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𝟐</m:t>
                        </m:r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𝒃𝒄</m:t>
                        </m:r>
                      </m:den>
                    </m:f>
                    <m:r>
                      <a:rPr lang="en-US" b="1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𝟏</m:t>
                        </m:r>
                        <m:sSup>
                          <m:sSupPr>
                            <m:ctrlPr>
                              <a:rPr lang="en-US" b="1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𝟒</m:t>
                            </m:r>
                          </m:e>
                          <m:sup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  <m:r>
                          <a:rPr lang="en-US" b="1" i="1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𝟏</m:t>
                        </m:r>
                        <m:sSup>
                          <m:sSupPr>
                            <m:ctrlPr>
                              <a:rPr lang="en-US" b="1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𝟓</m:t>
                            </m:r>
                          </m:e>
                          <m:sup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  <m:r>
                          <a:rPr lang="en-US" b="1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𝟏</m:t>
                        </m:r>
                        <m:sSup>
                          <m:sSupPr>
                            <m:ctrlPr>
                              <a:rPr lang="en-US" b="1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𝟑</m:t>
                            </m:r>
                          </m:e>
                          <m:sup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</m:num>
                      <m:den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𝟒𝟐𝟎</m:t>
                        </m:r>
                      </m:den>
                    </m:f>
                    <m:r>
                      <a:rPr lang="en-US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𝟎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𝟔</m:t>
                    </m:r>
                  </m:oMath>
                </a14:m>
                <a:endParaRPr lang="en-US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Do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đó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 panose="02040503050406030204" pitchFamily="18" charset="0"/>
                      </a:rPr>
                      <m:t>𝑨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𝟏</m:t>
                        </m:r>
                        <m:r>
                          <a:rPr lang="en-US" b="1" i="1">
                            <a:latin typeface="Cambria Math" panose="02040503050406030204" pitchFamily="18" charset="0"/>
                          </a:rPr>
                          <m:t>−</m:t>
                        </m:r>
                        <m:sSup>
                          <m:sSupPr>
                            <m:ctrlPr>
                              <a:rPr lang="en-US" b="1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𝒄𝒐𝒔</m:t>
                            </m:r>
                          </m:e>
                          <m:sup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𝑨</m:t>
                        </m:r>
                      </m:e>
                    </m:rad>
                    <m:r>
                      <a:rPr lang="en-US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𝟎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𝟖</m:t>
                    </m:r>
                  </m:oMath>
                </a14:m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  <a:p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Ta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 panose="02040503050406030204" pitchFamily="18" charset="0"/>
                      </a:rPr>
                      <m:t>𝑺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𝟐</m:t>
                        </m:r>
                      </m:den>
                    </m:f>
                    <m:r>
                      <a:rPr lang="en-US" b="1" i="1">
                        <a:latin typeface="Cambria Math" panose="02040503050406030204" pitchFamily="18" charset="0"/>
                      </a:rPr>
                      <m:t>𝒃𝒄</m:t>
                    </m:r>
                    <m:func>
                      <m:func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𝒔𝒊𝒏</m:t>
                        </m:r>
                      </m:fName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𝑨</m:t>
                        </m:r>
                      </m:e>
                    </m:func>
                    <m:r>
                      <a:rPr lang="en-US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𝟖𝟒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>
          <p:sp>
            <p:nvSpPr>
              <p:cNvPr id="99" name="Content Placeholder 2">
                <a:extLst>
                  <a:ext uri="{FF2B5EF4-FFF2-40B4-BE49-F238E27FC236}">
                    <a16:creationId xmlns:a16="http://schemas.microsoft.com/office/drawing/2014/main" id="{14822BB7-DB89-4357-87F0-6E511FC44A6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8709" y="4276299"/>
                <a:ext cx="11675817" cy="9142840"/>
              </a:xfrm>
              <a:prstGeom prst="rect">
                <a:avLst/>
              </a:prstGeom>
              <a:blipFill>
                <a:blip r:embed="rId4"/>
                <a:stretch>
                  <a:fillRect l="-2295" b="-466"/>
                </a:stretch>
              </a:blipFill>
              <a:ln>
                <a:solidFill>
                  <a:srgbClr val="00B0F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7" name="Content Placeholder 2">
                <a:extLst>
                  <a:ext uri="{FF2B5EF4-FFF2-40B4-BE49-F238E27FC236}">
                    <a16:creationId xmlns:a16="http://schemas.microsoft.com/office/drawing/2014/main" id="{08B49A2E-2A9D-46FD-AE9C-29462A33F0E6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2344400" y="4392569"/>
                <a:ext cx="11630891" cy="9026571"/>
              </a:xfrm>
              <a:prstGeom prst="rect">
                <a:avLst/>
              </a:prstGeom>
              <a:solidFill>
                <a:srgbClr val="D6F7FE"/>
              </a:solidFill>
              <a:ln>
                <a:solidFill>
                  <a:srgbClr val="00B0F0"/>
                </a:solidFill>
              </a:ln>
            </p:spPr>
            <p:txBody>
              <a:bodyPr/>
              <a:lstStyle>
                <a:lvl1pPr marL="457200" indent="-457200" algn="l" defTabSz="1828800" rtl="0" eaLnBrk="1" latinLnBrk="0" hangingPunct="1">
                  <a:lnSpc>
                    <a:spcPct val="90000"/>
                  </a:lnSpc>
                  <a:spcBef>
                    <a:spcPts val="2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1pPr>
                <a:lvl2pPr marL="1371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2pPr>
                <a:lvl3pPr marL="2286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3pPr>
                <a:lvl4pPr marL="3200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4pPr>
                <a:lvl5pPr marL="41148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5pPr>
                <a:lvl6pPr marL="50292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5943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6858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7772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Áp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dụng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Công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thức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Heron, ta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cũng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thể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tính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 panose="02040503050406030204" pitchFamily="18" charset="0"/>
                      </a:rPr>
                      <m:t>𝑺</m:t>
                    </m:r>
                  </m:oMath>
                </a14:m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theo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cách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thứ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hai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như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sau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:</a:t>
                </a:r>
              </a:p>
              <a:p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Tam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giác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 panose="02040503050406030204" pitchFamily="18" charset="0"/>
                      </a:rPr>
                      <m:t>𝑨𝑩𝑪</m:t>
                    </m:r>
                  </m:oMath>
                </a14:m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nửa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chu vi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: </a:t>
                </a:r>
                <a:endParaRPr lang="en-US" b="1" i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marL="0" indent="0" algn="ctr">
                  <a:buNone/>
                </a:pP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      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 panose="02040503050406030204" pitchFamily="18" charset="0"/>
                      </a:rPr>
                      <m:t>𝒑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𝒂</m:t>
                        </m:r>
                        <m:r>
                          <a:rPr lang="en-US" b="1" i="1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𝒃</m:t>
                        </m:r>
                        <m:r>
                          <a:rPr lang="en-US" b="1" i="1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𝒄</m:t>
                        </m:r>
                      </m:num>
                      <m:den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𝟐</m:t>
                        </m:r>
                      </m:den>
                    </m:f>
                    <m:r>
                      <a:rPr lang="en-US" b="1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𝟏𝟑</m:t>
                        </m:r>
                        <m:r>
                          <a:rPr lang="en-US" b="1" i="1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𝟏𝟒</m:t>
                        </m:r>
                        <m:r>
                          <a:rPr lang="en-US" b="1" i="1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𝟏𝟓</m:t>
                        </m:r>
                      </m:num>
                      <m:den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𝟐</m:t>
                        </m:r>
                      </m:den>
                    </m:f>
                    <m:r>
                      <a:rPr lang="en-US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𝟐𝟏</m:t>
                    </m:r>
                  </m:oMath>
                </a14:m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  <a:p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Khi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đó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𝑺</m:t>
                        </m:r>
                      </m:e>
                      <m:sub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𝑨𝑩𝑪</m:t>
                        </m:r>
                      </m:sub>
                    </m:sSub>
                    <m:r>
                      <a:rPr lang="en-US" b="1" i="1">
                        <a:latin typeface="Cambria Math" panose="020405030504060302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𝒑</m:t>
                        </m:r>
                        <m:r>
                          <a:rPr lang="en-US" b="1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𝒑</m:t>
                        </m:r>
                        <m:r>
                          <a:rPr lang="en-US" b="1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𝒂</m:t>
                        </m:r>
                        <m:r>
                          <a:rPr lang="en-US" b="1" i="1">
                            <a:latin typeface="Cambria Math" panose="02040503050406030204" pitchFamily="18" charset="0"/>
                          </a:rPr>
                          <m:t>)(</m:t>
                        </m:r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𝒑</m:t>
                        </m:r>
                        <m:r>
                          <a:rPr lang="en-US" b="1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𝒃</m:t>
                        </m:r>
                        <m:r>
                          <a:rPr lang="en-US" b="1" i="1">
                            <a:latin typeface="Cambria Math" panose="02040503050406030204" pitchFamily="18" charset="0"/>
                          </a:rPr>
                          <m:t>)(</m:t>
                        </m:r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𝒑</m:t>
                        </m:r>
                        <m:r>
                          <a:rPr lang="en-US" b="1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𝒄</m:t>
                        </m:r>
                        <m:r>
                          <a:rPr lang="en-US" b="1" i="1"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rad>
                  </m:oMath>
                </a14:m>
                <a:endParaRPr lang="en-US" b="1" i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b="1" i="1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b="1" i="1">
                              <a:latin typeface="Cambria Math" panose="02040503050406030204" pitchFamily="18" charset="0"/>
                            </a:rPr>
                            <m:t>𝟐𝟏</m:t>
                          </m:r>
                          <m:r>
                            <a:rPr lang="en-US" b="1" i="1">
                              <a:latin typeface="Cambria Math" panose="02040503050406030204" pitchFamily="18" charset="0"/>
                            </a:rPr>
                            <m:t>⋅(</m:t>
                          </m:r>
                          <m:r>
                            <a:rPr lang="en-US" b="1" i="1">
                              <a:latin typeface="Cambria Math" panose="02040503050406030204" pitchFamily="18" charset="0"/>
                            </a:rPr>
                            <m:t>𝟐𝟏</m:t>
                          </m:r>
                          <m:r>
                            <a:rPr lang="en-US" b="1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b="1" i="1">
                              <a:latin typeface="Cambria Math" panose="02040503050406030204" pitchFamily="18" charset="0"/>
                            </a:rPr>
                            <m:t>𝟏𝟑</m:t>
                          </m:r>
                          <m:r>
                            <a:rPr lang="en-US" b="1" i="1">
                              <a:latin typeface="Cambria Math" panose="02040503050406030204" pitchFamily="18" charset="0"/>
                            </a:rPr>
                            <m:t>)⋅(</m:t>
                          </m:r>
                          <m:r>
                            <a:rPr lang="en-US" b="1" i="1">
                              <a:latin typeface="Cambria Math" panose="02040503050406030204" pitchFamily="18" charset="0"/>
                            </a:rPr>
                            <m:t>𝟐𝟏</m:t>
                          </m:r>
                          <m:r>
                            <a:rPr lang="en-US" b="1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b="1" i="1">
                              <a:latin typeface="Cambria Math" panose="02040503050406030204" pitchFamily="18" charset="0"/>
                            </a:rPr>
                            <m:t>𝟏𝟒</m:t>
                          </m:r>
                          <m:r>
                            <a:rPr lang="en-US" b="1" i="1">
                              <a:latin typeface="Cambria Math" panose="02040503050406030204" pitchFamily="18" charset="0"/>
                            </a:rPr>
                            <m:t>)⋅(</m:t>
                          </m:r>
                          <m:r>
                            <a:rPr lang="en-US" b="1" i="1">
                              <a:latin typeface="Cambria Math" panose="02040503050406030204" pitchFamily="18" charset="0"/>
                            </a:rPr>
                            <m:t>𝟐𝟏</m:t>
                          </m:r>
                          <m:r>
                            <a:rPr lang="en-US" b="1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b="1" i="1">
                              <a:latin typeface="Cambria Math" panose="02040503050406030204" pitchFamily="18" charset="0"/>
                            </a:rPr>
                            <m:t>𝟏𝟓</m:t>
                          </m:r>
                          <m:r>
                            <a:rPr lang="en-US" b="1" i="1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rad>
                    </m:oMath>
                  </m:oMathPara>
                </a14:m>
                <a:endParaRPr lang="en-US" b="1" i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marL="0" indent="0">
                  <a:buNone/>
                </a:pP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 panose="020405030504060302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𝟐𝟏</m:t>
                        </m:r>
                        <m:r>
                          <a:rPr lang="en-US" b="1" i="1">
                            <a:latin typeface="Cambria Math" panose="02040503050406030204" pitchFamily="18" charset="0"/>
                          </a:rPr>
                          <m:t>⋅</m:t>
                        </m:r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𝟖</m:t>
                        </m:r>
                        <m:r>
                          <a:rPr lang="en-US" b="1" i="1">
                            <a:latin typeface="Cambria Math" panose="02040503050406030204" pitchFamily="18" charset="0"/>
                          </a:rPr>
                          <m:t>⋅</m:t>
                        </m:r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𝟕</m:t>
                        </m:r>
                        <m:r>
                          <a:rPr lang="en-US" b="1" i="1">
                            <a:latin typeface="Cambria Math" panose="02040503050406030204" pitchFamily="18" charset="0"/>
                          </a:rPr>
                          <m:t>⋅</m:t>
                        </m:r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𝟔</m:t>
                        </m:r>
                      </m:e>
                    </m:rad>
                    <m:r>
                      <a:rPr lang="en-US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𝟖𝟒</m:t>
                    </m:r>
                  </m:oMath>
                </a14:m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</p:txBody>
          </p:sp>
        </mc:Choice>
        <mc:Fallback>
          <p:sp>
            <p:nvSpPr>
              <p:cNvPr id="7" name="Content Placeholder 2">
                <a:extLst>
                  <a:ext uri="{FF2B5EF4-FFF2-40B4-BE49-F238E27FC236}">
                    <a16:creationId xmlns:a16="http://schemas.microsoft.com/office/drawing/2014/main" id="{08B49A2E-2A9D-46FD-AE9C-29462A33F0E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344400" y="4392569"/>
                <a:ext cx="11630891" cy="9026571"/>
              </a:xfrm>
              <a:prstGeom prst="rect">
                <a:avLst/>
              </a:prstGeom>
              <a:blipFill>
                <a:blip r:embed="rId5"/>
                <a:stretch>
                  <a:fillRect l="-2094"/>
                </a:stretch>
              </a:blipFill>
              <a:ln>
                <a:solidFill>
                  <a:srgbClr val="00B0F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9" name="Picture 58">
            <a:extLst>
              <a:ext uri="{FF2B5EF4-FFF2-40B4-BE49-F238E27FC236}">
                <a16:creationId xmlns:a16="http://schemas.microsoft.com/office/drawing/2014/main" id="{35B93A7B-D283-42BD-9D47-77AC0E675802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4800" y="4876801"/>
            <a:ext cx="5105400" cy="4325406"/>
          </a:xfrm>
          <a:prstGeom prst="rect">
            <a:avLst/>
          </a:prstGeom>
        </p:spPr>
      </p:pic>
      <p:grpSp>
        <p:nvGrpSpPr>
          <p:cNvPr id="62" name="Group 61">
            <a:extLst>
              <a:ext uri="{FF2B5EF4-FFF2-40B4-BE49-F238E27FC236}">
                <a16:creationId xmlns:a16="http://schemas.microsoft.com/office/drawing/2014/main" id="{78867097-122C-456B-B8F9-78F8670C25BF}"/>
              </a:ext>
            </a:extLst>
          </p:cNvPr>
          <p:cNvGrpSpPr/>
          <p:nvPr/>
        </p:nvGrpSpPr>
        <p:grpSpPr>
          <a:xfrm>
            <a:off x="730726" y="1828800"/>
            <a:ext cx="3191034" cy="950597"/>
            <a:chOff x="22440" y="29650"/>
            <a:chExt cx="875798" cy="252442"/>
          </a:xfrm>
        </p:grpSpPr>
        <p:grpSp>
          <p:nvGrpSpPr>
            <p:cNvPr id="63" name="Group 62">
              <a:extLst>
                <a:ext uri="{FF2B5EF4-FFF2-40B4-BE49-F238E27FC236}">
                  <a16:creationId xmlns:a16="http://schemas.microsoft.com/office/drawing/2014/main" id="{A3859A1C-2550-4EA1-B928-C372131598E0}"/>
                </a:ext>
              </a:extLst>
            </p:cNvPr>
            <p:cNvGrpSpPr/>
            <p:nvPr/>
          </p:nvGrpSpPr>
          <p:grpSpPr>
            <a:xfrm>
              <a:off x="22440" y="59288"/>
              <a:ext cx="794708" cy="158481"/>
              <a:chOff x="31572" y="60276"/>
              <a:chExt cx="1118169" cy="196127"/>
            </a:xfrm>
          </p:grpSpPr>
          <p:sp>
            <p:nvSpPr>
              <p:cNvPr id="65" name="Arrow: Pentagon 64">
                <a:extLst>
                  <a:ext uri="{FF2B5EF4-FFF2-40B4-BE49-F238E27FC236}">
                    <a16:creationId xmlns:a16="http://schemas.microsoft.com/office/drawing/2014/main" id="{29937DB4-CE7F-4AF7-A83B-779A3AA2E596}"/>
                  </a:ext>
                </a:extLst>
              </p:cNvPr>
              <p:cNvSpPr/>
              <p:nvPr/>
            </p:nvSpPr>
            <p:spPr>
              <a:xfrm>
                <a:off x="204506" y="61809"/>
                <a:ext cx="945235" cy="194529"/>
              </a:xfrm>
              <a:prstGeom prst="homePlate">
                <a:avLst/>
              </a:prstGeom>
              <a:solidFill>
                <a:srgbClr val="FCFFEF"/>
              </a:solidFill>
              <a:ln w="12700" cap="flat" cmpd="sng" algn="ctr">
                <a:solidFill>
                  <a:srgbClr val="ED7D31">
                    <a:lumMod val="20000"/>
                    <a:lumOff val="80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>
                  <a:lnSpc>
                    <a:spcPct val="106000"/>
                  </a:lnSpc>
                  <a:spcAft>
                    <a:spcPts val="800"/>
                  </a:spcAft>
                </a:pPr>
                <a:r>
                  <a:rPr lang="en-US" sz="1000" b="1" kern="1200">
                    <a:solidFill>
                      <a:srgbClr val="0000CC"/>
                    </a:solidFill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endParaRPr lang="en-US" sz="120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66" name="Arrow: Chevron 65">
                <a:extLst>
                  <a:ext uri="{FF2B5EF4-FFF2-40B4-BE49-F238E27FC236}">
                    <a16:creationId xmlns:a16="http://schemas.microsoft.com/office/drawing/2014/main" id="{D82E9EED-98A0-422C-B009-2CA59B1F20FF}"/>
                  </a:ext>
                </a:extLst>
              </p:cNvPr>
              <p:cNvSpPr/>
              <p:nvPr/>
            </p:nvSpPr>
            <p:spPr>
              <a:xfrm>
                <a:off x="31572" y="60341"/>
                <a:ext cx="162630" cy="196062"/>
              </a:xfrm>
              <a:prstGeom prst="chevron">
                <a:avLst/>
              </a:prstGeom>
              <a:solidFill>
                <a:srgbClr val="4472C4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7" name="Arrow: Chevron 66">
                <a:extLst>
                  <a:ext uri="{FF2B5EF4-FFF2-40B4-BE49-F238E27FC236}">
                    <a16:creationId xmlns:a16="http://schemas.microsoft.com/office/drawing/2014/main" id="{24368ADA-5F2A-4687-8D35-FEEBDF6E24AF}"/>
                  </a:ext>
                </a:extLst>
              </p:cNvPr>
              <p:cNvSpPr/>
              <p:nvPr/>
            </p:nvSpPr>
            <p:spPr>
              <a:xfrm>
                <a:off x="116273" y="60276"/>
                <a:ext cx="176766" cy="196062"/>
              </a:xfrm>
              <a:prstGeom prst="chevron">
                <a:avLst/>
              </a:prstGeom>
              <a:solidFill>
                <a:srgbClr val="FFC000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sp>
          <p:nvSpPr>
            <p:cNvPr id="64" name="TextBox 56">
              <a:extLst>
                <a:ext uri="{FF2B5EF4-FFF2-40B4-BE49-F238E27FC236}">
                  <a16:creationId xmlns:a16="http://schemas.microsoft.com/office/drawing/2014/main" id="{06CCEB4F-A948-4050-AA10-A2F81E0F528B}"/>
                </a:ext>
              </a:extLst>
            </p:cNvPr>
            <p:cNvSpPr txBox="1"/>
            <p:nvPr/>
          </p:nvSpPr>
          <p:spPr>
            <a:xfrm>
              <a:off x="226438" y="29650"/>
              <a:ext cx="671800" cy="252442"/>
            </a:xfrm>
            <a:prstGeom prst="rect">
              <a:avLst/>
            </a:prstGeom>
            <a:noFill/>
          </p:spPr>
          <p:txBody>
            <a:bodyPr wrap="square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en-US" sz="5400" b="1" kern="1200" dirty="0" err="1">
                  <a:solidFill>
                    <a:srgbClr val="0000CC"/>
                  </a:solidFill>
                  <a:effectLst/>
                  <a:latin typeface="Tomaho"/>
                  <a:ea typeface="Calibri" panose="020F0502020204030204" pitchFamily="34" charset="0"/>
                  <a:cs typeface="Times New Roman" panose="02020603050405020304" pitchFamily="18" charset="0"/>
                </a:rPr>
                <a:t>Ví</a:t>
              </a:r>
              <a:r>
                <a:rPr lang="en-US" sz="5400" b="1" kern="1200" dirty="0">
                  <a:solidFill>
                    <a:srgbClr val="0000CC"/>
                  </a:solidFill>
                  <a:effectLst/>
                  <a:latin typeface="Tomaho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5400" b="1" kern="1200" dirty="0" err="1">
                  <a:solidFill>
                    <a:srgbClr val="0000CC"/>
                  </a:solidFill>
                  <a:effectLst/>
                  <a:latin typeface="Tomaho"/>
                  <a:ea typeface="Calibri" panose="020F0502020204030204" pitchFamily="34" charset="0"/>
                  <a:cs typeface="Times New Roman" panose="02020603050405020304" pitchFamily="18" charset="0"/>
                </a:rPr>
                <a:t>dụ</a:t>
              </a:r>
              <a:r>
                <a:rPr lang="en-US" sz="5400" b="1" kern="1200" dirty="0">
                  <a:solidFill>
                    <a:srgbClr val="0000CC"/>
                  </a:solidFill>
                  <a:effectLst/>
                  <a:latin typeface="Tomaho"/>
                  <a:ea typeface="Calibri" panose="020F0502020204030204" pitchFamily="34" charset="0"/>
                  <a:cs typeface="Times New Roman" panose="02020603050405020304" pitchFamily="18" charset="0"/>
                </a:rPr>
                <a:t> 6.</a:t>
              </a:r>
              <a:endParaRPr lang="en-US" sz="12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78169890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9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9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2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7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2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7" dur="5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2" dur="500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9" grpId="0" animBg="1"/>
      <p:bldP spid="7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5D313519-0C89-483D-A08E-CF6067282148}"/>
              </a:ext>
            </a:extLst>
          </p:cNvPr>
          <p:cNvGrpSpPr/>
          <p:nvPr/>
        </p:nvGrpSpPr>
        <p:grpSpPr>
          <a:xfrm>
            <a:off x="141340" y="6578413"/>
            <a:ext cx="23862374" cy="6412385"/>
            <a:chOff x="48567" y="4381499"/>
            <a:chExt cx="23018772" cy="5716249"/>
          </a:xfrm>
          <a:solidFill>
            <a:srgbClr val="DAE3F3"/>
          </a:solidFill>
        </p:grpSpPr>
        <p:sp>
          <p:nvSpPr>
            <p:cNvPr id="3" name="Rounded Rectangle 52">
              <a:extLst>
                <a:ext uri="{FF2B5EF4-FFF2-40B4-BE49-F238E27FC236}">
                  <a16:creationId xmlns:a16="http://schemas.microsoft.com/office/drawing/2014/main" id="{5B1AB244-3D78-416D-AEF1-35CC4562B7A3}"/>
                </a:ext>
              </a:extLst>
            </p:cNvPr>
            <p:cNvSpPr/>
            <p:nvPr/>
          </p:nvSpPr>
          <p:spPr>
            <a:xfrm>
              <a:off x="385312" y="4941556"/>
              <a:ext cx="22682027" cy="5156192"/>
            </a:xfrm>
            <a:prstGeom prst="roundRect">
              <a:avLst>
                <a:gd name="adj" fmla="val 2239"/>
              </a:avLst>
            </a:prstGeom>
            <a:grpFill/>
            <a:ln w="28575">
              <a:solidFill>
                <a:schemeClr val="accent3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4800" b="1" dirty="0">
                  <a:solidFill>
                    <a:prstClr val="black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        </a:t>
              </a:r>
              <a:endParaRPr lang="en-US" sz="4800" b="1" dirty="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B6FC852D-338F-4593-BDAE-4432C24EAC82}"/>
                </a:ext>
              </a:extLst>
            </p:cNvPr>
            <p:cNvGrpSpPr/>
            <p:nvPr/>
          </p:nvGrpSpPr>
          <p:grpSpPr>
            <a:xfrm>
              <a:off x="48567" y="4381499"/>
              <a:ext cx="3991940" cy="1079474"/>
              <a:chOff x="410517" y="4648199"/>
              <a:chExt cx="3991940" cy="1079474"/>
            </a:xfrm>
            <a:grpFill/>
          </p:grpSpPr>
          <p:sp>
            <p:nvSpPr>
              <p:cNvPr id="5" name="Freeform 20">
                <a:extLst>
                  <a:ext uri="{FF2B5EF4-FFF2-40B4-BE49-F238E27FC236}">
                    <a16:creationId xmlns:a16="http://schemas.microsoft.com/office/drawing/2014/main" id="{20085AD8-BD87-4A35-B6D4-9AE383128185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 flipV="1">
                <a:off x="2421084" y="3633167"/>
                <a:ext cx="966341" cy="2996405"/>
              </a:xfrm>
              <a:prstGeom prst="round1Rect">
                <a:avLst/>
              </a:prstGeom>
              <a:grpFill/>
              <a:ln w="57150">
                <a:solidFill>
                  <a:schemeClr val="accent6">
                    <a:lumMod val="75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F08C0313-9358-457E-845F-D4B035AC31D3}"/>
                  </a:ext>
                </a:extLst>
              </p:cNvPr>
              <p:cNvSpPr txBox="1"/>
              <p:nvPr/>
            </p:nvSpPr>
            <p:spPr>
              <a:xfrm>
                <a:off x="1406054" y="4732063"/>
                <a:ext cx="2872839" cy="800219"/>
              </a:xfrm>
              <a:prstGeom prst="rect">
                <a:avLst/>
              </a:prstGeom>
              <a:grp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vi-VN" sz="4600" b="1" dirty="0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lang="en-US" sz="4600" b="1" dirty="0">
                  <a:solidFill>
                    <a:prstClr val="black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pic>
            <p:nvPicPr>
              <p:cNvPr id="7" name="Picture 6">
                <a:extLst>
                  <a:ext uri="{FF2B5EF4-FFF2-40B4-BE49-F238E27FC236}">
                    <a16:creationId xmlns:a16="http://schemas.microsoft.com/office/drawing/2014/main" id="{AB75B5B9-D442-4C6E-96A9-9A573FE06D99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7950" t="14860" r="18922" b="25555"/>
              <a:stretch/>
            </p:blipFill>
            <p:spPr>
              <a:xfrm>
                <a:off x="410517" y="4648200"/>
                <a:ext cx="1058947" cy="1079473"/>
              </a:xfrm>
              <a:prstGeom prst="round2DiagRect">
                <a:avLst>
                  <a:gd name="adj1" fmla="val 27632"/>
                  <a:gd name="adj2" fmla="val 0"/>
                </a:avLst>
              </a:prstGeom>
              <a:grpFill/>
              <a:ln w="38100" cap="sq">
                <a:solidFill>
                  <a:schemeClr val="accent6">
                    <a:lumMod val="50000"/>
                  </a:schemeClr>
                </a:solidFill>
                <a:miter lim="800000"/>
              </a:ln>
              <a:effectLst>
                <a:outerShdw blurRad="254000" algn="tl" rotWithShape="0">
                  <a:srgbClr val="000000">
                    <a:alpha val="43000"/>
                  </a:srgbClr>
                </a:outerShdw>
              </a:effectLst>
            </p:spPr>
          </p:pic>
        </p:grp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DA8B4DB7-EFF8-4AF8-B0FA-839D4C447E82}"/>
              </a:ext>
            </a:extLst>
          </p:cNvPr>
          <p:cNvGrpSpPr/>
          <p:nvPr/>
        </p:nvGrpSpPr>
        <p:grpSpPr>
          <a:xfrm>
            <a:off x="620483" y="5069374"/>
            <a:ext cx="23556178" cy="1270562"/>
            <a:chOff x="241306" y="2225779"/>
            <a:chExt cx="11778089" cy="635281"/>
          </a:xfrm>
          <a:solidFill>
            <a:srgbClr val="327E3B"/>
          </a:solidFill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" name="Rectangle 8">
                  <a:extLst>
                    <a:ext uri="{FF2B5EF4-FFF2-40B4-BE49-F238E27FC236}">
                      <a16:creationId xmlns:a16="http://schemas.microsoft.com/office/drawing/2014/main" id="{8E77691F-65E4-4D25-99BE-C63849AAC2C4}"/>
                    </a:ext>
                  </a:extLst>
                </p:cNvPr>
                <p:cNvSpPr/>
                <p:nvPr/>
              </p:nvSpPr>
              <p:spPr>
                <a:xfrm>
                  <a:off x="3558830" y="2225779"/>
                  <a:ext cx="2468235" cy="617268"/>
                </a:xfrm>
                <a:prstGeom prst="rect">
                  <a:avLst/>
                </a:prstGeom>
                <a:grpFill/>
                <a:ln w="19050">
                  <a:solidFill>
                    <a:schemeClr val="bg1"/>
                  </a:solidFill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 xmlns:m="http://schemas.openxmlformats.org/officeDocument/2006/math">
                      <m:r>
                        <a:rPr lang="en-US" sz="5400" b="1" i="1" smtClean="0">
                          <a:latin typeface="Cambria Math" panose="02040503050406030204" pitchFamily="18" charset="0"/>
                        </a:rPr>
                        <m:t>𝟓</m:t>
                      </m:r>
                    </m:oMath>
                  </a14:m>
                  <a:r>
                    <a:rPr lang="vi-VN" sz="5400" b="1" dirty="0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.</a:t>
                  </a:r>
                  <a:endParaRPr lang="en-US" sz="5400" b="1" dirty="0">
                    <a:solidFill>
                      <a:prstClr val="white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mc:Choice>
          <mc:Fallback xmlns="">
            <p:sp>
              <p:nvSpPr>
                <p:cNvPr id="9" name="Rectangle 8">
                  <a:extLst>
                    <a:ext uri="{FF2B5EF4-FFF2-40B4-BE49-F238E27FC236}">
                      <a16:creationId xmlns:a16="http://schemas.microsoft.com/office/drawing/2014/main" id="{8E77691F-65E4-4D25-99BE-C63849AAC2C4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558830" y="2225779"/>
                  <a:ext cx="2468235" cy="617268"/>
                </a:xfrm>
                <a:prstGeom prst="rect">
                  <a:avLst/>
                </a:prstGeom>
                <a:blipFill>
                  <a:blip r:embed="rId3"/>
                  <a:stretch>
                    <a:fillRect b="-13810"/>
                  </a:stretch>
                </a:blipFill>
                <a:ln w="19050">
                  <a:solidFill>
                    <a:schemeClr val="bg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2178679C-83F1-4149-AB69-2BCAF6D951FA}"/>
                </a:ext>
              </a:extLst>
            </p:cNvPr>
            <p:cNvSpPr/>
            <p:nvPr/>
          </p:nvSpPr>
          <p:spPr>
            <a:xfrm>
              <a:off x="3247742" y="2303047"/>
              <a:ext cx="540000" cy="540000"/>
            </a:xfrm>
            <a:prstGeom prst="ellipse">
              <a:avLst/>
            </a:prstGeom>
            <a:grpFill/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5400" b="1" dirty="0">
                  <a:solidFill>
                    <a:prstClr val="white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B</a:t>
              </a:r>
              <a:endParaRPr lang="en-US" sz="5400" b="1" dirty="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" name="Rectangle 10">
                  <a:extLst>
                    <a:ext uri="{FF2B5EF4-FFF2-40B4-BE49-F238E27FC236}">
                      <a16:creationId xmlns:a16="http://schemas.microsoft.com/office/drawing/2014/main" id="{BF1812F0-72B6-4695-918E-1559D10E093B}"/>
                    </a:ext>
                  </a:extLst>
                </p:cNvPr>
                <p:cNvSpPr/>
                <p:nvPr/>
              </p:nvSpPr>
              <p:spPr>
                <a:xfrm>
                  <a:off x="531851" y="2243792"/>
                  <a:ext cx="2468235" cy="617268"/>
                </a:xfrm>
                <a:prstGeom prst="rect">
                  <a:avLst/>
                </a:prstGeom>
                <a:grpFill/>
                <a:ln w="19050">
                  <a:solidFill>
                    <a:schemeClr val="bg1"/>
                  </a:solidFill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 xmlns:m="http://schemas.openxmlformats.org/officeDocument/2006/math">
                      <m:r>
                        <a:rPr lang="en-US" sz="5400" b="1" i="1" smtClean="0">
                          <a:latin typeface="Cambria Math" panose="02040503050406030204" pitchFamily="18" charset="0"/>
                        </a:rPr>
                        <m:t>𝟓</m:t>
                      </m:r>
                      <m:rad>
                        <m:radPr>
                          <m:degHide m:val="on"/>
                          <m:ctrlPr>
                            <a:rPr lang="en-US" sz="5400" b="1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sz="5400" b="1" i="1" smtClean="0">
                              <a:latin typeface="Cambria Math" panose="02040503050406030204" pitchFamily="18" charset="0"/>
                            </a:rPr>
                            <m:t>𝟑</m:t>
                          </m:r>
                        </m:e>
                      </m:rad>
                      <m:r>
                        <a:rPr lang="en-US" sz="5400" b="1" i="1" smtClean="0">
                          <a:latin typeface="Cambria Math" panose="02040503050406030204" pitchFamily="18" charset="0"/>
                        </a:rPr>
                        <m:t> </m:t>
                      </m:r>
                    </m:oMath>
                  </a14:m>
                  <a:r>
                    <a:rPr lang="en-US" sz="5400" b="1" dirty="0">
                      <a:solidFill>
                        <a:prstClr val="white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.</a:t>
                  </a:r>
                </a:p>
              </p:txBody>
            </p:sp>
          </mc:Choice>
          <mc:Fallback xmlns="">
            <p:sp>
              <p:nvSpPr>
                <p:cNvPr id="11" name="Rectangle 10">
                  <a:extLst>
                    <a:ext uri="{FF2B5EF4-FFF2-40B4-BE49-F238E27FC236}">
                      <a16:creationId xmlns:a16="http://schemas.microsoft.com/office/drawing/2014/main" id="{BF1812F0-72B6-4695-918E-1559D10E093B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31851" y="2243792"/>
                  <a:ext cx="2468235" cy="617268"/>
                </a:xfrm>
                <a:prstGeom prst="rect">
                  <a:avLst/>
                </a:prstGeom>
                <a:blipFill>
                  <a:blip r:embed="rId4"/>
                  <a:stretch>
                    <a:fillRect b="-16588"/>
                  </a:stretch>
                </a:blipFill>
                <a:ln w="19050">
                  <a:solidFill>
                    <a:schemeClr val="bg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188947F5-5540-4A85-BACE-6641A507F5A0}"/>
                </a:ext>
              </a:extLst>
            </p:cNvPr>
            <p:cNvSpPr/>
            <p:nvPr/>
          </p:nvSpPr>
          <p:spPr>
            <a:xfrm>
              <a:off x="241306" y="2303047"/>
              <a:ext cx="540000" cy="540000"/>
            </a:xfrm>
            <a:prstGeom prst="ellipse">
              <a:avLst/>
            </a:prstGeom>
            <a:grpFill/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5400" b="1" dirty="0">
                  <a:solidFill>
                    <a:prstClr val="white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A</a:t>
              </a:r>
              <a:endParaRPr lang="en-US" sz="5400" b="1" dirty="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" name="Rectangle 12">
                  <a:extLst>
                    <a:ext uri="{FF2B5EF4-FFF2-40B4-BE49-F238E27FC236}">
                      <a16:creationId xmlns:a16="http://schemas.microsoft.com/office/drawing/2014/main" id="{E1DB1070-DB60-40AD-900A-04886F77B54F}"/>
                    </a:ext>
                  </a:extLst>
                </p:cNvPr>
                <p:cNvSpPr/>
                <p:nvPr/>
              </p:nvSpPr>
              <p:spPr>
                <a:xfrm>
                  <a:off x="6544723" y="2243792"/>
                  <a:ext cx="2468235" cy="617268"/>
                </a:xfrm>
                <a:prstGeom prst="rect">
                  <a:avLst/>
                </a:prstGeom>
                <a:grpFill/>
                <a:ln w="19050">
                  <a:solidFill>
                    <a:schemeClr val="bg1"/>
                  </a:solidFill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 xmlns:m="http://schemas.openxmlformats.org/officeDocument/2006/math">
                      <m:r>
                        <a:rPr lang="en-US" sz="5400" b="1" i="1" smtClean="0">
                          <a:latin typeface="Cambria Math" panose="02040503050406030204" pitchFamily="18" charset="0"/>
                        </a:rPr>
                        <m:t>𝟏𝟎</m:t>
                      </m:r>
                    </m:oMath>
                  </a14:m>
                  <a:r>
                    <a:rPr lang="vi-VN" sz="5400" b="1" dirty="0"/>
                    <a:t>.</a:t>
                  </a:r>
                  <a:endParaRPr lang="en-US" sz="5400" b="1" dirty="0">
                    <a:solidFill>
                      <a:prstClr val="white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mc:Choice>
          <mc:Fallback xmlns="">
            <p:sp>
              <p:nvSpPr>
                <p:cNvPr id="13" name="Rectangle 12">
                  <a:extLst>
                    <a:ext uri="{FF2B5EF4-FFF2-40B4-BE49-F238E27FC236}">
                      <a16:creationId xmlns:a16="http://schemas.microsoft.com/office/drawing/2014/main" id="{E1DB1070-DB60-40AD-900A-04886F77B54F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544723" y="2243792"/>
                  <a:ext cx="2468235" cy="617268"/>
                </a:xfrm>
                <a:prstGeom prst="rect">
                  <a:avLst/>
                </a:prstGeom>
                <a:blipFill>
                  <a:blip r:embed="rId5"/>
                  <a:stretch>
                    <a:fillRect b="-15166"/>
                  </a:stretch>
                </a:blipFill>
                <a:ln w="19050">
                  <a:solidFill>
                    <a:schemeClr val="bg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67BF74FF-3652-4371-9E0B-A97FA806BC48}"/>
                </a:ext>
              </a:extLst>
            </p:cNvPr>
            <p:cNvSpPr/>
            <p:nvPr/>
          </p:nvSpPr>
          <p:spPr>
            <a:xfrm>
              <a:off x="6254178" y="2303047"/>
              <a:ext cx="540000" cy="540000"/>
            </a:xfrm>
            <a:prstGeom prst="ellipse">
              <a:avLst/>
            </a:prstGeom>
            <a:grpFill/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5400" b="1" dirty="0">
                  <a:solidFill>
                    <a:prstClr val="white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C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" name="Rectangle 14">
                  <a:extLst>
                    <a:ext uri="{FF2B5EF4-FFF2-40B4-BE49-F238E27FC236}">
                      <a16:creationId xmlns:a16="http://schemas.microsoft.com/office/drawing/2014/main" id="{6DFE3254-D4F7-4AE6-9631-67D4D43B93C6}"/>
                    </a:ext>
                  </a:extLst>
                </p:cNvPr>
                <p:cNvSpPr/>
                <p:nvPr/>
              </p:nvSpPr>
              <p:spPr>
                <a:xfrm>
                  <a:off x="9551160" y="2243792"/>
                  <a:ext cx="2468235" cy="617268"/>
                </a:xfrm>
                <a:prstGeom prst="rect">
                  <a:avLst/>
                </a:prstGeom>
                <a:grpFill/>
                <a:ln w="19050">
                  <a:solidFill>
                    <a:schemeClr val="bg1"/>
                  </a:solidFill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5400" b="1" i="0" smtClean="0">
                            <a:latin typeface="Cambria Math" panose="02040503050406030204" pitchFamily="18" charset="0"/>
                          </a:rPr>
                          <m:t>𝟏𝟎</m:t>
                        </m:r>
                        <m:rad>
                          <m:radPr>
                            <m:degHide m:val="on"/>
                            <m:ctrlPr>
                              <a:rPr lang="en-US" sz="5400" b="1" i="1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5400" b="1" i="1">
                                <a:latin typeface="Cambria Math" panose="02040503050406030204" pitchFamily="18" charset="0"/>
                              </a:rPr>
                              <m:t>𝟑</m:t>
                            </m:r>
                          </m:e>
                        </m:rad>
                        <m:r>
                          <m:rPr>
                            <m:nor/>
                          </m:rPr>
                          <a:rPr lang="vi-VN" sz="5400" b="1"/>
                          <m:t>.</m:t>
                        </m:r>
                      </m:oMath>
                    </m:oMathPara>
                  </a14:m>
                  <a:endParaRPr lang="en-US" sz="5400" b="1" dirty="0">
                    <a:solidFill>
                      <a:prstClr val="white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mc:Choice>
          <mc:Fallback xmlns="">
            <p:sp>
              <p:nvSpPr>
                <p:cNvPr id="15" name="Rectangle 14">
                  <a:extLst>
                    <a:ext uri="{FF2B5EF4-FFF2-40B4-BE49-F238E27FC236}">
                      <a16:creationId xmlns:a16="http://schemas.microsoft.com/office/drawing/2014/main" id="{6DFE3254-D4F7-4AE6-9631-67D4D43B93C6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551160" y="2243792"/>
                  <a:ext cx="2468235" cy="617268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  <a:ln w="19050">
                  <a:solidFill>
                    <a:schemeClr val="bg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4B907C0F-6FC4-4852-8CFD-AD2FACA13C7F}"/>
                </a:ext>
              </a:extLst>
            </p:cNvPr>
            <p:cNvSpPr/>
            <p:nvPr/>
          </p:nvSpPr>
          <p:spPr>
            <a:xfrm>
              <a:off x="9260615" y="2303047"/>
              <a:ext cx="540000" cy="540000"/>
            </a:xfrm>
            <a:prstGeom prst="ellipse">
              <a:avLst/>
            </a:prstGeom>
            <a:grpFill/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5400" b="1" dirty="0">
                  <a:solidFill>
                    <a:prstClr val="white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D</a:t>
              </a:r>
            </a:p>
          </p:txBody>
        </p:sp>
      </p:grpSp>
      <p:sp>
        <p:nvSpPr>
          <p:cNvPr id="17" name="Oval 16">
            <a:extLst>
              <a:ext uri="{FF2B5EF4-FFF2-40B4-BE49-F238E27FC236}">
                <a16:creationId xmlns:a16="http://schemas.microsoft.com/office/drawing/2014/main" id="{3AF6DD6E-C69C-4024-A5BF-FE21EA5DD223}"/>
              </a:ext>
            </a:extLst>
          </p:cNvPr>
          <p:cNvSpPr/>
          <p:nvPr/>
        </p:nvSpPr>
        <p:spPr>
          <a:xfrm>
            <a:off x="6633355" y="5245342"/>
            <a:ext cx="1080000" cy="1080000"/>
          </a:xfrm>
          <a:prstGeom prst="ellipse">
            <a:avLst/>
          </a:prstGeom>
          <a:solidFill>
            <a:srgbClr val="FF0000"/>
          </a:solidFill>
          <a:ln w="5715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400" b="1" dirty="0">
                <a:solidFill>
                  <a:prstClr val="white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B</a:t>
            </a:r>
            <a:endParaRPr lang="en-US" sz="6400" dirty="0">
              <a:solidFill>
                <a:prstClr val="white"/>
              </a:solidFill>
              <a:latin typeface="Calibri" panose="020F0502020204030204"/>
            </a:endParaRP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8F06450E-ACA8-42F7-B878-4360BA0CBA71}"/>
              </a:ext>
            </a:extLst>
          </p:cNvPr>
          <p:cNvGrpSpPr/>
          <p:nvPr/>
        </p:nvGrpSpPr>
        <p:grpSpPr>
          <a:xfrm>
            <a:off x="141340" y="2590803"/>
            <a:ext cx="23943880" cy="2401467"/>
            <a:chOff x="923003" y="3917552"/>
            <a:chExt cx="23943880" cy="2401466"/>
          </a:xfrm>
        </p:grpSpPr>
        <p:sp>
          <p:nvSpPr>
            <p:cNvPr id="19" name="Rounded Rectangle 41">
              <a:extLst>
                <a:ext uri="{FF2B5EF4-FFF2-40B4-BE49-F238E27FC236}">
                  <a16:creationId xmlns:a16="http://schemas.microsoft.com/office/drawing/2014/main" id="{CC866FB0-B137-49F3-A47E-0B1A18FC432E}"/>
                </a:ext>
              </a:extLst>
            </p:cNvPr>
            <p:cNvSpPr/>
            <p:nvPr/>
          </p:nvSpPr>
          <p:spPr>
            <a:xfrm>
              <a:off x="1272211" y="4426857"/>
              <a:ext cx="23594672" cy="1892161"/>
            </a:xfrm>
            <a:prstGeom prst="roundRect">
              <a:avLst>
                <a:gd name="adj" fmla="val 10158"/>
              </a:avLst>
            </a:prstGeom>
            <a:solidFill>
              <a:srgbClr val="FEEBB0"/>
            </a:solidFill>
            <a:ln w="12700">
              <a:solidFill>
                <a:srgbClr val="91720D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4400" b="1">
                  <a:solidFill>
                    <a:prstClr val="black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                         </a:t>
              </a:r>
              <a:endParaRPr lang="en-US" sz="4800" b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20" name="Group 19">
              <a:extLst>
                <a:ext uri="{FF2B5EF4-FFF2-40B4-BE49-F238E27FC236}">
                  <a16:creationId xmlns:a16="http://schemas.microsoft.com/office/drawing/2014/main" id="{61E96746-B33C-4D41-836E-CA7E0074841E}"/>
                </a:ext>
              </a:extLst>
            </p:cNvPr>
            <p:cNvGrpSpPr/>
            <p:nvPr/>
          </p:nvGrpSpPr>
          <p:grpSpPr>
            <a:xfrm>
              <a:off x="923003" y="3917552"/>
              <a:ext cx="3942102" cy="1040476"/>
              <a:chOff x="923003" y="3917552"/>
              <a:chExt cx="3942102" cy="1040476"/>
            </a:xfrm>
          </p:grpSpPr>
          <p:grpSp>
            <p:nvGrpSpPr>
              <p:cNvPr id="21" name="Group 20">
                <a:extLst>
                  <a:ext uri="{FF2B5EF4-FFF2-40B4-BE49-F238E27FC236}">
                    <a16:creationId xmlns:a16="http://schemas.microsoft.com/office/drawing/2014/main" id="{7719E236-B0D7-442E-8A08-3228625765BF}"/>
                  </a:ext>
                </a:extLst>
              </p:cNvPr>
              <p:cNvGrpSpPr/>
              <p:nvPr/>
            </p:nvGrpSpPr>
            <p:grpSpPr>
              <a:xfrm>
                <a:off x="1362045" y="4022855"/>
                <a:ext cx="3503060" cy="865576"/>
                <a:chOff x="2028795" y="4384805"/>
                <a:chExt cx="3503060" cy="865576"/>
              </a:xfrm>
            </p:grpSpPr>
            <p:sp>
              <p:nvSpPr>
                <p:cNvPr id="23" name="Freeform 20">
                  <a:extLst>
                    <a:ext uri="{FF2B5EF4-FFF2-40B4-BE49-F238E27FC236}">
                      <a16:creationId xmlns:a16="http://schemas.microsoft.com/office/drawing/2014/main" id="{B393AAC4-D254-453D-8479-B404D455FFB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rot="5400000">
                  <a:off x="3364273" y="3082799"/>
                  <a:ext cx="832104" cy="3503060"/>
                </a:xfrm>
                <a:prstGeom prst="round2SameRect">
                  <a:avLst>
                    <a:gd name="adj1" fmla="val 19445"/>
                    <a:gd name="adj2" fmla="val 0"/>
                  </a:avLst>
                </a:prstGeom>
                <a:solidFill>
                  <a:srgbClr val="FFF9BC"/>
                </a:solidFill>
                <a:ln w="57150">
                  <a:solidFill>
                    <a:srgbClr val="91720D"/>
                  </a:solidFill>
                </a:ln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24" name="TextBox 23">
                  <a:extLst>
                    <a:ext uri="{FF2B5EF4-FFF2-40B4-BE49-F238E27FC236}">
                      <a16:creationId xmlns:a16="http://schemas.microsoft.com/office/drawing/2014/main" id="{7641E29D-906E-4634-ADED-96B1E8DA8216}"/>
                    </a:ext>
                  </a:extLst>
                </p:cNvPr>
                <p:cNvSpPr txBox="1"/>
                <p:nvPr/>
              </p:nvSpPr>
              <p:spPr>
                <a:xfrm>
                  <a:off x="2542253" y="4384805"/>
                  <a:ext cx="2895398" cy="80021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vi-VN" sz="4600" b="1" dirty="0">
                      <a:solidFill>
                        <a:prstClr val="black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CÂU</a:t>
                  </a:r>
                  <a:r>
                    <a:rPr lang="en-US" sz="4600" b="1" dirty="0">
                      <a:solidFill>
                        <a:prstClr val="black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18</a:t>
                  </a:r>
                  <a:r>
                    <a:rPr lang="vi-VN" sz="4600" b="1" dirty="0">
                      <a:solidFill>
                        <a:prstClr val="black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</a:t>
                  </a:r>
                  <a:endParaRPr lang="en-US" sz="4600" b="1" dirty="0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</p:grpSp>
          <p:pic>
            <p:nvPicPr>
              <p:cNvPr id="22" name="Picture 21">
                <a:extLst>
                  <a:ext uri="{FF2B5EF4-FFF2-40B4-BE49-F238E27FC236}">
                    <a16:creationId xmlns:a16="http://schemas.microsoft.com/office/drawing/2014/main" id="{6650C43C-37F7-4A87-880E-749F8F158389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5599" t="21515" r="9759" b="14519"/>
              <a:stretch/>
            </p:blipFill>
            <p:spPr>
              <a:xfrm>
                <a:off x="923003" y="3917552"/>
                <a:ext cx="1076356" cy="1040476"/>
              </a:xfrm>
              <a:prstGeom prst="round2DiagRect">
                <a:avLst>
                  <a:gd name="adj1" fmla="val 30509"/>
                  <a:gd name="adj2" fmla="val 0"/>
                </a:avLst>
              </a:prstGeom>
              <a:ln w="38100" cap="sq">
                <a:solidFill>
                  <a:srgbClr val="91720D"/>
                </a:solidFill>
                <a:miter lim="800000"/>
              </a:ln>
              <a:effectLst>
                <a:outerShdw blurRad="254000" algn="tl" rotWithShape="0">
                  <a:srgbClr val="000000">
                    <a:alpha val="43000"/>
                  </a:srgbClr>
                </a:outerShdw>
              </a:effectLst>
            </p:spPr>
          </p:pic>
        </p:grp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F818C57C-1988-4D43-859D-82DC91340849}"/>
              </a:ext>
            </a:extLst>
          </p:cNvPr>
          <p:cNvGrpSpPr/>
          <p:nvPr/>
        </p:nvGrpSpPr>
        <p:grpSpPr>
          <a:xfrm>
            <a:off x="-72643" y="1572056"/>
            <a:ext cx="19656043" cy="830997"/>
            <a:chOff x="-288923" y="1892299"/>
            <a:chExt cx="19659598" cy="830996"/>
          </a:xfrm>
        </p:grpSpPr>
        <p:sp>
          <p:nvSpPr>
            <p:cNvPr id="26" name="Rounded Rectangle 2">
              <a:extLst>
                <a:ext uri="{FF2B5EF4-FFF2-40B4-BE49-F238E27FC236}">
                  <a16:creationId xmlns:a16="http://schemas.microsoft.com/office/drawing/2014/main" id="{0A9E6F3C-C9C6-4653-8688-729C6539C260}"/>
                </a:ext>
              </a:extLst>
            </p:cNvPr>
            <p:cNvSpPr/>
            <p:nvPr/>
          </p:nvSpPr>
          <p:spPr>
            <a:xfrm>
              <a:off x="-288923" y="2052547"/>
              <a:ext cx="2130429" cy="657125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B241A601-B9CB-4799-9262-795745D3C127}"/>
                </a:ext>
              </a:extLst>
            </p:cNvPr>
            <p:cNvSpPr txBox="1"/>
            <p:nvPr/>
          </p:nvSpPr>
          <p:spPr>
            <a:xfrm>
              <a:off x="1082674" y="1922269"/>
              <a:ext cx="184764" cy="75405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endParaRPr lang="en-US" b="1">
                <a:solidFill>
                  <a:prstClr val="white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8F08DB64-BC2D-418D-8BD5-391B8CF3BEA4}"/>
                </a:ext>
              </a:extLst>
            </p:cNvPr>
            <p:cNvSpPr txBox="1"/>
            <p:nvPr/>
          </p:nvSpPr>
          <p:spPr>
            <a:xfrm>
              <a:off x="2087562" y="1892299"/>
              <a:ext cx="17283113" cy="830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 BÀI TẬP TRẮC NGHIỆM CỦNG CỐ</a:t>
              </a:r>
            </a:p>
          </p:txBody>
        </p:sp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1FB11C65-8BD6-48B2-A424-E6F4B06755C4}"/>
                  </a:ext>
                </a:extLst>
              </p:cNvPr>
              <p:cNvSpPr txBox="1"/>
              <p:nvPr/>
            </p:nvSpPr>
            <p:spPr>
              <a:xfrm>
                <a:off x="4628665" y="7145004"/>
                <a:ext cx="11906736" cy="476797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5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Ta </a:t>
                </a:r>
                <a:r>
                  <a:rPr lang="en-US" sz="5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sz="5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5400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5400" b="1" i="1">
                            <a:latin typeface="Cambria Math" panose="02040503050406030204" pitchFamily="18" charset="0"/>
                          </a:rPr>
                          <m:t>𝑺</m:t>
                        </m:r>
                      </m:e>
                      <m:sub>
                        <m:r>
                          <a:rPr lang="en-US" sz="5400" b="1" i="1">
                            <a:latin typeface="Cambria Math" panose="02040503050406030204" pitchFamily="18" charset="0"/>
                          </a:rPr>
                          <m:t>𝜟</m:t>
                        </m:r>
                        <m:r>
                          <a:rPr lang="en-US" sz="5400" b="1" i="1">
                            <a:latin typeface="Cambria Math" panose="02040503050406030204" pitchFamily="18" charset="0"/>
                          </a:rPr>
                          <m:t>𝑨𝑩𝑪</m:t>
                        </m:r>
                      </m:sub>
                    </m:sSub>
                    <m:r>
                      <a:rPr lang="en-US" sz="5400" b="1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54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5400" b="1" i="1"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5400" b="1" i="1">
                            <a:latin typeface="Cambria Math" panose="02040503050406030204" pitchFamily="18" charset="0"/>
                          </a:rPr>
                          <m:t>𝟐</m:t>
                        </m:r>
                      </m:den>
                    </m:f>
                    <m:r>
                      <a:rPr lang="en-US" sz="5400" b="1" i="1">
                        <a:latin typeface="Cambria Math" panose="02040503050406030204" pitchFamily="18" charset="0"/>
                      </a:rPr>
                      <m:t>𝒂</m:t>
                    </m:r>
                    <m:r>
                      <a:rPr lang="en-US" sz="5400" b="1" i="1">
                        <a:latin typeface="Cambria Math" panose="02040503050406030204" pitchFamily="18" charset="0"/>
                      </a:rPr>
                      <m:t>.</m:t>
                    </m:r>
                    <m:r>
                      <a:rPr lang="en-US" sz="5400" b="1" i="1">
                        <a:latin typeface="Cambria Math" panose="02040503050406030204" pitchFamily="18" charset="0"/>
                      </a:rPr>
                      <m:t>𝒄</m:t>
                    </m:r>
                    <m:r>
                      <a:rPr lang="en-US" sz="5400" b="1" i="1">
                        <a:latin typeface="Cambria Math" panose="02040503050406030204" pitchFamily="18" charset="0"/>
                      </a:rPr>
                      <m:t>.</m:t>
                    </m:r>
                    <m:func>
                      <m:funcPr>
                        <m:ctrlPr>
                          <a:rPr lang="en-US" sz="5400" b="1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US" sz="5400" b="1" i="1">
                            <a:latin typeface="Cambria Math" panose="02040503050406030204" pitchFamily="18" charset="0"/>
                          </a:rPr>
                          <m:t>𝒔𝒊𝒏</m:t>
                        </m:r>
                      </m:fName>
                      <m:e>
                        <m:r>
                          <a:rPr lang="en-US" sz="5400" b="1" i="1">
                            <a:latin typeface="Cambria Math" panose="02040503050406030204" pitchFamily="18" charset="0"/>
                          </a:rPr>
                          <m:t>𝑩</m:t>
                        </m:r>
                      </m:e>
                    </m:func>
                  </m:oMath>
                </a14:m>
                <a:endParaRPr lang="en-US" sz="5400" b="1" i="1" dirty="0">
                  <a:latin typeface="Cambria Math" panose="02040503050406030204" pitchFamily="18" charset="0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US" sz="5400" b="1" dirty="0"/>
                  <a:t>		</a:t>
                </a:r>
                <a14:m>
                  <m:oMath xmlns:m="http://schemas.openxmlformats.org/officeDocument/2006/math">
                    <m:r>
                      <a:rPr lang="en-US" sz="5400" b="1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54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5400" b="1" i="1"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5400" b="1" i="1">
                            <a:latin typeface="Cambria Math" panose="02040503050406030204" pitchFamily="18" charset="0"/>
                          </a:rPr>
                          <m:t>𝟐</m:t>
                        </m:r>
                      </m:den>
                    </m:f>
                    <m:r>
                      <a:rPr lang="en-US" sz="5400" b="1" i="1">
                        <a:latin typeface="Cambria Math" panose="02040503050406030204" pitchFamily="18" charset="0"/>
                      </a:rPr>
                      <m:t>.</m:t>
                    </m:r>
                    <m:r>
                      <a:rPr lang="en-US" sz="5400" b="1" i="1">
                        <a:latin typeface="Cambria Math" panose="02040503050406030204" pitchFamily="18" charset="0"/>
                      </a:rPr>
                      <m:t>𝟒</m:t>
                    </m:r>
                    <m:r>
                      <a:rPr lang="en-US" sz="5400" b="1" i="1">
                        <a:latin typeface="Cambria Math" panose="02040503050406030204" pitchFamily="18" charset="0"/>
                      </a:rPr>
                      <m:t>.</m:t>
                    </m:r>
                    <m:r>
                      <a:rPr lang="en-US" sz="5400" b="1" i="1">
                        <a:latin typeface="Cambria Math" panose="02040503050406030204" pitchFamily="18" charset="0"/>
                      </a:rPr>
                      <m:t>𝟓</m:t>
                    </m:r>
                    <m:r>
                      <a:rPr lang="en-US" sz="5400" b="1" i="1">
                        <a:latin typeface="Cambria Math" panose="02040503050406030204" pitchFamily="18" charset="0"/>
                      </a:rPr>
                      <m:t>.</m:t>
                    </m:r>
                    <m:func>
                      <m:funcPr>
                        <m:ctrlPr>
                          <a:rPr lang="en-US" sz="5400" b="1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US" sz="5400" b="1" i="1">
                            <a:latin typeface="Cambria Math" panose="02040503050406030204" pitchFamily="18" charset="0"/>
                          </a:rPr>
                          <m:t>𝒔𝒊𝒏</m:t>
                        </m:r>
                      </m:fName>
                      <m:e>
                        <m:r>
                          <a:rPr lang="en-US" sz="5400" b="1" i="1">
                            <a:latin typeface="Cambria Math" panose="02040503050406030204" pitchFamily="18" charset="0"/>
                          </a:rPr>
                          <m:t>𝟏</m:t>
                        </m:r>
                      </m:e>
                    </m:func>
                    <m:r>
                      <a:rPr lang="en-US" sz="5400" b="1" i="1">
                        <a:latin typeface="Cambria Math" panose="02040503050406030204" pitchFamily="18" charset="0"/>
                      </a:rPr>
                      <m:t>𝟓</m:t>
                    </m:r>
                    <m:sSup>
                      <m:sSupPr>
                        <m:ctrlPr>
                          <a:rPr lang="en-US" sz="54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5400" b="1" i="1">
                            <a:latin typeface="Cambria Math" panose="02040503050406030204" pitchFamily="18" charset="0"/>
                          </a:rPr>
                          <m:t>𝟎</m:t>
                        </m:r>
                      </m:e>
                      <m:sup>
                        <m:r>
                          <a:rPr lang="en-US" sz="5400" b="1" i="1">
                            <a:latin typeface="Cambria Math" panose="02040503050406030204" pitchFamily="18" charset="0"/>
                          </a:rPr>
                          <m:t>𝟎</m:t>
                        </m:r>
                      </m:sup>
                    </m:sSup>
                  </m:oMath>
                </a14:m>
                <a:endParaRPr lang="en-US" sz="5400" b="1" i="1" dirty="0">
                  <a:latin typeface="Cambria Math" panose="02040503050406030204" pitchFamily="18" charset="0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US" sz="5400" b="1" dirty="0"/>
                  <a:t>		</a:t>
                </a:r>
                <a14:m>
                  <m:oMath xmlns:m="http://schemas.openxmlformats.org/officeDocument/2006/math">
                    <m:r>
                      <a:rPr lang="en-US" sz="540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5400" b="1" i="1">
                        <a:latin typeface="Cambria Math" panose="02040503050406030204" pitchFamily="18" charset="0"/>
                      </a:rPr>
                      <m:t>𝟓</m:t>
                    </m:r>
                  </m:oMath>
                </a14:m>
                <a:r>
                  <a:rPr lang="en-US" sz="5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</p:txBody>
          </p:sp>
        </mc:Choice>
        <mc:Fallback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1FB11C65-8BD6-48B2-A424-E6F4B06755C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28665" y="7145004"/>
                <a:ext cx="11906736" cy="4767972"/>
              </a:xfrm>
              <a:prstGeom prst="rect">
                <a:avLst/>
              </a:prstGeom>
              <a:blipFill>
                <a:blip r:embed="rId8"/>
                <a:stretch>
                  <a:fillRect l="-2712" b="-66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8AEC0D67-2BCF-492D-9A86-1563DDA0644A}"/>
                  </a:ext>
                </a:extLst>
              </p:cNvPr>
              <p:cNvSpPr txBox="1"/>
              <p:nvPr/>
            </p:nvSpPr>
            <p:spPr>
              <a:xfrm>
                <a:off x="1391071" y="3626873"/>
                <a:ext cx="22502381" cy="94205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lvl="0"/>
                <a:r>
                  <a:rPr lang="en-US" sz="5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Cho </a:t>
                </a:r>
                <a14:m>
                  <m:oMath xmlns:m="http://schemas.openxmlformats.org/officeDocument/2006/math">
                    <m:r>
                      <a:rPr lang="en-US" sz="5400" b="1" i="1">
                        <a:latin typeface="Cambria Math" panose="02040503050406030204" pitchFamily="18" charset="0"/>
                      </a:rPr>
                      <m:t>𝜟</m:t>
                    </m:r>
                    <m:r>
                      <a:rPr lang="en-US" sz="5400" b="1" i="1">
                        <a:latin typeface="Cambria Math" panose="02040503050406030204" pitchFamily="18" charset="0"/>
                      </a:rPr>
                      <m:t>𝑨𝑩𝑪</m:t>
                    </m:r>
                  </m:oMath>
                </a14:m>
                <a:r>
                  <a:rPr lang="en-US" sz="5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5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sz="5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5400" b="1" i="1">
                        <a:latin typeface="Cambria Math" panose="02040503050406030204" pitchFamily="18" charset="0"/>
                      </a:rPr>
                      <m:t>𝒂</m:t>
                    </m:r>
                    <m:r>
                      <a:rPr lang="en-US" sz="540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5400" b="1" i="1">
                        <a:latin typeface="Cambria Math" panose="02040503050406030204" pitchFamily="18" charset="0"/>
                      </a:rPr>
                      <m:t>𝟒</m:t>
                    </m:r>
                    <m:r>
                      <a:rPr lang="en-US" sz="5400" b="1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5400" b="1" i="1">
                        <a:latin typeface="Cambria Math" panose="02040503050406030204" pitchFamily="18" charset="0"/>
                      </a:rPr>
                      <m:t>𝒄</m:t>
                    </m:r>
                    <m:r>
                      <a:rPr lang="en-US" sz="540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5400" b="1" i="1">
                        <a:latin typeface="Cambria Math" panose="02040503050406030204" pitchFamily="18" charset="0"/>
                      </a:rPr>
                      <m:t>𝟓</m:t>
                    </m:r>
                    <m:r>
                      <a:rPr lang="en-US" sz="5400" b="1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5400" b="1" i="1">
                        <a:latin typeface="Cambria Math" panose="02040503050406030204" pitchFamily="18" charset="0"/>
                      </a:rPr>
                      <m:t>𝑩</m:t>
                    </m:r>
                    <m:r>
                      <a:rPr lang="en-US" sz="540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5400" b="1" i="1">
                        <a:latin typeface="Cambria Math" panose="02040503050406030204" pitchFamily="18" charset="0"/>
                      </a:rPr>
                      <m:t>𝟏𝟓</m:t>
                    </m:r>
                    <m:sSup>
                      <m:sSupPr>
                        <m:ctrlPr>
                          <a:rPr lang="en-US" sz="54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5400" b="1" i="1">
                            <a:latin typeface="Cambria Math" panose="02040503050406030204" pitchFamily="18" charset="0"/>
                          </a:rPr>
                          <m:t>𝟎</m:t>
                        </m:r>
                      </m:e>
                      <m:sup>
                        <m:r>
                          <a:rPr lang="en-US" sz="5400" b="1" i="1">
                            <a:latin typeface="Cambria Math" panose="02040503050406030204" pitchFamily="18" charset="0"/>
                          </a:rPr>
                          <m:t>𝟎</m:t>
                        </m:r>
                      </m:sup>
                    </m:sSup>
                    <m:r>
                      <a:rPr lang="en-US" sz="5400" b="1" i="1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r>
                  <a:rPr lang="en-US" sz="5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5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Diện</a:t>
                </a:r>
                <a:r>
                  <a:rPr lang="en-US" sz="5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5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tích</a:t>
                </a:r>
                <a:r>
                  <a:rPr lang="en-US" sz="5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5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của</a:t>
                </a:r>
                <a:r>
                  <a:rPr lang="en-US" sz="5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tam </a:t>
                </a:r>
                <a:r>
                  <a:rPr lang="en-US" sz="5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giác</a:t>
                </a:r>
                <a:r>
                  <a:rPr lang="en-US" sz="5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5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sz="5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:</a:t>
                </a:r>
              </a:p>
            </p:txBody>
          </p:sp>
        </mc:Choice>
        <mc:Fallback xmlns="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8AEC0D67-2BCF-492D-9A86-1563DDA0644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91071" y="3626873"/>
                <a:ext cx="22502381" cy="942053"/>
              </a:xfrm>
              <a:prstGeom prst="rect">
                <a:avLst/>
              </a:prstGeom>
              <a:blipFill>
                <a:blip r:embed="rId9"/>
                <a:stretch>
                  <a:fillRect l="-1436" t="-17532" b="-3766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1" name="TextBox 30">
            <a:extLst>
              <a:ext uri="{FF2B5EF4-FFF2-40B4-BE49-F238E27FC236}">
                <a16:creationId xmlns:a16="http://schemas.microsoft.com/office/drawing/2014/main" id="{73C3CF5C-1143-48B0-96F6-576266D875C3}"/>
              </a:ext>
            </a:extLst>
          </p:cNvPr>
          <p:cNvSpPr txBox="1"/>
          <p:nvPr/>
        </p:nvSpPr>
        <p:spPr>
          <a:xfrm>
            <a:off x="669002" y="1685889"/>
            <a:ext cx="982961" cy="7540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>
                <a:solidFill>
                  <a:prstClr val="white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III</a:t>
            </a:r>
          </a:p>
        </p:txBody>
      </p:sp>
    </p:spTree>
    <p:extLst>
      <p:ext uri="{BB962C8B-B14F-4D97-AF65-F5344CB8AC3E}">
        <p14:creationId xmlns:p14="http://schemas.microsoft.com/office/powerpoint/2010/main" val="375524315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5D313519-0C89-483D-A08E-CF6067282148}"/>
              </a:ext>
            </a:extLst>
          </p:cNvPr>
          <p:cNvGrpSpPr/>
          <p:nvPr/>
        </p:nvGrpSpPr>
        <p:grpSpPr>
          <a:xfrm>
            <a:off x="141340" y="6578413"/>
            <a:ext cx="23862374" cy="6832787"/>
            <a:chOff x="48567" y="4381499"/>
            <a:chExt cx="23018772" cy="6091012"/>
          </a:xfrm>
          <a:solidFill>
            <a:srgbClr val="DAE3F3"/>
          </a:solidFill>
        </p:grpSpPr>
        <p:sp>
          <p:nvSpPr>
            <p:cNvPr id="3" name="Rounded Rectangle 52">
              <a:extLst>
                <a:ext uri="{FF2B5EF4-FFF2-40B4-BE49-F238E27FC236}">
                  <a16:creationId xmlns:a16="http://schemas.microsoft.com/office/drawing/2014/main" id="{5B1AB244-3D78-416D-AEF1-35CC4562B7A3}"/>
                </a:ext>
              </a:extLst>
            </p:cNvPr>
            <p:cNvSpPr/>
            <p:nvPr/>
          </p:nvSpPr>
          <p:spPr>
            <a:xfrm>
              <a:off x="385312" y="4636343"/>
              <a:ext cx="22682027" cy="5836168"/>
            </a:xfrm>
            <a:prstGeom prst="roundRect">
              <a:avLst>
                <a:gd name="adj" fmla="val 2239"/>
              </a:avLst>
            </a:prstGeom>
            <a:grpFill/>
            <a:ln w="28575">
              <a:solidFill>
                <a:schemeClr val="accent3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4800" b="1" dirty="0">
                  <a:solidFill>
                    <a:prstClr val="black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        </a:t>
              </a:r>
              <a:endParaRPr lang="en-US" sz="4800" b="1" dirty="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B6FC852D-338F-4593-BDAE-4432C24EAC82}"/>
                </a:ext>
              </a:extLst>
            </p:cNvPr>
            <p:cNvGrpSpPr/>
            <p:nvPr/>
          </p:nvGrpSpPr>
          <p:grpSpPr>
            <a:xfrm>
              <a:off x="48567" y="4381499"/>
              <a:ext cx="3991940" cy="1079474"/>
              <a:chOff x="410517" y="4648199"/>
              <a:chExt cx="3991940" cy="1079474"/>
            </a:xfrm>
            <a:grpFill/>
          </p:grpSpPr>
          <p:sp>
            <p:nvSpPr>
              <p:cNvPr id="5" name="Freeform 20">
                <a:extLst>
                  <a:ext uri="{FF2B5EF4-FFF2-40B4-BE49-F238E27FC236}">
                    <a16:creationId xmlns:a16="http://schemas.microsoft.com/office/drawing/2014/main" id="{20085AD8-BD87-4A35-B6D4-9AE383128185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 flipV="1">
                <a:off x="2421084" y="3633167"/>
                <a:ext cx="966341" cy="2996405"/>
              </a:xfrm>
              <a:prstGeom prst="round1Rect">
                <a:avLst/>
              </a:prstGeom>
              <a:grpFill/>
              <a:ln w="57150">
                <a:solidFill>
                  <a:schemeClr val="accent6">
                    <a:lumMod val="75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F08C0313-9358-457E-845F-D4B035AC31D3}"/>
                  </a:ext>
                </a:extLst>
              </p:cNvPr>
              <p:cNvSpPr txBox="1"/>
              <p:nvPr/>
            </p:nvSpPr>
            <p:spPr>
              <a:xfrm>
                <a:off x="1406054" y="4732063"/>
                <a:ext cx="2872839" cy="800219"/>
              </a:xfrm>
              <a:prstGeom prst="rect">
                <a:avLst/>
              </a:prstGeom>
              <a:grp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vi-VN" sz="4600" b="1" dirty="0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lang="en-US" sz="4600" b="1" dirty="0">
                  <a:solidFill>
                    <a:prstClr val="black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pic>
            <p:nvPicPr>
              <p:cNvPr id="7" name="Picture 6">
                <a:extLst>
                  <a:ext uri="{FF2B5EF4-FFF2-40B4-BE49-F238E27FC236}">
                    <a16:creationId xmlns:a16="http://schemas.microsoft.com/office/drawing/2014/main" id="{AB75B5B9-D442-4C6E-96A9-9A573FE06D99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7950" t="14860" r="18922" b="25555"/>
              <a:stretch/>
            </p:blipFill>
            <p:spPr>
              <a:xfrm>
                <a:off x="410517" y="4648200"/>
                <a:ext cx="1058947" cy="1079473"/>
              </a:xfrm>
              <a:prstGeom prst="round2DiagRect">
                <a:avLst>
                  <a:gd name="adj1" fmla="val 27632"/>
                  <a:gd name="adj2" fmla="val 0"/>
                </a:avLst>
              </a:prstGeom>
              <a:grpFill/>
              <a:ln w="38100" cap="sq">
                <a:solidFill>
                  <a:schemeClr val="accent6">
                    <a:lumMod val="50000"/>
                  </a:schemeClr>
                </a:solidFill>
                <a:miter lim="800000"/>
              </a:ln>
              <a:effectLst>
                <a:outerShdw blurRad="254000" algn="tl" rotWithShape="0">
                  <a:srgbClr val="000000">
                    <a:alpha val="43000"/>
                  </a:srgbClr>
                </a:outerShdw>
              </a:effectLst>
            </p:spPr>
          </p:pic>
        </p:grp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DA8B4DB7-EFF8-4AF8-B0FA-839D4C447E82}"/>
              </a:ext>
            </a:extLst>
          </p:cNvPr>
          <p:cNvGrpSpPr/>
          <p:nvPr/>
        </p:nvGrpSpPr>
        <p:grpSpPr>
          <a:xfrm>
            <a:off x="620483" y="5069374"/>
            <a:ext cx="23556178" cy="1270562"/>
            <a:chOff x="241306" y="2225779"/>
            <a:chExt cx="11778089" cy="635281"/>
          </a:xfrm>
          <a:solidFill>
            <a:srgbClr val="327E3B"/>
          </a:solidFill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" name="Rectangle 8">
                  <a:extLst>
                    <a:ext uri="{FF2B5EF4-FFF2-40B4-BE49-F238E27FC236}">
                      <a16:creationId xmlns:a16="http://schemas.microsoft.com/office/drawing/2014/main" id="{8E77691F-65E4-4D25-99BE-C63849AAC2C4}"/>
                    </a:ext>
                  </a:extLst>
                </p:cNvPr>
                <p:cNvSpPr/>
                <p:nvPr/>
              </p:nvSpPr>
              <p:spPr>
                <a:xfrm>
                  <a:off x="3558830" y="2225779"/>
                  <a:ext cx="2468235" cy="617268"/>
                </a:xfrm>
                <a:prstGeom prst="rect">
                  <a:avLst/>
                </a:prstGeom>
                <a:grpFill/>
                <a:ln w="19050">
                  <a:solidFill>
                    <a:schemeClr val="bg1"/>
                  </a:solidFill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 xmlns:m="http://schemas.openxmlformats.org/officeDocument/2006/math">
                      <m:rad>
                        <m:radPr>
                          <m:degHide m:val="on"/>
                          <m:ctrlPr>
                            <a:rPr lang="en-US" sz="5400" b="1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sz="5400" b="1" i="1" smtClean="0">
                              <a:latin typeface="Cambria Math" panose="02040503050406030204" pitchFamily="18" charset="0"/>
                            </a:rPr>
                            <m:t>𝟖𝟒</m:t>
                          </m:r>
                        </m:e>
                      </m:rad>
                    </m:oMath>
                  </a14:m>
                  <a:r>
                    <a:rPr lang="vi-VN" sz="5400" b="1" dirty="0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.</a:t>
                  </a:r>
                  <a:endParaRPr lang="en-US" sz="5400" b="1" dirty="0">
                    <a:solidFill>
                      <a:prstClr val="white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mc:Choice>
          <mc:Fallback xmlns="">
            <p:sp>
              <p:nvSpPr>
                <p:cNvPr id="9" name="Rectangle 8">
                  <a:extLst>
                    <a:ext uri="{FF2B5EF4-FFF2-40B4-BE49-F238E27FC236}">
                      <a16:creationId xmlns:a16="http://schemas.microsoft.com/office/drawing/2014/main" id="{8E77691F-65E4-4D25-99BE-C63849AAC2C4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558830" y="2225779"/>
                  <a:ext cx="2468235" cy="617268"/>
                </a:xfrm>
                <a:prstGeom prst="rect">
                  <a:avLst/>
                </a:prstGeom>
                <a:blipFill>
                  <a:blip r:embed="rId3"/>
                  <a:stretch>
                    <a:fillRect b="-17143"/>
                  </a:stretch>
                </a:blipFill>
                <a:ln w="19050">
                  <a:solidFill>
                    <a:schemeClr val="bg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2178679C-83F1-4149-AB69-2BCAF6D951FA}"/>
                </a:ext>
              </a:extLst>
            </p:cNvPr>
            <p:cNvSpPr/>
            <p:nvPr/>
          </p:nvSpPr>
          <p:spPr>
            <a:xfrm>
              <a:off x="3247742" y="2303047"/>
              <a:ext cx="540000" cy="540000"/>
            </a:xfrm>
            <a:prstGeom prst="ellipse">
              <a:avLst/>
            </a:prstGeom>
            <a:grpFill/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5400" b="1" dirty="0">
                  <a:solidFill>
                    <a:prstClr val="white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B</a:t>
              </a:r>
              <a:endParaRPr lang="en-US" sz="5400" b="1" dirty="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" name="Rectangle 10">
                  <a:extLst>
                    <a:ext uri="{FF2B5EF4-FFF2-40B4-BE49-F238E27FC236}">
                      <a16:creationId xmlns:a16="http://schemas.microsoft.com/office/drawing/2014/main" id="{BF1812F0-72B6-4695-918E-1559D10E093B}"/>
                    </a:ext>
                  </a:extLst>
                </p:cNvPr>
                <p:cNvSpPr/>
                <p:nvPr/>
              </p:nvSpPr>
              <p:spPr>
                <a:xfrm>
                  <a:off x="531851" y="2243792"/>
                  <a:ext cx="2468235" cy="617268"/>
                </a:xfrm>
                <a:prstGeom prst="rect">
                  <a:avLst/>
                </a:prstGeom>
                <a:grpFill/>
                <a:ln w="19050">
                  <a:solidFill>
                    <a:schemeClr val="bg1"/>
                  </a:solidFill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 xmlns:m="http://schemas.openxmlformats.org/officeDocument/2006/math">
                      <m:r>
                        <a:rPr lang="en-US" sz="5400" b="1" i="1" smtClean="0">
                          <a:latin typeface="Cambria Math" panose="02040503050406030204" pitchFamily="18" charset="0"/>
                        </a:rPr>
                        <m:t>𝟖𝟒</m:t>
                      </m:r>
                      <m:r>
                        <a:rPr lang="en-US" sz="5400" b="1" i="1" smtClean="0">
                          <a:latin typeface="Cambria Math" panose="02040503050406030204" pitchFamily="18" charset="0"/>
                        </a:rPr>
                        <m:t> </m:t>
                      </m:r>
                    </m:oMath>
                  </a14:m>
                  <a:r>
                    <a:rPr lang="en-US" sz="5400" b="1" dirty="0">
                      <a:solidFill>
                        <a:prstClr val="white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.</a:t>
                  </a:r>
                </a:p>
              </p:txBody>
            </p:sp>
          </mc:Choice>
          <mc:Fallback xmlns="">
            <p:sp>
              <p:nvSpPr>
                <p:cNvPr id="11" name="Rectangle 10">
                  <a:extLst>
                    <a:ext uri="{FF2B5EF4-FFF2-40B4-BE49-F238E27FC236}">
                      <a16:creationId xmlns:a16="http://schemas.microsoft.com/office/drawing/2014/main" id="{BF1812F0-72B6-4695-918E-1559D10E093B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31851" y="2243792"/>
                  <a:ext cx="2468235" cy="617268"/>
                </a:xfrm>
                <a:prstGeom prst="rect">
                  <a:avLst/>
                </a:prstGeom>
                <a:blipFill>
                  <a:blip r:embed="rId4"/>
                  <a:stretch>
                    <a:fillRect b="-13744"/>
                  </a:stretch>
                </a:blipFill>
                <a:ln w="19050">
                  <a:solidFill>
                    <a:schemeClr val="bg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188947F5-5540-4A85-BACE-6641A507F5A0}"/>
                </a:ext>
              </a:extLst>
            </p:cNvPr>
            <p:cNvSpPr/>
            <p:nvPr/>
          </p:nvSpPr>
          <p:spPr>
            <a:xfrm>
              <a:off x="241306" y="2303047"/>
              <a:ext cx="540000" cy="540000"/>
            </a:xfrm>
            <a:prstGeom prst="ellipse">
              <a:avLst/>
            </a:prstGeom>
            <a:grpFill/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5400" b="1" dirty="0">
                  <a:solidFill>
                    <a:prstClr val="white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A</a:t>
              </a:r>
              <a:endParaRPr lang="en-US" sz="5400" b="1" dirty="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" name="Rectangle 12">
                  <a:extLst>
                    <a:ext uri="{FF2B5EF4-FFF2-40B4-BE49-F238E27FC236}">
                      <a16:creationId xmlns:a16="http://schemas.microsoft.com/office/drawing/2014/main" id="{E1DB1070-DB60-40AD-900A-04886F77B54F}"/>
                    </a:ext>
                  </a:extLst>
                </p:cNvPr>
                <p:cNvSpPr/>
                <p:nvPr/>
              </p:nvSpPr>
              <p:spPr>
                <a:xfrm>
                  <a:off x="6544723" y="2243792"/>
                  <a:ext cx="2468235" cy="617268"/>
                </a:xfrm>
                <a:prstGeom prst="rect">
                  <a:avLst/>
                </a:prstGeom>
                <a:grpFill/>
                <a:ln w="19050">
                  <a:solidFill>
                    <a:schemeClr val="bg1"/>
                  </a:solidFill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 xmlns:m="http://schemas.openxmlformats.org/officeDocument/2006/math">
                      <m:r>
                        <a:rPr lang="en-US" sz="5400" b="1" i="1" smtClean="0">
                          <a:latin typeface="Cambria Math" panose="02040503050406030204" pitchFamily="18" charset="0"/>
                        </a:rPr>
                        <m:t>𝟒𝟐</m:t>
                      </m:r>
                    </m:oMath>
                  </a14:m>
                  <a:r>
                    <a:rPr lang="vi-VN" sz="5400" b="1" dirty="0"/>
                    <a:t>.</a:t>
                  </a:r>
                  <a:endParaRPr lang="en-US" sz="5400" b="1" dirty="0">
                    <a:solidFill>
                      <a:prstClr val="white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mc:Choice>
          <mc:Fallback xmlns="">
            <p:sp>
              <p:nvSpPr>
                <p:cNvPr id="13" name="Rectangle 12">
                  <a:extLst>
                    <a:ext uri="{FF2B5EF4-FFF2-40B4-BE49-F238E27FC236}">
                      <a16:creationId xmlns:a16="http://schemas.microsoft.com/office/drawing/2014/main" id="{E1DB1070-DB60-40AD-900A-04886F77B54F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544723" y="2243792"/>
                  <a:ext cx="2468235" cy="617268"/>
                </a:xfrm>
                <a:prstGeom prst="rect">
                  <a:avLst/>
                </a:prstGeom>
                <a:blipFill>
                  <a:blip r:embed="rId5"/>
                  <a:stretch>
                    <a:fillRect b="-15166"/>
                  </a:stretch>
                </a:blipFill>
                <a:ln w="19050">
                  <a:solidFill>
                    <a:schemeClr val="bg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67BF74FF-3652-4371-9E0B-A97FA806BC48}"/>
                </a:ext>
              </a:extLst>
            </p:cNvPr>
            <p:cNvSpPr/>
            <p:nvPr/>
          </p:nvSpPr>
          <p:spPr>
            <a:xfrm>
              <a:off x="6254178" y="2303047"/>
              <a:ext cx="540000" cy="540000"/>
            </a:xfrm>
            <a:prstGeom prst="ellipse">
              <a:avLst/>
            </a:prstGeom>
            <a:grpFill/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5400" b="1" dirty="0">
                  <a:solidFill>
                    <a:prstClr val="white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C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" name="Rectangle 14">
                  <a:extLst>
                    <a:ext uri="{FF2B5EF4-FFF2-40B4-BE49-F238E27FC236}">
                      <a16:creationId xmlns:a16="http://schemas.microsoft.com/office/drawing/2014/main" id="{6DFE3254-D4F7-4AE6-9631-67D4D43B93C6}"/>
                    </a:ext>
                  </a:extLst>
                </p:cNvPr>
                <p:cNvSpPr/>
                <p:nvPr/>
              </p:nvSpPr>
              <p:spPr>
                <a:xfrm>
                  <a:off x="9551160" y="2243792"/>
                  <a:ext cx="2468235" cy="617268"/>
                </a:xfrm>
                <a:prstGeom prst="rect">
                  <a:avLst/>
                </a:prstGeom>
                <a:grpFill/>
                <a:ln w="19050">
                  <a:solidFill>
                    <a:schemeClr val="bg1"/>
                  </a:solidFill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ad>
                          <m:radPr>
                            <m:degHide m:val="on"/>
                            <m:ctrlPr>
                              <a:rPr lang="en-US" sz="5400" b="1" i="1" smtClean="0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5400" b="1" i="1" smtClean="0">
                                <a:latin typeface="Cambria Math" panose="02040503050406030204" pitchFamily="18" charset="0"/>
                              </a:rPr>
                              <m:t>𝟏𝟔𝟖</m:t>
                            </m:r>
                          </m:e>
                        </m:rad>
                        <m:r>
                          <m:rPr>
                            <m:nor/>
                          </m:rPr>
                          <a:rPr lang="vi-VN" sz="5400" b="1"/>
                          <m:t>.</m:t>
                        </m:r>
                      </m:oMath>
                    </m:oMathPara>
                  </a14:m>
                  <a:endParaRPr lang="en-US" sz="5400" b="1" dirty="0">
                    <a:solidFill>
                      <a:prstClr val="white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mc:Choice>
          <mc:Fallback xmlns="">
            <p:sp>
              <p:nvSpPr>
                <p:cNvPr id="15" name="Rectangle 14">
                  <a:extLst>
                    <a:ext uri="{FF2B5EF4-FFF2-40B4-BE49-F238E27FC236}">
                      <a16:creationId xmlns:a16="http://schemas.microsoft.com/office/drawing/2014/main" id="{6DFE3254-D4F7-4AE6-9631-67D4D43B93C6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551160" y="2243792"/>
                  <a:ext cx="2468235" cy="617268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  <a:ln w="19050">
                  <a:solidFill>
                    <a:schemeClr val="bg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4B907C0F-6FC4-4852-8CFD-AD2FACA13C7F}"/>
                </a:ext>
              </a:extLst>
            </p:cNvPr>
            <p:cNvSpPr/>
            <p:nvPr/>
          </p:nvSpPr>
          <p:spPr>
            <a:xfrm>
              <a:off x="9260615" y="2303047"/>
              <a:ext cx="540000" cy="540000"/>
            </a:xfrm>
            <a:prstGeom prst="ellipse">
              <a:avLst/>
            </a:prstGeom>
            <a:grpFill/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5400" b="1" dirty="0">
                  <a:solidFill>
                    <a:prstClr val="white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D</a:t>
              </a:r>
            </a:p>
          </p:txBody>
        </p:sp>
      </p:grpSp>
      <p:sp>
        <p:nvSpPr>
          <p:cNvPr id="17" name="Oval 16">
            <a:extLst>
              <a:ext uri="{FF2B5EF4-FFF2-40B4-BE49-F238E27FC236}">
                <a16:creationId xmlns:a16="http://schemas.microsoft.com/office/drawing/2014/main" id="{3AF6DD6E-C69C-4024-A5BF-FE21EA5DD223}"/>
              </a:ext>
            </a:extLst>
          </p:cNvPr>
          <p:cNvSpPr/>
          <p:nvPr/>
        </p:nvSpPr>
        <p:spPr>
          <a:xfrm>
            <a:off x="598141" y="5245341"/>
            <a:ext cx="1080000" cy="1080000"/>
          </a:xfrm>
          <a:prstGeom prst="ellipse">
            <a:avLst/>
          </a:prstGeom>
          <a:solidFill>
            <a:srgbClr val="FF0000"/>
          </a:solidFill>
          <a:ln w="5715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400" b="1" dirty="0">
                <a:solidFill>
                  <a:prstClr val="white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A</a:t>
            </a:r>
            <a:endParaRPr lang="en-US" sz="6400" dirty="0">
              <a:solidFill>
                <a:prstClr val="white"/>
              </a:solidFill>
              <a:latin typeface="Calibri" panose="020F0502020204030204"/>
            </a:endParaRP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8F06450E-ACA8-42F7-B878-4360BA0CBA71}"/>
              </a:ext>
            </a:extLst>
          </p:cNvPr>
          <p:cNvGrpSpPr/>
          <p:nvPr/>
        </p:nvGrpSpPr>
        <p:grpSpPr>
          <a:xfrm>
            <a:off x="141340" y="2590803"/>
            <a:ext cx="23943880" cy="2401467"/>
            <a:chOff x="923003" y="3917552"/>
            <a:chExt cx="23943880" cy="2401466"/>
          </a:xfrm>
        </p:grpSpPr>
        <p:sp>
          <p:nvSpPr>
            <p:cNvPr id="19" name="Rounded Rectangle 41">
              <a:extLst>
                <a:ext uri="{FF2B5EF4-FFF2-40B4-BE49-F238E27FC236}">
                  <a16:creationId xmlns:a16="http://schemas.microsoft.com/office/drawing/2014/main" id="{CC866FB0-B137-49F3-A47E-0B1A18FC432E}"/>
                </a:ext>
              </a:extLst>
            </p:cNvPr>
            <p:cNvSpPr/>
            <p:nvPr/>
          </p:nvSpPr>
          <p:spPr>
            <a:xfrm>
              <a:off x="1272211" y="4426857"/>
              <a:ext cx="23594672" cy="1892161"/>
            </a:xfrm>
            <a:prstGeom prst="roundRect">
              <a:avLst>
                <a:gd name="adj" fmla="val 10158"/>
              </a:avLst>
            </a:prstGeom>
            <a:solidFill>
              <a:srgbClr val="FEEBB0"/>
            </a:solidFill>
            <a:ln w="12700">
              <a:solidFill>
                <a:srgbClr val="91720D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4400" b="1">
                  <a:solidFill>
                    <a:prstClr val="black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                         </a:t>
              </a:r>
              <a:endParaRPr lang="en-US" sz="4800" b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20" name="Group 19">
              <a:extLst>
                <a:ext uri="{FF2B5EF4-FFF2-40B4-BE49-F238E27FC236}">
                  <a16:creationId xmlns:a16="http://schemas.microsoft.com/office/drawing/2014/main" id="{61E96746-B33C-4D41-836E-CA7E0074841E}"/>
                </a:ext>
              </a:extLst>
            </p:cNvPr>
            <p:cNvGrpSpPr/>
            <p:nvPr/>
          </p:nvGrpSpPr>
          <p:grpSpPr>
            <a:xfrm>
              <a:off x="923003" y="3917552"/>
              <a:ext cx="3942102" cy="1040476"/>
              <a:chOff x="923003" y="3917552"/>
              <a:chExt cx="3942102" cy="1040476"/>
            </a:xfrm>
          </p:grpSpPr>
          <p:grpSp>
            <p:nvGrpSpPr>
              <p:cNvPr id="21" name="Group 20">
                <a:extLst>
                  <a:ext uri="{FF2B5EF4-FFF2-40B4-BE49-F238E27FC236}">
                    <a16:creationId xmlns:a16="http://schemas.microsoft.com/office/drawing/2014/main" id="{7719E236-B0D7-442E-8A08-3228625765BF}"/>
                  </a:ext>
                </a:extLst>
              </p:cNvPr>
              <p:cNvGrpSpPr/>
              <p:nvPr/>
            </p:nvGrpSpPr>
            <p:grpSpPr>
              <a:xfrm>
                <a:off x="1362045" y="4022855"/>
                <a:ext cx="3503060" cy="865576"/>
                <a:chOff x="2028795" y="4384805"/>
                <a:chExt cx="3503060" cy="865576"/>
              </a:xfrm>
            </p:grpSpPr>
            <p:sp>
              <p:nvSpPr>
                <p:cNvPr id="23" name="Freeform 20">
                  <a:extLst>
                    <a:ext uri="{FF2B5EF4-FFF2-40B4-BE49-F238E27FC236}">
                      <a16:creationId xmlns:a16="http://schemas.microsoft.com/office/drawing/2014/main" id="{B393AAC4-D254-453D-8479-B404D455FFB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rot="5400000">
                  <a:off x="3364273" y="3082799"/>
                  <a:ext cx="832104" cy="3503060"/>
                </a:xfrm>
                <a:prstGeom prst="round2SameRect">
                  <a:avLst>
                    <a:gd name="adj1" fmla="val 19445"/>
                    <a:gd name="adj2" fmla="val 0"/>
                  </a:avLst>
                </a:prstGeom>
                <a:solidFill>
                  <a:srgbClr val="FFF9BC"/>
                </a:solidFill>
                <a:ln w="57150">
                  <a:solidFill>
                    <a:srgbClr val="91720D"/>
                  </a:solidFill>
                </a:ln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24" name="TextBox 23">
                  <a:extLst>
                    <a:ext uri="{FF2B5EF4-FFF2-40B4-BE49-F238E27FC236}">
                      <a16:creationId xmlns:a16="http://schemas.microsoft.com/office/drawing/2014/main" id="{7641E29D-906E-4634-ADED-96B1E8DA8216}"/>
                    </a:ext>
                  </a:extLst>
                </p:cNvPr>
                <p:cNvSpPr txBox="1"/>
                <p:nvPr/>
              </p:nvSpPr>
              <p:spPr>
                <a:xfrm>
                  <a:off x="2542253" y="4384805"/>
                  <a:ext cx="2895398" cy="80021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vi-VN" sz="4600" b="1" dirty="0">
                      <a:solidFill>
                        <a:prstClr val="black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CÂU</a:t>
                  </a:r>
                  <a:r>
                    <a:rPr lang="en-US" sz="4600" b="1" dirty="0">
                      <a:solidFill>
                        <a:prstClr val="black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19</a:t>
                  </a:r>
                  <a:r>
                    <a:rPr lang="vi-VN" sz="4600" b="1" dirty="0">
                      <a:solidFill>
                        <a:prstClr val="black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</a:t>
                  </a:r>
                  <a:endParaRPr lang="en-US" sz="4600" b="1" dirty="0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</p:grpSp>
          <p:pic>
            <p:nvPicPr>
              <p:cNvPr id="22" name="Picture 21">
                <a:extLst>
                  <a:ext uri="{FF2B5EF4-FFF2-40B4-BE49-F238E27FC236}">
                    <a16:creationId xmlns:a16="http://schemas.microsoft.com/office/drawing/2014/main" id="{6650C43C-37F7-4A87-880E-749F8F158389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5599" t="21515" r="9759" b="14519"/>
              <a:stretch/>
            </p:blipFill>
            <p:spPr>
              <a:xfrm>
                <a:off x="923003" y="3917552"/>
                <a:ext cx="1076356" cy="1040476"/>
              </a:xfrm>
              <a:prstGeom prst="round2DiagRect">
                <a:avLst>
                  <a:gd name="adj1" fmla="val 30509"/>
                  <a:gd name="adj2" fmla="val 0"/>
                </a:avLst>
              </a:prstGeom>
              <a:ln w="38100" cap="sq">
                <a:solidFill>
                  <a:srgbClr val="91720D"/>
                </a:solidFill>
                <a:miter lim="800000"/>
              </a:ln>
              <a:effectLst>
                <a:outerShdw blurRad="254000" algn="tl" rotWithShape="0">
                  <a:srgbClr val="000000">
                    <a:alpha val="43000"/>
                  </a:srgbClr>
                </a:outerShdw>
              </a:effectLst>
            </p:spPr>
          </p:pic>
        </p:grp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F818C57C-1988-4D43-859D-82DC91340849}"/>
              </a:ext>
            </a:extLst>
          </p:cNvPr>
          <p:cNvGrpSpPr/>
          <p:nvPr/>
        </p:nvGrpSpPr>
        <p:grpSpPr>
          <a:xfrm>
            <a:off x="-72643" y="1572056"/>
            <a:ext cx="19656043" cy="830997"/>
            <a:chOff x="-288923" y="1892299"/>
            <a:chExt cx="19659598" cy="830996"/>
          </a:xfrm>
        </p:grpSpPr>
        <p:sp>
          <p:nvSpPr>
            <p:cNvPr id="26" name="Rounded Rectangle 2">
              <a:extLst>
                <a:ext uri="{FF2B5EF4-FFF2-40B4-BE49-F238E27FC236}">
                  <a16:creationId xmlns:a16="http://schemas.microsoft.com/office/drawing/2014/main" id="{0A9E6F3C-C9C6-4653-8688-729C6539C260}"/>
                </a:ext>
              </a:extLst>
            </p:cNvPr>
            <p:cNvSpPr/>
            <p:nvPr/>
          </p:nvSpPr>
          <p:spPr>
            <a:xfrm>
              <a:off x="-288923" y="2052547"/>
              <a:ext cx="2130429" cy="657125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B241A601-B9CB-4799-9262-795745D3C127}"/>
                </a:ext>
              </a:extLst>
            </p:cNvPr>
            <p:cNvSpPr txBox="1"/>
            <p:nvPr/>
          </p:nvSpPr>
          <p:spPr>
            <a:xfrm>
              <a:off x="1082674" y="1922269"/>
              <a:ext cx="184764" cy="75405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endParaRPr lang="en-US" b="1">
                <a:solidFill>
                  <a:prstClr val="white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8F08DB64-BC2D-418D-8BD5-391B8CF3BEA4}"/>
                </a:ext>
              </a:extLst>
            </p:cNvPr>
            <p:cNvSpPr txBox="1"/>
            <p:nvPr/>
          </p:nvSpPr>
          <p:spPr>
            <a:xfrm>
              <a:off x="2087562" y="1892299"/>
              <a:ext cx="17283113" cy="830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 BÀI TẬP TRẮC NGHIỆM CỦNG CỐ</a:t>
              </a:r>
            </a:p>
          </p:txBody>
        </p:sp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1FB11C65-8BD6-48B2-A424-E6F4B06755C4}"/>
                  </a:ext>
                </a:extLst>
              </p:cNvPr>
              <p:cNvSpPr txBox="1"/>
              <p:nvPr/>
            </p:nvSpPr>
            <p:spPr>
              <a:xfrm>
                <a:off x="690219" y="6629400"/>
                <a:ext cx="8225182" cy="605204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5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		Ta </a:t>
                </a:r>
                <a:r>
                  <a:rPr lang="en-US" sz="5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sz="5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: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5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5400" b="1" i="1">
                        <a:latin typeface="Cambria Math" panose="02040503050406030204" pitchFamily="18" charset="0"/>
                      </a:rPr>
                      <m:t>𝒑</m:t>
                    </m:r>
                    <m:r>
                      <a:rPr lang="en-US" sz="5400" b="1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54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5400" b="1" i="1">
                            <a:latin typeface="Cambria Math" panose="02040503050406030204" pitchFamily="18" charset="0"/>
                          </a:rPr>
                          <m:t>𝒂</m:t>
                        </m:r>
                        <m:r>
                          <a:rPr lang="en-US" sz="5400" b="1" i="1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5400" b="1" i="1">
                            <a:latin typeface="Cambria Math" panose="02040503050406030204" pitchFamily="18" charset="0"/>
                          </a:rPr>
                          <m:t>𝒃</m:t>
                        </m:r>
                        <m:r>
                          <a:rPr lang="en-US" sz="5400" b="1" i="1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5400" b="1" i="1">
                            <a:latin typeface="Cambria Math" panose="02040503050406030204" pitchFamily="18" charset="0"/>
                          </a:rPr>
                          <m:t>𝒄</m:t>
                        </m:r>
                      </m:num>
                      <m:den>
                        <m:r>
                          <a:rPr lang="en-US" sz="5400" b="1" i="1">
                            <a:latin typeface="Cambria Math" panose="02040503050406030204" pitchFamily="18" charset="0"/>
                          </a:rPr>
                          <m:t>𝟐</m:t>
                        </m:r>
                      </m:den>
                    </m:f>
                  </m:oMath>
                </a14:m>
                <a:endParaRPr lang="en-US" sz="5400" b="1" i="1" dirty="0">
                  <a:latin typeface="Cambria Math" panose="02040503050406030204" pitchFamily="18" charset="0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US" sz="5400" b="1" dirty="0"/>
                  <a:t>     </a:t>
                </a:r>
                <a14:m>
                  <m:oMath xmlns:m="http://schemas.openxmlformats.org/officeDocument/2006/math">
                    <m:r>
                      <a:rPr lang="en-US" sz="5400" b="1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54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5400" b="1" i="1">
                            <a:latin typeface="Cambria Math" panose="02040503050406030204" pitchFamily="18" charset="0"/>
                          </a:rPr>
                          <m:t>𝟏𝟑</m:t>
                        </m:r>
                        <m:r>
                          <a:rPr lang="en-US" sz="5400" b="1" i="1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5400" b="1" i="1">
                            <a:latin typeface="Cambria Math" panose="02040503050406030204" pitchFamily="18" charset="0"/>
                          </a:rPr>
                          <m:t>𝟏𝟒</m:t>
                        </m:r>
                        <m:r>
                          <a:rPr lang="en-US" sz="5400" b="1" i="1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5400" b="1" i="1">
                            <a:latin typeface="Cambria Math" panose="02040503050406030204" pitchFamily="18" charset="0"/>
                          </a:rPr>
                          <m:t>𝟏𝟓</m:t>
                        </m:r>
                      </m:num>
                      <m:den>
                        <m:r>
                          <a:rPr lang="en-US" sz="5400" b="1" i="1">
                            <a:latin typeface="Cambria Math" panose="02040503050406030204" pitchFamily="18" charset="0"/>
                          </a:rPr>
                          <m:t>𝟐</m:t>
                        </m:r>
                      </m:den>
                    </m:f>
                  </m:oMath>
                </a14:m>
                <a:endParaRPr lang="en-US" sz="5400" b="1" i="1" dirty="0">
                  <a:latin typeface="Cambria Math" panose="02040503050406030204" pitchFamily="18" charset="0"/>
                </a:endParaRPr>
              </a:p>
              <a:p>
                <a:pPr>
                  <a:lnSpc>
                    <a:spcPct val="150000"/>
                  </a:lnSpc>
                </a:pPr>
                <a14:m>
                  <m:oMath xmlns:m="http://schemas.openxmlformats.org/officeDocument/2006/math">
                    <m:r>
                      <a:rPr lang="en-US" sz="5400" b="1" i="1" smtClean="0">
                        <a:latin typeface="Cambria Math" panose="02040503050406030204" pitchFamily="18" charset="0"/>
                      </a:rPr>
                      <m:t>     </m:t>
                    </m:r>
                    <m:r>
                      <a:rPr lang="en-US" sz="540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5400" b="1" i="1">
                        <a:latin typeface="Cambria Math" panose="02040503050406030204" pitchFamily="18" charset="0"/>
                      </a:rPr>
                      <m:t>𝟐𝟏</m:t>
                    </m:r>
                  </m:oMath>
                </a14:m>
                <a:r>
                  <a:rPr lang="en-US" sz="5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</p:txBody>
          </p:sp>
        </mc:Choice>
        <mc:Fallback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1FB11C65-8BD6-48B2-A424-E6F4B06755C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0219" y="6629400"/>
                <a:ext cx="8225182" cy="6052041"/>
              </a:xfrm>
              <a:prstGeom prst="rect">
                <a:avLst/>
              </a:prstGeom>
              <a:blipFill>
                <a:blip r:embed="rId8"/>
                <a:stretch>
                  <a:fillRect b="-504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8AEC0D67-2BCF-492D-9A86-1563DDA0644A}"/>
                  </a:ext>
                </a:extLst>
              </p:cNvPr>
              <p:cNvSpPr txBox="1"/>
              <p:nvPr/>
            </p:nvSpPr>
            <p:spPr>
              <a:xfrm>
                <a:off x="1391071" y="3763624"/>
                <a:ext cx="22502381" cy="83099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lvl="0"/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Một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tam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giác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ba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cạnh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b="1" i="1">
                        <a:latin typeface="Cambria Math" panose="02040503050406030204" pitchFamily="18" charset="0"/>
                      </a:rPr>
                      <m:t>𝟏𝟑</m:t>
                    </m:r>
                    <m:r>
                      <a:rPr lang="en-US" sz="4800" b="1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4800" b="1" i="1">
                        <a:latin typeface="Cambria Math" panose="02040503050406030204" pitchFamily="18" charset="0"/>
                      </a:rPr>
                      <m:t>𝟏𝟒</m:t>
                    </m:r>
                    <m:r>
                      <a:rPr lang="en-US" sz="4800" b="1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4800" b="1" i="1">
                        <a:latin typeface="Cambria Math" panose="02040503050406030204" pitchFamily="18" charset="0"/>
                      </a:rPr>
                      <m:t>𝟏𝟓</m:t>
                    </m:r>
                  </m:oMath>
                </a14:m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Diện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tích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tam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giác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bằng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bao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nhiêu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?</a:t>
                </a:r>
              </a:p>
            </p:txBody>
          </p:sp>
        </mc:Choice>
        <mc:Fallback xmlns="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8AEC0D67-2BCF-492D-9A86-1563DDA0644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91071" y="3763624"/>
                <a:ext cx="22502381" cy="830997"/>
              </a:xfrm>
              <a:prstGeom prst="rect">
                <a:avLst/>
              </a:prstGeom>
              <a:blipFill>
                <a:blip r:embed="rId9"/>
                <a:stretch>
                  <a:fillRect l="-1219" t="-17518" r="-542" b="-3649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1" name="TextBox 30">
            <a:extLst>
              <a:ext uri="{FF2B5EF4-FFF2-40B4-BE49-F238E27FC236}">
                <a16:creationId xmlns:a16="http://schemas.microsoft.com/office/drawing/2014/main" id="{73C3CF5C-1143-48B0-96F6-576266D875C3}"/>
              </a:ext>
            </a:extLst>
          </p:cNvPr>
          <p:cNvSpPr txBox="1"/>
          <p:nvPr/>
        </p:nvSpPr>
        <p:spPr>
          <a:xfrm>
            <a:off x="669002" y="1685889"/>
            <a:ext cx="982961" cy="7540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>
                <a:solidFill>
                  <a:prstClr val="white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III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46B43847-5657-485C-81DE-0C4C106D5B65}"/>
                  </a:ext>
                </a:extLst>
              </p:cNvPr>
              <p:cNvSpPr txBox="1"/>
              <p:nvPr/>
            </p:nvSpPr>
            <p:spPr>
              <a:xfrm>
                <a:off x="12496800" y="6697952"/>
                <a:ext cx="10439400" cy="671324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l" defTabSz="2177278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5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Suy </a:t>
                </a:r>
                <a:r>
                  <a:rPr kumimoji="0" lang="en-US" sz="54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ra</a:t>
                </a:r>
                <a:r>
                  <a:rPr kumimoji="0" lang="en-US" sz="5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: </a:t>
                </a:r>
              </a:p>
              <a:p>
                <a:pPr marL="0" marR="0" lvl="0" indent="0" algn="l" defTabSz="2177278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kumimoji="0" lang="en-US" sz="5400" b="1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𝑺</m:t>
                      </m:r>
                      <m:r>
                        <a:rPr kumimoji="0" lang="en-US" sz="5400" b="1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kumimoji="0" lang="en-US" sz="54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radPr>
                        <m:deg/>
                        <m:e>
                          <m:r>
                            <a:rPr kumimoji="0" lang="en-US" sz="54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𝒑</m:t>
                          </m:r>
                          <m:r>
                            <a:rPr kumimoji="0" lang="en-US" sz="54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(</m:t>
                          </m:r>
                          <m:r>
                            <a:rPr kumimoji="0" lang="en-US" sz="54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𝒑</m:t>
                          </m:r>
                          <m:r>
                            <a:rPr kumimoji="0" lang="en-US" sz="54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−</m:t>
                          </m:r>
                          <m:r>
                            <a:rPr kumimoji="0" lang="en-US" sz="54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𝒂</m:t>
                          </m:r>
                          <m:r>
                            <a:rPr kumimoji="0" lang="en-US" sz="54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)(</m:t>
                          </m:r>
                          <m:r>
                            <a:rPr kumimoji="0" lang="en-US" sz="54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𝒑</m:t>
                          </m:r>
                          <m:r>
                            <a:rPr kumimoji="0" lang="en-US" sz="54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−</m:t>
                          </m:r>
                          <m:r>
                            <a:rPr kumimoji="0" lang="en-US" sz="54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𝒃</m:t>
                          </m:r>
                          <m:r>
                            <a:rPr kumimoji="0" lang="en-US" sz="54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)(</m:t>
                          </m:r>
                          <m:r>
                            <a:rPr kumimoji="0" lang="en-US" sz="54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𝒑</m:t>
                          </m:r>
                          <m:r>
                            <a:rPr kumimoji="0" lang="en-US" sz="54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−</m:t>
                          </m:r>
                          <m:r>
                            <a:rPr kumimoji="0" lang="en-US" sz="54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𝒄</m:t>
                          </m:r>
                          <m:r>
                            <a:rPr kumimoji="0" lang="en-US" sz="54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)</m:t>
                          </m:r>
                        </m:e>
                      </m:rad>
                      <m:r>
                        <a:rPr kumimoji="0" lang="en-US" sz="54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   </m:t>
                      </m:r>
                    </m:oMath>
                  </m:oMathPara>
                </a14:m>
                <a:endParaRPr kumimoji="0" lang="en-US" sz="5400" b="1" i="1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 Math" panose="02040503050406030204" pitchFamily="18" charset="0"/>
                  <a:ea typeface="+mn-ea"/>
                  <a:cs typeface="+mn-cs"/>
                </a:endParaRPr>
              </a:p>
              <a:p>
                <a:pPr marL="0" marR="0" lvl="0" indent="0" algn="l" defTabSz="2177278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sz="5400" b="1" dirty="0">
                    <a:solidFill>
                      <a:prstClr val="black"/>
                    </a:solidFill>
                  </a:rPr>
                  <a:t>   </a:t>
                </a:r>
                <a14:m>
                  <m:oMath xmlns:m="http://schemas.openxmlformats.org/officeDocument/2006/math">
                    <m:r>
                      <a:rPr kumimoji="0" lang="en-US" sz="54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=</m:t>
                    </m:r>
                    <m:rad>
                      <m:radPr>
                        <m:degHide m:val="on"/>
                        <m:ctrlPr>
                          <a:rPr kumimoji="0" lang="en-US" sz="5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radPr>
                      <m:deg/>
                      <m:e>
                        <m:r>
                          <a:rPr kumimoji="0" lang="en-US" sz="5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𝟐𝟏</m:t>
                        </m:r>
                        <m:r>
                          <a:rPr kumimoji="0" lang="en-US" sz="5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(</m:t>
                        </m:r>
                        <m:r>
                          <a:rPr kumimoji="0" lang="en-US" sz="5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𝟐𝟏</m:t>
                        </m:r>
                        <m:r>
                          <a:rPr kumimoji="0" lang="en-US" sz="5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−</m:t>
                        </m:r>
                        <m:r>
                          <a:rPr kumimoji="0" lang="en-US" sz="5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𝟏𝟑</m:t>
                        </m:r>
                        <m:r>
                          <a:rPr kumimoji="0" lang="en-US" sz="5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)(</m:t>
                        </m:r>
                        <m:r>
                          <a:rPr kumimoji="0" lang="en-US" sz="5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𝟐𝟏</m:t>
                        </m:r>
                        <m:r>
                          <a:rPr kumimoji="0" lang="en-US" sz="5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−</m:t>
                        </m:r>
                        <m:r>
                          <a:rPr kumimoji="0" lang="en-US" sz="5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𝟏𝟒</m:t>
                        </m:r>
                        <m:r>
                          <a:rPr kumimoji="0" lang="en-US" sz="5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)(</m:t>
                        </m:r>
                        <m:r>
                          <a:rPr kumimoji="0" lang="en-US" sz="5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𝟐𝟏</m:t>
                        </m:r>
                        <m:r>
                          <a:rPr kumimoji="0" lang="en-US" sz="5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−</m:t>
                        </m:r>
                        <m:r>
                          <a:rPr kumimoji="0" lang="en-US" sz="5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𝟏𝟓</m:t>
                        </m:r>
                        <m:r>
                          <a:rPr kumimoji="0" lang="en-US" sz="5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)</m:t>
                        </m:r>
                      </m:e>
                    </m:rad>
                  </m:oMath>
                </a14:m>
                <a:endParaRPr kumimoji="0" lang="en-US" sz="5400" b="1" i="1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  <a:p>
                <a:pPr marL="0" marR="0" lvl="0" indent="0" algn="l" defTabSz="2177278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5400" b="1" u="none" strike="noStrike" kern="1200" cap="none" spc="0" normalizeH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ea typeface="+mn-ea"/>
                    <a:cs typeface="+mn-cs"/>
                  </a:rPr>
                  <a:t>   </a:t>
                </a:r>
                <a14:m>
                  <m:oMath xmlns:m="http://schemas.openxmlformats.org/officeDocument/2006/math">
                    <m:r>
                      <a:rPr kumimoji="0" lang="en-US" sz="54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=</m:t>
                    </m:r>
                    <m:r>
                      <a:rPr kumimoji="0" lang="en-US" sz="54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𝟖𝟒</m:t>
                    </m:r>
                  </m:oMath>
                </a14:m>
                <a:r>
                  <a:rPr kumimoji="0" lang="en-US" sz="5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</p:txBody>
          </p:sp>
        </mc:Choice>
        <mc:Fallback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46B43847-5657-485C-81DE-0C4C106D5B6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496800" y="6697952"/>
                <a:ext cx="10439400" cy="6713248"/>
              </a:xfrm>
              <a:prstGeom prst="rect">
                <a:avLst/>
              </a:prstGeom>
              <a:blipFill>
                <a:blip r:embed="rId10"/>
                <a:stretch>
                  <a:fillRect l="-3094" r="-525" b="-408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06DA0AA6-0578-4656-BF4D-FD62C82701DE}"/>
              </a:ext>
            </a:extLst>
          </p:cNvPr>
          <p:cNvCxnSpPr/>
          <p:nvPr/>
        </p:nvCxnSpPr>
        <p:spPr>
          <a:xfrm>
            <a:off x="11277600" y="6858000"/>
            <a:ext cx="0" cy="6553200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0013687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2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3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3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29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32" name="Rectangle 31">
                <a:extLst>
                  <a:ext uri="{FF2B5EF4-FFF2-40B4-BE49-F238E27FC236}">
                    <a16:creationId xmlns:a16="http://schemas.microsoft.com/office/drawing/2014/main" id="{B684EA2C-EA50-4AA2-AECA-C5048A031A04}"/>
                  </a:ext>
                </a:extLst>
              </p:cNvPr>
              <p:cNvSpPr/>
              <p:nvPr/>
            </p:nvSpPr>
            <p:spPr>
              <a:xfrm>
                <a:off x="19217728" y="4783244"/>
                <a:ext cx="4936470" cy="1234536"/>
              </a:xfrm>
              <a:prstGeom prst="rect">
                <a:avLst/>
              </a:prstGeom>
              <a:solidFill>
                <a:srgbClr val="327E3B"/>
              </a:solidFill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f>
                      <m:fPr>
                        <m:ctrlPr>
                          <a:rPr lang="en-US" sz="5400" b="1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5400" b="1" i="1" smtClean="0">
                            <a:latin typeface="Cambria Math" panose="02040503050406030204" pitchFamily="18" charset="0"/>
                          </a:rPr>
                          <m:t>𝟏𝟑</m:t>
                        </m:r>
                      </m:num>
                      <m:den>
                        <m:r>
                          <a:rPr lang="en-US" sz="5400" b="1" i="1" smtClean="0">
                            <a:latin typeface="Cambria Math" panose="02040503050406030204" pitchFamily="18" charset="0"/>
                          </a:rPr>
                          <m:t>𝟒</m:t>
                        </m:r>
                      </m:den>
                    </m:f>
                    <m:r>
                      <a:rPr lang="en-US" sz="5400" b="1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5400" b="1" dirty="0">
                    <a:solidFill>
                      <a:prstClr val="white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</p:txBody>
          </p:sp>
        </mc:Choice>
        <mc:Fallback>
          <p:sp>
            <p:nvSpPr>
              <p:cNvPr id="32" name="Rectangle 31">
                <a:extLst>
                  <a:ext uri="{FF2B5EF4-FFF2-40B4-BE49-F238E27FC236}">
                    <a16:creationId xmlns:a16="http://schemas.microsoft.com/office/drawing/2014/main" id="{B684EA2C-EA50-4AA2-AECA-C5048A031A0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217728" y="4783244"/>
                <a:ext cx="4936470" cy="1234536"/>
              </a:xfrm>
              <a:prstGeom prst="rect">
                <a:avLst/>
              </a:prstGeom>
              <a:blipFill>
                <a:blip r:embed="rId3"/>
                <a:stretch>
                  <a:fillRect t="-952" b="-12857"/>
                </a:stretch>
              </a:blipFill>
              <a:ln w="19050">
                <a:solidFill>
                  <a:schemeClr val="bg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" name="Group 1">
            <a:extLst>
              <a:ext uri="{FF2B5EF4-FFF2-40B4-BE49-F238E27FC236}">
                <a16:creationId xmlns:a16="http://schemas.microsoft.com/office/drawing/2014/main" id="{5D313519-0C89-483D-A08E-CF6067282148}"/>
              </a:ext>
            </a:extLst>
          </p:cNvPr>
          <p:cNvGrpSpPr/>
          <p:nvPr/>
        </p:nvGrpSpPr>
        <p:grpSpPr>
          <a:xfrm>
            <a:off x="141340" y="6215016"/>
            <a:ext cx="23862374" cy="7272384"/>
            <a:chOff x="48567" y="4381499"/>
            <a:chExt cx="23018772" cy="6482886"/>
          </a:xfrm>
          <a:solidFill>
            <a:srgbClr val="DAE3F3"/>
          </a:solidFill>
        </p:grpSpPr>
        <p:sp>
          <p:nvSpPr>
            <p:cNvPr id="3" name="Rounded Rectangle 52">
              <a:extLst>
                <a:ext uri="{FF2B5EF4-FFF2-40B4-BE49-F238E27FC236}">
                  <a16:creationId xmlns:a16="http://schemas.microsoft.com/office/drawing/2014/main" id="{5B1AB244-3D78-416D-AEF1-35CC4562B7A3}"/>
                </a:ext>
              </a:extLst>
            </p:cNvPr>
            <p:cNvSpPr/>
            <p:nvPr/>
          </p:nvSpPr>
          <p:spPr>
            <a:xfrm>
              <a:off x="385312" y="4630735"/>
              <a:ext cx="22682027" cy="6233650"/>
            </a:xfrm>
            <a:prstGeom prst="roundRect">
              <a:avLst>
                <a:gd name="adj" fmla="val 2239"/>
              </a:avLst>
            </a:prstGeom>
            <a:grpFill/>
            <a:ln w="28575">
              <a:solidFill>
                <a:schemeClr val="accent3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4800" b="1" dirty="0">
                  <a:solidFill>
                    <a:prstClr val="black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        </a:t>
              </a:r>
              <a:endParaRPr lang="en-US" sz="4800" b="1" dirty="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B6FC852D-338F-4593-BDAE-4432C24EAC82}"/>
                </a:ext>
              </a:extLst>
            </p:cNvPr>
            <p:cNvGrpSpPr/>
            <p:nvPr/>
          </p:nvGrpSpPr>
          <p:grpSpPr>
            <a:xfrm>
              <a:off x="48567" y="4381499"/>
              <a:ext cx="3991940" cy="1079474"/>
              <a:chOff x="410517" y="4648199"/>
              <a:chExt cx="3991940" cy="1079474"/>
            </a:xfrm>
            <a:grpFill/>
          </p:grpSpPr>
          <p:sp>
            <p:nvSpPr>
              <p:cNvPr id="5" name="Freeform 20">
                <a:extLst>
                  <a:ext uri="{FF2B5EF4-FFF2-40B4-BE49-F238E27FC236}">
                    <a16:creationId xmlns:a16="http://schemas.microsoft.com/office/drawing/2014/main" id="{20085AD8-BD87-4A35-B6D4-9AE383128185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 flipV="1">
                <a:off x="2421084" y="3633167"/>
                <a:ext cx="966341" cy="2996405"/>
              </a:xfrm>
              <a:prstGeom prst="round1Rect">
                <a:avLst/>
              </a:prstGeom>
              <a:grpFill/>
              <a:ln w="57150">
                <a:solidFill>
                  <a:schemeClr val="accent6">
                    <a:lumMod val="75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F08C0313-9358-457E-845F-D4B035AC31D3}"/>
                  </a:ext>
                </a:extLst>
              </p:cNvPr>
              <p:cNvSpPr txBox="1"/>
              <p:nvPr/>
            </p:nvSpPr>
            <p:spPr>
              <a:xfrm>
                <a:off x="1406054" y="4732063"/>
                <a:ext cx="2872839" cy="800219"/>
              </a:xfrm>
              <a:prstGeom prst="rect">
                <a:avLst/>
              </a:prstGeom>
              <a:grp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vi-VN" sz="4600" b="1" dirty="0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lang="en-US" sz="4600" b="1" dirty="0">
                  <a:solidFill>
                    <a:prstClr val="black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pic>
            <p:nvPicPr>
              <p:cNvPr id="7" name="Picture 6">
                <a:extLst>
                  <a:ext uri="{FF2B5EF4-FFF2-40B4-BE49-F238E27FC236}">
                    <a16:creationId xmlns:a16="http://schemas.microsoft.com/office/drawing/2014/main" id="{AB75B5B9-D442-4C6E-96A9-9A573FE06D99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7950" t="14860" r="18922" b="25555"/>
              <a:stretch/>
            </p:blipFill>
            <p:spPr>
              <a:xfrm>
                <a:off x="410517" y="4648200"/>
                <a:ext cx="1058947" cy="1079473"/>
              </a:xfrm>
              <a:prstGeom prst="round2DiagRect">
                <a:avLst>
                  <a:gd name="adj1" fmla="val 27632"/>
                  <a:gd name="adj2" fmla="val 0"/>
                </a:avLst>
              </a:prstGeom>
              <a:grpFill/>
              <a:ln w="38100" cap="sq">
                <a:solidFill>
                  <a:schemeClr val="accent6">
                    <a:lumMod val="50000"/>
                  </a:schemeClr>
                </a:solidFill>
                <a:miter lim="800000"/>
              </a:ln>
              <a:effectLst>
                <a:outerShdw blurRad="254000" algn="tl" rotWithShape="0">
                  <a:srgbClr val="000000">
                    <a:alpha val="43000"/>
                  </a:srgbClr>
                </a:outerShdw>
              </a:effectLst>
            </p:spPr>
          </p:pic>
        </p:grp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DA8B4DB7-EFF8-4AF8-B0FA-839D4C447E82}"/>
              </a:ext>
            </a:extLst>
          </p:cNvPr>
          <p:cNvGrpSpPr/>
          <p:nvPr/>
        </p:nvGrpSpPr>
        <p:grpSpPr>
          <a:xfrm>
            <a:off x="556936" y="4724400"/>
            <a:ext cx="19118618" cy="1295400"/>
            <a:chOff x="241306" y="2225779"/>
            <a:chExt cx="9559309" cy="647700"/>
          </a:xfrm>
          <a:solidFill>
            <a:srgbClr val="327E3B"/>
          </a:solidFill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" name="Rectangle 8">
                  <a:extLst>
                    <a:ext uri="{FF2B5EF4-FFF2-40B4-BE49-F238E27FC236}">
                      <a16:creationId xmlns:a16="http://schemas.microsoft.com/office/drawing/2014/main" id="{8E77691F-65E4-4D25-99BE-C63849AAC2C4}"/>
                    </a:ext>
                  </a:extLst>
                </p:cNvPr>
                <p:cNvSpPr/>
                <p:nvPr/>
              </p:nvSpPr>
              <p:spPr>
                <a:xfrm>
                  <a:off x="3558830" y="2225779"/>
                  <a:ext cx="2468235" cy="617268"/>
                </a:xfrm>
                <a:prstGeom prst="rect">
                  <a:avLst/>
                </a:prstGeom>
                <a:grpFill/>
                <a:ln w="19050">
                  <a:solidFill>
                    <a:schemeClr val="bg1"/>
                  </a:solidFill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 xmlns:m="http://schemas.openxmlformats.org/officeDocument/2006/math">
                      <m:r>
                        <a:rPr lang="en-US" sz="5400" b="1" i="1" smtClean="0">
                          <a:latin typeface="Cambria Math" panose="02040503050406030204" pitchFamily="18" charset="0"/>
                        </a:rPr>
                        <m:t>𝟏𝟑</m:t>
                      </m:r>
                    </m:oMath>
                  </a14:m>
                  <a:r>
                    <a:rPr lang="vi-VN" sz="5400" b="1" dirty="0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.</a:t>
                  </a:r>
                  <a:endParaRPr lang="en-US" sz="5400" b="1" dirty="0">
                    <a:solidFill>
                      <a:prstClr val="white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mc:Choice>
          <mc:Fallback xmlns="">
            <p:sp>
              <p:nvSpPr>
                <p:cNvPr id="9" name="Rectangle 8">
                  <a:extLst>
                    <a:ext uri="{FF2B5EF4-FFF2-40B4-BE49-F238E27FC236}">
                      <a16:creationId xmlns:a16="http://schemas.microsoft.com/office/drawing/2014/main" id="{8E77691F-65E4-4D25-99BE-C63849AAC2C4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558830" y="2225779"/>
                  <a:ext cx="2468235" cy="617268"/>
                </a:xfrm>
                <a:prstGeom prst="rect">
                  <a:avLst/>
                </a:prstGeom>
                <a:blipFill>
                  <a:blip r:embed="rId5"/>
                  <a:stretch>
                    <a:fillRect b="-13810"/>
                  </a:stretch>
                </a:blipFill>
                <a:ln w="19050">
                  <a:solidFill>
                    <a:schemeClr val="bg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2178679C-83F1-4149-AB69-2BCAF6D951FA}"/>
                </a:ext>
              </a:extLst>
            </p:cNvPr>
            <p:cNvSpPr/>
            <p:nvPr/>
          </p:nvSpPr>
          <p:spPr>
            <a:xfrm>
              <a:off x="3247742" y="2303047"/>
              <a:ext cx="540000" cy="540000"/>
            </a:xfrm>
            <a:prstGeom prst="ellipse">
              <a:avLst/>
            </a:prstGeom>
            <a:grpFill/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5400" b="1" dirty="0">
                  <a:solidFill>
                    <a:prstClr val="white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B</a:t>
              </a:r>
              <a:endParaRPr lang="en-US" sz="5400" b="1" dirty="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11" name="Rectangle 10">
                  <a:extLst>
                    <a:ext uri="{FF2B5EF4-FFF2-40B4-BE49-F238E27FC236}">
                      <a16:creationId xmlns:a16="http://schemas.microsoft.com/office/drawing/2014/main" id="{BF1812F0-72B6-4695-918E-1559D10E093B}"/>
                    </a:ext>
                  </a:extLst>
                </p:cNvPr>
                <p:cNvSpPr/>
                <p:nvPr/>
              </p:nvSpPr>
              <p:spPr>
                <a:xfrm>
                  <a:off x="531851" y="2256211"/>
                  <a:ext cx="2468235" cy="617268"/>
                </a:xfrm>
                <a:prstGeom prst="rect">
                  <a:avLst/>
                </a:prstGeom>
                <a:grpFill/>
                <a:ln w="19050">
                  <a:solidFill>
                    <a:schemeClr val="bg1"/>
                  </a:solidFill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 xmlns:m="http://schemas.openxmlformats.org/officeDocument/2006/math">
                      <m:f>
                        <m:fPr>
                          <m:ctrlPr>
                            <a:rPr lang="en-US" sz="5400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5400" b="1" i="1" smtClean="0">
                              <a:latin typeface="Cambria Math" panose="02040503050406030204" pitchFamily="18" charset="0"/>
                            </a:rPr>
                            <m:t>𝟏𝟑</m:t>
                          </m:r>
                        </m:num>
                        <m:den>
                          <m:r>
                            <a:rPr lang="en-US" sz="5400" b="1" i="1" smtClean="0">
                              <a:latin typeface="Cambria Math" panose="02040503050406030204" pitchFamily="18" charset="0"/>
                            </a:rPr>
                            <m:t>𝟐</m:t>
                          </m:r>
                        </m:den>
                      </m:f>
                      <m:r>
                        <a:rPr lang="en-US" sz="5400" b="1" i="1" smtClean="0">
                          <a:latin typeface="Cambria Math" panose="02040503050406030204" pitchFamily="18" charset="0"/>
                        </a:rPr>
                        <m:t> </m:t>
                      </m:r>
                    </m:oMath>
                  </a14:m>
                  <a:r>
                    <a:rPr lang="en-US" sz="5400" b="1" dirty="0">
                      <a:solidFill>
                        <a:prstClr val="white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.</a:t>
                  </a:r>
                </a:p>
              </p:txBody>
            </p:sp>
          </mc:Choice>
          <mc:Fallback>
            <p:sp>
              <p:nvSpPr>
                <p:cNvPr id="11" name="Rectangle 10">
                  <a:extLst>
                    <a:ext uri="{FF2B5EF4-FFF2-40B4-BE49-F238E27FC236}">
                      <a16:creationId xmlns:a16="http://schemas.microsoft.com/office/drawing/2014/main" id="{BF1812F0-72B6-4695-918E-1559D10E093B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31851" y="2256211"/>
                  <a:ext cx="2468235" cy="617268"/>
                </a:xfrm>
                <a:prstGeom prst="rect">
                  <a:avLst/>
                </a:prstGeom>
                <a:blipFill>
                  <a:blip r:embed="rId6"/>
                  <a:stretch>
                    <a:fillRect t="-474" b="-12796"/>
                  </a:stretch>
                </a:blipFill>
                <a:ln w="19050">
                  <a:solidFill>
                    <a:schemeClr val="bg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188947F5-5540-4A85-BACE-6641A507F5A0}"/>
                </a:ext>
              </a:extLst>
            </p:cNvPr>
            <p:cNvSpPr/>
            <p:nvPr/>
          </p:nvSpPr>
          <p:spPr>
            <a:xfrm>
              <a:off x="241306" y="2303047"/>
              <a:ext cx="540000" cy="540000"/>
            </a:xfrm>
            <a:prstGeom prst="ellipse">
              <a:avLst/>
            </a:prstGeom>
            <a:grpFill/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5400" b="1" dirty="0">
                  <a:solidFill>
                    <a:prstClr val="white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A</a:t>
              </a:r>
              <a:endParaRPr lang="en-US" sz="5400" b="1" dirty="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" name="Rectangle 12">
                  <a:extLst>
                    <a:ext uri="{FF2B5EF4-FFF2-40B4-BE49-F238E27FC236}">
                      <a16:creationId xmlns:a16="http://schemas.microsoft.com/office/drawing/2014/main" id="{E1DB1070-DB60-40AD-900A-04886F77B54F}"/>
                    </a:ext>
                  </a:extLst>
                </p:cNvPr>
                <p:cNvSpPr/>
                <p:nvPr/>
              </p:nvSpPr>
              <p:spPr>
                <a:xfrm>
                  <a:off x="6544723" y="2243792"/>
                  <a:ext cx="2468235" cy="617268"/>
                </a:xfrm>
                <a:prstGeom prst="rect">
                  <a:avLst/>
                </a:prstGeom>
                <a:grpFill/>
                <a:ln w="19050">
                  <a:solidFill>
                    <a:schemeClr val="bg1"/>
                  </a:solidFill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 xmlns:m="http://schemas.openxmlformats.org/officeDocument/2006/math">
                      <m:r>
                        <a:rPr lang="en-US" sz="5400" b="1" i="1" smtClean="0">
                          <a:latin typeface="Cambria Math" panose="02040503050406030204" pitchFamily="18" charset="0"/>
                        </a:rPr>
                        <m:t>𝟐𝟔</m:t>
                      </m:r>
                    </m:oMath>
                  </a14:m>
                  <a:r>
                    <a:rPr lang="vi-VN" sz="5400" b="1" dirty="0"/>
                    <a:t>.</a:t>
                  </a:r>
                  <a:endParaRPr lang="en-US" sz="5400" b="1" dirty="0">
                    <a:solidFill>
                      <a:prstClr val="white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mc:Choice>
          <mc:Fallback xmlns="">
            <p:sp>
              <p:nvSpPr>
                <p:cNvPr id="13" name="Rectangle 12">
                  <a:extLst>
                    <a:ext uri="{FF2B5EF4-FFF2-40B4-BE49-F238E27FC236}">
                      <a16:creationId xmlns:a16="http://schemas.microsoft.com/office/drawing/2014/main" id="{E1DB1070-DB60-40AD-900A-04886F77B54F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544723" y="2243792"/>
                  <a:ext cx="2468235" cy="617268"/>
                </a:xfrm>
                <a:prstGeom prst="rect">
                  <a:avLst/>
                </a:prstGeom>
                <a:blipFill>
                  <a:blip r:embed="rId7"/>
                  <a:stretch>
                    <a:fillRect b="-15166"/>
                  </a:stretch>
                </a:blipFill>
                <a:ln w="19050">
                  <a:solidFill>
                    <a:schemeClr val="bg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67BF74FF-3652-4371-9E0B-A97FA806BC48}"/>
                </a:ext>
              </a:extLst>
            </p:cNvPr>
            <p:cNvSpPr/>
            <p:nvPr/>
          </p:nvSpPr>
          <p:spPr>
            <a:xfrm>
              <a:off x="6254178" y="2303047"/>
              <a:ext cx="540000" cy="540000"/>
            </a:xfrm>
            <a:prstGeom prst="ellipse">
              <a:avLst/>
            </a:prstGeom>
            <a:grpFill/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5400" b="1" dirty="0">
                  <a:solidFill>
                    <a:prstClr val="white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C</a:t>
              </a:r>
            </a:p>
          </p:txBody>
        </p:sp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4B907C0F-6FC4-4852-8CFD-AD2FACA13C7F}"/>
                </a:ext>
              </a:extLst>
            </p:cNvPr>
            <p:cNvSpPr/>
            <p:nvPr/>
          </p:nvSpPr>
          <p:spPr>
            <a:xfrm>
              <a:off x="9260615" y="2303047"/>
              <a:ext cx="540000" cy="540000"/>
            </a:xfrm>
            <a:prstGeom prst="ellipse">
              <a:avLst/>
            </a:prstGeom>
            <a:grpFill/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5400" b="1" dirty="0">
                  <a:solidFill>
                    <a:prstClr val="white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D</a:t>
              </a:r>
            </a:p>
          </p:txBody>
        </p:sp>
      </p:grpSp>
      <p:sp>
        <p:nvSpPr>
          <p:cNvPr id="17" name="Oval 16">
            <a:extLst>
              <a:ext uri="{FF2B5EF4-FFF2-40B4-BE49-F238E27FC236}">
                <a16:creationId xmlns:a16="http://schemas.microsoft.com/office/drawing/2014/main" id="{3AF6DD6E-C69C-4024-A5BF-FE21EA5DD223}"/>
              </a:ext>
            </a:extLst>
          </p:cNvPr>
          <p:cNvSpPr/>
          <p:nvPr/>
        </p:nvSpPr>
        <p:spPr>
          <a:xfrm>
            <a:off x="583686" y="4860512"/>
            <a:ext cx="1080000" cy="1080000"/>
          </a:xfrm>
          <a:prstGeom prst="ellipse">
            <a:avLst/>
          </a:prstGeom>
          <a:solidFill>
            <a:srgbClr val="FF0000"/>
          </a:solidFill>
          <a:ln w="5715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400" b="1" dirty="0">
                <a:solidFill>
                  <a:prstClr val="white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A</a:t>
            </a:r>
            <a:endParaRPr lang="en-US" sz="6400" dirty="0">
              <a:solidFill>
                <a:prstClr val="white"/>
              </a:solidFill>
              <a:latin typeface="Calibri" panose="020F0502020204030204"/>
            </a:endParaRP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8F06450E-ACA8-42F7-B878-4360BA0CBA71}"/>
              </a:ext>
            </a:extLst>
          </p:cNvPr>
          <p:cNvGrpSpPr/>
          <p:nvPr/>
        </p:nvGrpSpPr>
        <p:grpSpPr>
          <a:xfrm>
            <a:off x="141340" y="2590803"/>
            <a:ext cx="23943880" cy="2020170"/>
            <a:chOff x="923003" y="3917552"/>
            <a:chExt cx="23943880" cy="2020169"/>
          </a:xfrm>
        </p:grpSpPr>
        <p:sp>
          <p:nvSpPr>
            <p:cNvPr id="19" name="Rounded Rectangle 41">
              <a:extLst>
                <a:ext uri="{FF2B5EF4-FFF2-40B4-BE49-F238E27FC236}">
                  <a16:creationId xmlns:a16="http://schemas.microsoft.com/office/drawing/2014/main" id="{CC866FB0-B137-49F3-A47E-0B1A18FC432E}"/>
                </a:ext>
              </a:extLst>
            </p:cNvPr>
            <p:cNvSpPr/>
            <p:nvPr/>
          </p:nvSpPr>
          <p:spPr>
            <a:xfrm>
              <a:off x="1272211" y="4426857"/>
              <a:ext cx="23594672" cy="1510864"/>
            </a:xfrm>
            <a:prstGeom prst="roundRect">
              <a:avLst>
                <a:gd name="adj" fmla="val 10158"/>
              </a:avLst>
            </a:prstGeom>
            <a:solidFill>
              <a:srgbClr val="FEEBB0"/>
            </a:solidFill>
            <a:ln w="12700">
              <a:solidFill>
                <a:srgbClr val="91720D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4400" b="1" dirty="0">
                  <a:solidFill>
                    <a:prstClr val="black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                         </a:t>
              </a:r>
              <a:endParaRPr lang="en-US" sz="4800" b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20" name="Group 19">
              <a:extLst>
                <a:ext uri="{FF2B5EF4-FFF2-40B4-BE49-F238E27FC236}">
                  <a16:creationId xmlns:a16="http://schemas.microsoft.com/office/drawing/2014/main" id="{61E96746-B33C-4D41-836E-CA7E0074841E}"/>
                </a:ext>
              </a:extLst>
            </p:cNvPr>
            <p:cNvGrpSpPr/>
            <p:nvPr/>
          </p:nvGrpSpPr>
          <p:grpSpPr>
            <a:xfrm>
              <a:off x="923003" y="3917552"/>
              <a:ext cx="3942102" cy="1040476"/>
              <a:chOff x="923003" y="3917552"/>
              <a:chExt cx="3942102" cy="1040476"/>
            </a:xfrm>
          </p:grpSpPr>
          <p:grpSp>
            <p:nvGrpSpPr>
              <p:cNvPr id="21" name="Group 20">
                <a:extLst>
                  <a:ext uri="{FF2B5EF4-FFF2-40B4-BE49-F238E27FC236}">
                    <a16:creationId xmlns:a16="http://schemas.microsoft.com/office/drawing/2014/main" id="{7719E236-B0D7-442E-8A08-3228625765BF}"/>
                  </a:ext>
                </a:extLst>
              </p:cNvPr>
              <p:cNvGrpSpPr/>
              <p:nvPr/>
            </p:nvGrpSpPr>
            <p:grpSpPr>
              <a:xfrm>
                <a:off x="1362045" y="4022855"/>
                <a:ext cx="3503060" cy="865576"/>
                <a:chOff x="2028795" y="4384805"/>
                <a:chExt cx="3503060" cy="865576"/>
              </a:xfrm>
            </p:grpSpPr>
            <p:sp>
              <p:nvSpPr>
                <p:cNvPr id="23" name="Freeform 20">
                  <a:extLst>
                    <a:ext uri="{FF2B5EF4-FFF2-40B4-BE49-F238E27FC236}">
                      <a16:creationId xmlns:a16="http://schemas.microsoft.com/office/drawing/2014/main" id="{B393AAC4-D254-453D-8479-B404D455FFB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rot="5400000">
                  <a:off x="3364273" y="3082799"/>
                  <a:ext cx="832104" cy="3503060"/>
                </a:xfrm>
                <a:prstGeom prst="round2SameRect">
                  <a:avLst>
                    <a:gd name="adj1" fmla="val 19445"/>
                    <a:gd name="adj2" fmla="val 0"/>
                  </a:avLst>
                </a:prstGeom>
                <a:solidFill>
                  <a:srgbClr val="FFF9BC"/>
                </a:solidFill>
                <a:ln w="57150">
                  <a:solidFill>
                    <a:srgbClr val="91720D"/>
                  </a:solidFill>
                </a:ln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24" name="TextBox 23">
                  <a:extLst>
                    <a:ext uri="{FF2B5EF4-FFF2-40B4-BE49-F238E27FC236}">
                      <a16:creationId xmlns:a16="http://schemas.microsoft.com/office/drawing/2014/main" id="{7641E29D-906E-4634-ADED-96B1E8DA8216}"/>
                    </a:ext>
                  </a:extLst>
                </p:cNvPr>
                <p:cNvSpPr txBox="1"/>
                <p:nvPr/>
              </p:nvSpPr>
              <p:spPr>
                <a:xfrm>
                  <a:off x="2542253" y="4384805"/>
                  <a:ext cx="2895398" cy="80021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vi-VN" sz="4600" b="1" dirty="0">
                      <a:solidFill>
                        <a:prstClr val="black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CÂU</a:t>
                  </a:r>
                  <a:r>
                    <a:rPr lang="en-US" sz="4600" b="1" dirty="0">
                      <a:solidFill>
                        <a:prstClr val="black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20</a:t>
                  </a:r>
                  <a:r>
                    <a:rPr lang="vi-VN" sz="4600" b="1" dirty="0">
                      <a:solidFill>
                        <a:prstClr val="black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</a:t>
                  </a:r>
                  <a:endParaRPr lang="en-US" sz="4600" b="1" dirty="0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</p:grpSp>
          <p:pic>
            <p:nvPicPr>
              <p:cNvPr id="22" name="Picture 21">
                <a:extLst>
                  <a:ext uri="{FF2B5EF4-FFF2-40B4-BE49-F238E27FC236}">
                    <a16:creationId xmlns:a16="http://schemas.microsoft.com/office/drawing/2014/main" id="{6650C43C-37F7-4A87-880E-749F8F158389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5599" t="21515" r="9759" b="14519"/>
              <a:stretch/>
            </p:blipFill>
            <p:spPr>
              <a:xfrm>
                <a:off x="923003" y="3917552"/>
                <a:ext cx="1076356" cy="1040476"/>
              </a:xfrm>
              <a:prstGeom prst="round2DiagRect">
                <a:avLst>
                  <a:gd name="adj1" fmla="val 30509"/>
                  <a:gd name="adj2" fmla="val 0"/>
                </a:avLst>
              </a:prstGeom>
              <a:ln w="38100" cap="sq">
                <a:solidFill>
                  <a:srgbClr val="91720D"/>
                </a:solidFill>
                <a:miter lim="800000"/>
              </a:ln>
              <a:effectLst>
                <a:outerShdw blurRad="254000" algn="tl" rotWithShape="0">
                  <a:srgbClr val="000000">
                    <a:alpha val="43000"/>
                  </a:srgbClr>
                </a:outerShdw>
              </a:effectLst>
            </p:spPr>
          </p:pic>
        </p:grp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F818C57C-1988-4D43-859D-82DC91340849}"/>
              </a:ext>
            </a:extLst>
          </p:cNvPr>
          <p:cNvGrpSpPr/>
          <p:nvPr/>
        </p:nvGrpSpPr>
        <p:grpSpPr>
          <a:xfrm>
            <a:off x="-72643" y="1572056"/>
            <a:ext cx="19656043" cy="830997"/>
            <a:chOff x="-288923" y="1892299"/>
            <a:chExt cx="19659598" cy="830996"/>
          </a:xfrm>
        </p:grpSpPr>
        <p:sp>
          <p:nvSpPr>
            <p:cNvPr id="26" name="Rounded Rectangle 2">
              <a:extLst>
                <a:ext uri="{FF2B5EF4-FFF2-40B4-BE49-F238E27FC236}">
                  <a16:creationId xmlns:a16="http://schemas.microsoft.com/office/drawing/2014/main" id="{0A9E6F3C-C9C6-4653-8688-729C6539C260}"/>
                </a:ext>
              </a:extLst>
            </p:cNvPr>
            <p:cNvSpPr/>
            <p:nvPr/>
          </p:nvSpPr>
          <p:spPr>
            <a:xfrm>
              <a:off x="-288923" y="2052547"/>
              <a:ext cx="2130429" cy="657125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B241A601-B9CB-4799-9262-795745D3C127}"/>
                </a:ext>
              </a:extLst>
            </p:cNvPr>
            <p:cNvSpPr txBox="1"/>
            <p:nvPr/>
          </p:nvSpPr>
          <p:spPr>
            <a:xfrm>
              <a:off x="1082674" y="1922269"/>
              <a:ext cx="184764" cy="75405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endParaRPr lang="en-US" b="1">
                <a:solidFill>
                  <a:prstClr val="white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8F08DB64-BC2D-418D-8BD5-391B8CF3BEA4}"/>
                </a:ext>
              </a:extLst>
            </p:cNvPr>
            <p:cNvSpPr txBox="1"/>
            <p:nvPr/>
          </p:nvSpPr>
          <p:spPr>
            <a:xfrm>
              <a:off x="2087562" y="1892299"/>
              <a:ext cx="17283113" cy="830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 BÀI TẬP TRẮC NGHIỆM CỦNG CỐ</a:t>
              </a:r>
            </a:p>
          </p:txBody>
        </p:sp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1FB11C65-8BD6-48B2-A424-E6F4B06755C4}"/>
                  </a:ext>
                </a:extLst>
              </p:cNvPr>
              <p:cNvSpPr txBox="1"/>
              <p:nvPr/>
            </p:nvSpPr>
            <p:spPr>
              <a:xfrm>
                <a:off x="580383" y="6458578"/>
                <a:ext cx="11548072" cy="566937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5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		Ta </a:t>
                </a:r>
                <a:r>
                  <a:rPr lang="en-US" sz="5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sz="5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: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5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5400" b="1" i="1">
                            <a:latin typeface="Cambria Math" panose="02040503050406030204" pitchFamily="18" charset="0"/>
                          </a:rPr>
                          <m:t>𝑨𝑩</m:t>
                        </m:r>
                      </m:e>
                    </m:acc>
                    <m:r>
                      <a:rPr lang="en-US" sz="5400" b="1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sz="5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5400" b="1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5400" b="1" i="1">
                            <a:latin typeface="Cambria Math" panose="02040503050406030204" pitchFamily="18" charset="0"/>
                          </a:rPr>
                          <m:t>𝟑</m:t>
                        </m:r>
                        <m:r>
                          <a:rPr lang="en-US" sz="5400" b="1" i="1">
                            <a:latin typeface="Cambria Math" panose="02040503050406030204" pitchFamily="18" charset="0"/>
                          </a:rPr>
                          <m:t>;</m:t>
                        </m:r>
                        <m:r>
                          <a:rPr lang="en-US" sz="5400" b="1" i="1">
                            <a:latin typeface="Cambria Math" panose="02040503050406030204" pitchFamily="18" charset="0"/>
                          </a:rPr>
                          <m:t>𝟓</m:t>
                        </m:r>
                      </m:e>
                    </m:d>
                  </m:oMath>
                </a14:m>
                <a:endParaRPr lang="en-US" sz="5400" b="1" i="1" dirty="0">
                  <a:latin typeface="Cambria Math" panose="02040503050406030204" pitchFamily="18" charset="0"/>
                </a:endParaRPr>
              </a:p>
              <a:p>
                <a:pPr>
                  <a:lnSpc>
                    <a:spcPct val="150000"/>
                  </a:lnSpc>
                </a:pPr>
                <a14:m>
                  <m:oMath xmlns:m="http://schemas.openxmlformats.org/officeDocument/2006/math">
                    <m:r>
                      <a:rPr lang="en-US" sz="5400" b="1" i="1">
                        <a:latin typeface="Cambria Math" panose="02040503050406030204" pitchFamily="18" charset="0"/>
                      </a:rPr>
                      <m:t>⇒</m:t>
                    </m:r>
                    <m:r>
                      <a:rPr lang="en-US" sz="5400" b="1" i="1">
                        <a:latin typeface="Cambria Math" panose="02040503050406030204" pitchFamily="18" charset="0"/>
                      </a:rPr>
                      <m:t>𝑨𝑩</m:t>
                    </m:r>
                    <m:r>
                      <a:rPr lang="en-US" sz="5400" b="1" i="1">
                        <a:latin typeface="Cambria Math" panose="020405030504060302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sz="5400" b="1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5400" b="1" i="1">
                            <a:latin typeface="Cambria Math" panose="02040503050406030204" pitchFamily="18" charset="0"/>
                          </a:rPr>
                          <m:t>𝟑𝟒</m:t>
                        </m:r>
                      </m:e>
                    </m:rad>
                  </m:oMath>
                </a14:m>
                <a:r>
                  <a:rPr lang="en-US" sz="5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, </a:t>
                </a:r>
              </a:p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US" sz="5400" b="1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5400" b="1" i="1">
                              <a:latin typeface="Cambria Math" panose="02040503050406030204" pitchFamily="18" charset="0"/>
                            </a:rPr>
                            <m:t>𝑨𝑪</m:t>
                          </m:r>
                        </m:e>
                      </m:acc>
                      <m:r>
                        <a:rPr lang="en-US" sz="5400" b="1" i="1">
                          <a:latin typeface="Cambria Math" panose="02040503050406030204" pitchFamily="18" charset="0"/>
                        </a:rPr>
                        <m:t>=(−</m:t>
                      </m:r>
                      <m:r>
                        <a:rPr lang="en-US" sz="5400" b="1" i="1">
                          <a:latin typeface="Cambria Math" panose="02040503050406030204" pitchFamily="18" charset="0"/>
                        </a:rPr>
                        <m:t>𝟏</m:t>
                      </m:r>
                      <m:r>
                        <a:rPr lang="en-US" sz="5400" b="1" i="1">
                          <a:latin typeface="Cambria Math" panose="02040503050406030204" pitchFamily="18" charset="0"/>
                        </a:rPr>
                        <m:t>;</m:t>
                      </m:r>
                      <m:r>
                        <a:rPr lang="en-US" sz="5400" b="1" i="1">
                          <a:latin typeface="Cambria Math" panose="02040503050406030204" pitchFamily="18" charset="0"/>
                        </a:rPr>
                        <m:t>𝟔</m:t>
                      </m:r>
                      <m:r>
                        <a:rPr lang="en-US" sz="5400" b="1" i="1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5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US" sz="5400" b="1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5400" b="1" i="1">
                              <a:latin typeface="Cambria Math" panose="02040503050406030204" pitchFamily="18" charset="0"/>
                            </a:rPr>
                            <m:t>𝑩𝑪</m:t>
                          </m:r>
                        </m:e>
                      </m:acc>
                      <m:r>
                        <a:rPr lang="en-US" sz="5400" b="1" i="1">
                          <a:latin typeface="Cambria Math" panose="02040503050406030204" pitchFamily="18" charset="0"/>
                        </a:rPr>
                        <m:t>=(</m:t>
                      </m:r>
                      <m:r>
                        <a:rPr lang="en-US" sz="5400" b="1" i="1">
                          <a:latin typeface="Cambria Math" panose="02040503050406030204" pitchFamily="18" charset="0"/>
                        </a:rPr>
                        <m:t>𝟐</m:t>
                      </m:r>
                      <m:r>
                        <a:rPr lang="en-US" sz="5400" b="1" i="1">
                          <a:latin typeface="Cambria Math" panose="02040503050406030204" pitchFamily="18" charset="0"/>
                        </a:rPr>
                        <m:t>;</m:t>
                      </m:r>
                      <m:r>
                        <a:rPr lang="en-US" sz="5400" b="1" i="1">
                          <a:latin typeface="Cambria Math" panose="02040503050406030204" pitchFamily="18" charset="0"/>
                        </a:rPr>
                        <m:t>𝟏</m:t>
                      </m:r>
                      <m:r>
                        <a:rPr lang="en-US" sz="5400" b="1" i="1">
                          <a:latin typeface="Cambria Math" panose="02040503050406030204" pitchFamily="18" charset="0"/>
                        </a:rPr>
                        <m:t>) </m:t>
                      </m:r>
                    </m:oMath>
                  </m:oMathPara>
                </a14:m>
                <a:endParaRPr lang="en-US" sz="5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1FB11C65-8BD6-48B2-A424-E6F4B06755C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0383" y="6458578"/>
                <a:ext cx="11548072" cy="5669373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8AEC0D67-2BCF-492D-9A86-1563DDA0644A}"/>
                  </a:ext>
                </a:extLst>
              </p:cNvPr>
              <p:cNvSpPr txBox="1"/>
              <p:nvPr/>
            </p:nvSpPr>
            <p:spPr>
              <a:xfrm>
                <a:off x="1363824" y="3567208"/>
                <a:ext cx="22502381" cy="83099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lvl="0"/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Một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tam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giác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ba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cạnh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b="1" i="1">
                        <a:latin typeface="Cambria Math" panose="02040503050406030204" pitchFamily="18" charset="0"/>
                      </a:rPr>
                      <m:t>𝟏𝟑</m:t>
                    </m:r>
                    <m:r>
                      <a:rPr lang="en-US" sz="4800" b="1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4800" b="1" i="1">
                        <a:latin typeface="Cambria Math" panose="02040503050406030204" pitchFamily="18" charset="0"/>
                      </a:rPr>
                      <m:t>𝟏𝟒</m:t>
                    </m:r>
                    <m:r>
                      <a:rPr lang="en-US" sz="4800" b="1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4800" b="1" i="1">
                        <a:latin typeface="Cambria Math" panose="02040503050406030204" pitchFamily="18" charset="0"/>
                      </a:rPr>
                      <m:t>𝟏𝟓</m:t>
                    </m:r>
                  </m:oMath>
                </a14:m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Diện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tích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tam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giác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bằng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bao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nhiêu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?</a:t>
                </a:r>
              </a:p>
            </p:txBody>
          </p:sp>
        </mc:Choice>
        <mc:Fallback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8AEC0D67-2BCF-492D-9A86-1563DDA0644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63824" y="3567208"/>
                <a:ext cx="22502381" cy="830997"/>
              </a:xfrm>
              <a:prstGeom prst="rect">
                <a:avLst/>
              </a:prstGeom>
              <a:blipFill>
                <a:blip r:embed="rId10"/>
                <a:stretch>
                  <a:fillRect l="-1246" t="-17647" r="-542" b="-375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1" name="TextBox 30">
            <a:extLst>
              <a:ext uri="{FF2B5EF4-FFF2-40B4-BE49-F238E27FC236}">
                <a16:creationId xmlns:a16="http://schemas.microsoft.com/office/drawing/2014/main" id="{73C3CF5C-1143-48B0-96F6-576266D875C3}"/>
              </a:ext>
            </a:extLst>
          </p:cNvPr>
          <p:cNvSpPr txBox="1"/>
          <p:nvPr/>
        </p:nvSpPr>
        <p:spPr>
          <a:xfrm>
            <a:off x="669002" y="1685889"/>
            <a:ext cx="982961" cy="7540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>
                <a:solidFill>
                  <a:prstClr val="white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III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FDFC837E-CC38-42B2-A210-D453851AB645}"/>
                  </a:ext>
                </a:extLst>
              </p:cNvPr>
              <p:cNvSpPr txBox="1"/>
              <p:nvPr/>
            </p:nvSpPr>
            <p:spPr>
              <a:xfrm>
                <a:off x="4797710" y="9688854"/>
                <a:ext cx="6145696" cy="100149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kumimoji="0" lang="en-US" sz="54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⇒</m:t>
                    </m:r>
                    <m:r>
                      <a:rPr kumimoji="0" lang="en-US" sz="54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𝑨𝑪</m:t>
                    </m:r>
                    <m:r>
                      <a:rPr kumimoji="0" lang="en-US" sz="54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=</m:t>
                    </m:r>
                    <m:rad>
                      <m:radPr>
                        <m:degHide m:val="on"/>
                        <m:ctrlPr>
                          <a:rPr kumimoji="0" lang="en-US" sz="5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radPr>
                      <m:deg/>
                      <m:e>
                        <m:r>
                          <a:rPr kumimoji="0" lang="en-US" sz="5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𝟑𝟕</m:t>
                        </m:r>
                      </m:e>
                    </m:rad>
                  </m:oMath>
                </a14:m>
                <a:r>
                  <a:rPr kumimoji="0" lang="en-US" sz="5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  <a:endParaRPr lang="en-US" dirty="0"/>
              </a:p>
            </p:txBody>
          </p:sp>
        </mc:Choice>
        <mc:Fallback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FDFC837E-CC38-42B2-A210-D453851AB64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97710" y="9688854"/>
                <a:ext cx="6145696" cy="1001493"/>
              </a:xfrm>
              <a:prstGeom prst="rect">
                <a:avLst/>
              </a:prstGeom>
              <a:blipFill>
                <a:blip r:embed="rId11"/>
                <a:stretch>
                  <a:fillRect t="-12727" b="-321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B20659C2-7497-420C-9BC4-586A1DCEDBFD}"/>
                  </a:ext>
                </a:extLst>
              </p:cNvPr>
              <p:cNvSpPr txBox="1"/>
              <p:nvPr/>
            </p:nvSpPr>
            <p:spPr>
              <a:xfrm>
                <a:off x="4279578" y="11028958"/>
                <a:ext cx="5989982" cy="100989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 xmlns:m="http://schemas.openxmlformats.org/officeDocument/2006/math">
                    <m:r>
                      <a:rPr kumimoji="0" lang="en-US" sz="54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⇒</m:t>
                    </m:r>
                    <m:r>
                      <a:rPr kumimoji="0" lang="en-US" sz="54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𝑩𝑪</m:t>
                    </m:r>
                    <m:r>
                      <a:rPr kumimoji="0" lang="en-US" sz="54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=</m:t>
                    </m:r>
                    <m:rad>
                      <m:radPr>
                        <m:degHide m:val="on"/>
                        <m:ctrlPr>
                          <a:rPr kumimoji="0" lang="en-US" sz="5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radPr>
                      <m:deg/>
                      <m:e>
                        <m:r>
                          <a:rPr kumimoji="0" lang="en-US" sz="5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𝟓</m:t>
                        </m:r>
                      </m:e>
                    </m:rad>
                  </m:oMath>
                </a14:m>
                <a:r>
                  <a:rPr kumimoji="0" lang="en-US" sz="5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</p:txBody>
          </p:sp>
        </mc:Choice>
        <mc:Fallback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B20659C2-7497-420C-9BC4-586A1DCEDBF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79578" y="11028958"/>
                <a:ext cx="5989982" cy="1009892"/>
              </a:xfrm>
              <a:prstGeom prst="rect">
                <a:avLst/>
              </a:prstGeom>
              <a:blipFill>
                <a:blip r:embed="rId12"/>
                <a:stretch>
                  <a:fillRect t="-9639" b="-3433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6700BC0F-5046-404E-964E-4B126F986282}"/>
                  </a:ext>
                </a:extLst>
              </p:cNvPr>
              <p:cNvSpPr txBox="1"/>
              <p:nvPr/>
            </p:nvSpPr>
            <p:spPr>
              <a:xfrm>
                <a:off x="12574237" y="6126439"/>
                <a:ext cx="11627646" cy="540487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l" defTabSz="2177278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5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Mặt </a:t>
                </a:r>
                <a:r>
                  <a:rPr kumimoji="0" lang="en-US" sz="54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khác</a:t>
                </a:r>
                <a:r>
                  <a:rPr kumimoji="0" lang="en-US" sz="5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kumimoji="0" lang="en-US" sz="54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𝒑</m:t>
                    </m:r>
                    <m:r>
                      <a:rPr kumimoji="0" lang="en-US" sz="54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=</m:t>
                    </m:r>
                    <m:f>
                      <m:fPr>
                        <m:ctrlPr>
                          <a:rPr kumimoji="0" lang="en-US" sz="5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fPr>
                      <m:num>
                        <m:r>
                          <a:rPr kumimoji="0" lang="en-US" sz="5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𝑨𝑩</m:t>
                        </m:r>
                        <m:r>
                          <a:rPr kumimoji="0" lang="en-US" sz="5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+</m:t>
                        </m:r>
                        <m:r>
                          <a:rPr kumimoji="0" lang="en-US" sz="5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𝑨𝑪</m:t>
                        </m:r>
                        <m:r>
                          <a:rPr kumimoji="0" lang="en-US" sz="5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+</m:t>
                        </m:r>
                        <m:r>
                          <a:rPr kumimoji="0" lang="en-US" sz="5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𝑩𝑪</m:t>
                        </m:r>
                      </m:num>
                      <m:den>
                        <m:r>
                          <a:rPr kumimoji="0" lang="en-US" sz="5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𝟐</m:t>
                        </m:r>
                      </m:den>
                    </m:f>
                  </m:oMath>
                </a14:m>
                <a:endParaRPr kumimoji="0" lang="en-US" sz="5400" b="1" i="1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 Math" panose="02040503050406030204" pitchFamily="18" charset="0"/>
                  <a:ea typeface="+mn-ea"/>
                  <a:cs typeface="+mn-cs"/>
                </a:endParaRPr>
              </a:p>
              <a:p>
                <a:pPr marL="0" marR="0" lvl="0" indent="0" algn="l" defTabSz="2177278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5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	            </a:t>
                </a:r>
                <a14:m>
                  <m:oMath xmlns:m="http://schemas.openxmlformats.org/officeDocument/2006/math">
                    <m:r>
                      <a:rPr kumimoji="0" lang="en-US" sz="54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=</m:t>
                    </m:r>
                    <m:f>
                      <m:fPr>
                        <m:ctrlPr>
                          <a:rPr kumimoji="0" lang="en-US" sz="5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fPr>
                      <m:num>
                        <m:rad>
                          <m:radPr>
                            <m:degHide m:val="on"/>
                            <m:ctrlPr>
                              <a:rPr kumimoji="0" lang="en-US" sz="54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radPr>
                          <m:deg/>
                          <m:e>
                            <m:r>
                              <a:rPr kumimoji="0" lang="en-US" sz="54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𝟑𝟕</m:t>
                            </m:r>
                          </m:e>
                        </m:rad>
                        <m:r>
                          <a:rPr kumimoji="0" lang="en-US" sz="5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+</m:t>
                        </m:r>
                        <m:rad>
                          <m:radPr>
                            <m:degHide m:val="on"/>
                            <m:ctrlPr>
                              <a:rPr kumimoji="0" lang="en-US" sz="54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radPr>
                          <m:deg/>
                          <m:e>
                            <m:r>
                              <a:rPr kumimoji="0" lang="en-US" sz="54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𝟑𝟒</m:t>
                            </m:r>
                          </m:e>
                        </m:rad>
                        <m:r>
                          <a:rPr kumimoji="0" lang="en-US" sz="5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+</m:t>
                        </m:r>
                        <m:rad>
                          <m:radPr>
                            <m:degHide m:val="on"/>
                            <m:ctrlPr>
                              <a:rPr kumimoji="0" lang="en-US" sz="54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radPr>
                          <m:deg/>
                          <m:e>
                            <m:r>
                              <a:rPr kumimoji="0" lang="en-US" sz="54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𝟓</m:t>
                            </m:r>
                          </m:e>
                        </m:rad>
                      </m:num>
                      <m:den>
                        <m:r>
                          <a:rPr kumimoji="0" lang="en-US" sz="5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𝟐</m:t>
                        </m:r>
                      </m:den>
                    </m:f>
                  </m:oMath>
                </a14:m>
                <a:r>
                  <a:rPr kumimoji="0" lang="en-US" sz="5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  <a:p>
                <a:pPr marL="0" marR="0" lvl="0" indent="0" algn="l" defTabSz="2177278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5400" b="1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𝑺</m:t>
                      </m:r>
                      <m:r>
                        <a:rPr kumimoji="0" lang="en-US" sz="5400" b="1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kumimoji="0" lang="en-US" sz="54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radPr>
                        <m:deg/>
                        <m:e>
                          <m:r>
                            <a:rPr kumimoji="0" lang="en-US" sz="54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𝒑</m:t>
                          </m:r>
                          <m:r>
                            <a:rPr kumimoji="0" lang="en-US" sz="54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(</m:t>
                          </m:r>
                          <m:r>
                            <a:rPr kumimoji="0" lang="en-US" sz="54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𝒑</m:t>
                          </m:r>
                          <m:r>
                            <a:rPr kumimoji="0" lang="en-US" sz="54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−</m:t>
                          </m:r>
                          <m:r>
                            <a:rPr kumimoji="0" lang="en-US" sz="54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𝑨𝑩</m:t>
                          </m:r>
                          <m:r>
                            <a:rPr kumimoji="0" lang="en-US" sz="54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)(</m:t>
                          </m:r>
                          <m:r>
                            <a:rPr kumimoji="0" lang="en-US" sz="54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𝒑</m:t>
                          </m:r>
                          <m:r>
                            <a:rPr kumimoji="0" lang="en-US" sz="54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−</m:t>
                          </m:r>
                          <m:r>
                            <a:rPr kumimoji="0" lang="en-US" sz="54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𝑨𝑪</m:t>
                          </m:r>
                          <m:r>
                            <a:rPr kumimoji="0" lang="en-US" sz="54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)(</m:t>
                          </m:r>
                          <m:r>
                            <a:rPr kumimoji="0" lang="en-US" sz="54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𝒑</m:t>
                          </m:r>
                          <m:r>
                            <a:rPr kumimoji="0" lang="en-US" sz="54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−</m:t>
                          </m:r>
                          <m:r>
                            <a:rPr kumimoji="0" lang="en-US" sz="54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𝑩𝑪</m:t>
                          </m:r>
                          <m:r>
                            <a:rPr kumimoji="0" lang="en-US" sz="54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)</m:t>
                          </m:r>
                        </m:e>
                      </m:rad>
                    </m:oMath>
                  </m:oMathPara>
                </a14:m>
                <a:endParaRPr kumimoji="0" lang="en-US" sz="5400" b="1" i="1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 Math" panose="02040503050406030204" pitchFamily="18" charset="0"/>
                  <a:ea typeface="+mn-ea"/>
                  <a:cs typeface="+mn-cs"/>
                </a:endParaRPr>
              </a:p>
            </p:txBody>
          </p:sp>
        </mc:Choice>
        <mc:Fallback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6700BC0F-5046-404E-964E-4B126F98628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574237" y="6126439"/>
                <a:ext cx="11627646" cy="5404878"/>
              </a:xfrm>
              <a:prstGeom prst="rect">
                <a:avLst/>
              </a:prstGeom>
              <a:blipFill>
                <a:blip r:embed="rId13"/>
                <a:stretch>
                  <a:fillRect l="-28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D870505E-7F5A-448C-A5CB-B89A4F321122}"/>
                  </a:ext>
                </a:extLst>
              </p:cNvPr>
              <p:cNvSpPr txBox="1"/>
              <p:nvPr/>
            </p:nvSpPr>
            <p:spPr>
              <a:xfrm>
                <a:off x="13662680" y="11946178"/>
                <a:ext cx="3106219" cy="128868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kumimoji="0" lang="en-US" sz="54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=</m:t>
                    </m:r>
                    <m:f>
                      <m:fPr>
                        <m:ctrlPr>
                          <a:rPr kumimoji="0" lang="en-US" sz="5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fPr>
                      <m:num>
                        <m:r>
                          <a:rPr kumimoji="0" lang="en-US" sz="5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𝟏𝟑</m:t>
                        </m:r>
                      </m:num>
                      <m:den>
                        <m:r>
                          <a:rPr kumimoji="0" lang="en-US" sz="5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𝟐</m:t>
                        </m:r>
                      </m:den>
                    </m:f>
                  </m:oMath>
                </a14:m>
                <a:r>
                  <a:rPr kumimoji="0" lang="en-US" sz="5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endParaRPr lang="en-US" dirty="0"/>
              </a:p>
            </p:txBody>
          </p:sp>
        </mc:Choice>
        <mc:Fallback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D870505E-7F5A-448C-A5CB-B89A4F32112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662680" y="11946178"/>
                <a:ext cx="3106219" cy="1288686"/>
              </a:xfrm>
              <a:prstGeom prst="rect">
                <a:avLst/>
              </a:prstGeom>
              <a:blipFill>
                <a:blip r:embed="rId14"/>
                <a:stretch>
                  <a:fillRect t="-948" b="-123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3" name="TextBox 42">
            <a:extLst>
              <a:ext uri="{FF2B5EF4-FFF2-40B4-BE49-F238E27FC236}">
                <a16:creationId xmlns:a16="http://schemas.microsoft.com/office/drawing/2014/main" id="{B1A40122-7665-47C3-925B-AF22012B305A}"/>
              </a:ext>
            </a:extLst>
          </p:cNvPr>
          <p:cNvSpPr txBox="1"/>
          <p:nvPr/>
        </p:nvSpPr>
        <p:spPr>
          <a:xfrm>
            <a:off x="12913270" y="9010182"/>
            <a:ext cx="4494925" cy="11694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2177278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Suy</a:t>
            </a: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n-US" sz="5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ra</a:t>
            </a: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 </a:t>
            </a:r>
          </a:p>
        </p:txBody>
      </p:sp>
      <p:cxnSp>
        <p:nvCxnSpPr>
          <p:cNvPr id="45" name="Straight Connector 44">
            <a:extLst>
              <a:ext uri="{FF2B5EF4-FFF2-40B4-BE49-F238E27FC236}">
                <a16:creationId xmlns:a16="http://schemas.microsoft.com/office/drawing/2014/main" id="{C0E7C0A7-B42E-4965-8B13-97DC2FAC918D}"/>
              </a:ext>
            </a:extLst>
          </p:cNvPr>
          <p:cNvCxnSpPr/>
          <p:nvPr/>
        </p:nvCxnSpPr>
        <p:spPr>
          <a:xfrm>
            <a:off x="11658600" y="6494604"/>
            <a:ext cx="0" cy="6992796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0699880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2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500"/>
                                        <p:tgtEl>
                                          <p:spTgt spid="3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4" dur="500"/>
                                        <p:tgtEl>
                                          <p:spTgt spid="3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 animBg="1"/>
      <p:bldP spid="17" grpId="0" animBg="1"/>
      <p:bldP spid="29" grpId="0"/>
      <p:bldP spid="33" grpId="0"/>
      <p:bldP spid="35" grpId="0"/>
      <p:bldP spid="39" grpId="0"/>
      <p:bldP spid="43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5D313519-0C89-483D-A08E-CF6067282148}"/>
              </a:ext>
            </a:extLst>
          </p:cNvPr>
          <p:cNvGrpSpPr/>
          <p:nvPr/>
        </p:nvGrpSpPr>
        <p:grpSpPr>
          <a:xfrm>
            <a:off x="141340" y="6578413"/>
            <a:ext cx="23862374" cy="6412385"/>
            <a:chOff x="48567" y="4381499"/>
            <a:chExt cx="23018772" cy="5716249"/>
          </a:xfrm>
          <a:solidFill>
            <a:srgbClr val="DAE3F3"/>
          </a:solidFill>
        </p:grpSpPr>
        <p:sp>
          <p:nvSpPr>
            <p:cNvPr id="3" name="Rounded Rectangle 52">
              <a:extLst>
                <a:ext uri="{FF2B5EF4-FFF2-40B4-BE49-F238E27FC236}">
                  <a16:creationId xmlns:a16="http://schemas.microsoft.com/office/drawing/2014/main" id="{5B1AB244-3D78-416D-AEF1-35CC4562B7A3}"/>
                </a:ext>
              </a:extLst>
            </p:cNvPr>
            <p:cNvSpPr/>
            <p:nvPr/>
          </p:nvSpPr>
          <p:spPr>
            <a:xfrm>
              <a:off x="385312" y="4941556"/>
              <a:ext cx="22682027" cy="5156192"/>
            </a:xfrm>
            <a:prstGeom prst="roundRect">
              <a:avLst>
                <a:gd name="adj" fmla="val 2239"/>
              </a:avLst>
            </a:prstGeom>
            <a:grpFill/>
            <a:ln w="28575">
              <a:solidFill>
                <a:schemeClr val="accent3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4800" b="1" dirty="0">
                  <a:solidFill>
                    <a:prstClr val="black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        </a:t>
              </a:r>
              <a:endParaRPr lang="en-US" sz="4800" b="1" dirty="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B6FC852D-338F-4593-BDAE-4432C24EAC82}"/>
                </a:ext>
              </a:extLst>
            </p:cNvPr>
            <p:cNvGrpSpPr/>
            <p:nvPr/>
          </p:nvGrpSpPr>
          <p:grpSpPr>
            <a:xfrm>
              <a:off x="48567" y="4381499"/>
              <a:ext cx="3991940" cy="1079474"/>
              <a:chOff x="410517" y="4648199"/>
              <a:chExt cx="3991940" cy="1079474"/>
            </a:xfrm>
            <a:grpFill/>
          </p:grpSpPr>
          <p:sp>
            <p:nvSpPr>
              <p:cNvPr id="5" name="Freeform 20">
                <a:extLst>
                  <a:ext uri="{FF2B5EF4-FFF2-40B4-BE49-F238E27FC236}">
                    <a16:creationId xmlns:a16="http://schemas.microsoft.com/office/drawing/2014/main" id="{20085AD8-BD87-4A35-B6D4-9AE383128185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 flipV="1">
                <a:off x="2421084" y="3633167"/>
                <a:ext cx="966341" cy="2996405"/>
              </a:xfrm>
              <a:prstGeom prst="round1Rect">
                <a:avLst/>
              </a:prstGeom>
              <a:grpFill/>
              <a:ln w="57150">
                <a:solidFill>
                  <a:schemeClr val="accent6">
                    <a:lumMod val="75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F08C0313-9358-457E-845F-D4B035AC31D3}"/>
                  </a:ext>
                </a:extLst>
              </p:cNvPr>
              <p:cNvSpPr txBox="1"/>
              <p:nvPr/>
            </p:nvSpPr>
            <p:spPr>
              <a:xfrm>
                <a:off x="1406054" y="4732063"/>
                <a:ext cx="2872839" cy="800219"/>
              </a:xfrm>
              <a:prstGeom prst="rect">
                <a:avLst/>
              </a:prstGeom>
              <a:grp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vi-VN" sz="4600" b="1" dirty="0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lang="en-US" sz="4600" b="1" dirty="0">
                  <a:solidFill>
                    <a:prstClr val="black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pic>
            <p:nvPicPr>
              <p:cNvPr id="7" name="Picture 6">
                <a:extLst>
                  <a:ext uri="{FF2B5EF4-FFF2-40B4-BE49-F238E27FC236}">
                    <a16:creationId xmlns:a16="http://schemas.microsoft.com/office/drawing/2014/main" id="{AB75B5B9-D442-4C6E-96A9-9A573FE06D99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7950" t="14860" r="18922" b="25555"/>
              <a:stretch/>
            </p:blipFill>
            <p:spPr>
              <a:xfrm>
                <a:off x="410517" y="4648200"/>
                <a:ext cx="1058947" cy="1079473"/>
              </a:xfrm>
              <a:prstGeom prst="round2DiagRect">
                <a:avLst>
                  <a:gd name="adj1" fmla="val 27632"/>
                  <a:gd name="adj2" fmla="val 0"/>
                </a:avLst>
              </a:prstGeom>
              <a:grpFill/>
              <a:ln w="38100" cap="sq">
                <a:solidFill>
                  <a:schemeClr val="accent6">
                    <a:lumMod val="50000"/>
                  </a:schemeClr>
                </a:solidFill>
                <a:miter lim="800000"/>
              </a:ln>
              <a:effectLst>
                <a:outerShdw blurRad="254000" algn="tl" rotWithShape="0">
                  <a:srgbClr val="000000">
                    <a:alpha val="43000"/>
                  </a:srgbClr>
                </a:outerShdw>
              </a:effectLst>
            </p:spPr>
          </p:pic>
        </p:grp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DA8B4DB7-EFF8-4AF8-B0FA-839D4C447E82}"/>
              </a:ext>
            </a:extLst>
          </p:cNvPr>
          <p:cNvGrpSpPr/>
          <p:nvPr/>
        </p:nvGrpSpPr>
        <p:grpSpPr>
          <a:xfrm>
            <a:off x="620483" y="5069374"/>
            <a:ext cx="23556178" cy="1270562"/>
            <a:chOff x="241306" y="2225779"/>
            <a:chExt cx="11778089" cy="635281"/>
          </a:xfrm>
          <a:solidFill>
            <a:srgbClr val="327E3B"/>
          </a:solidFill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" name="Rectangle 8">
                  <a:extLst>
                    <a:ext uri="{FF2B5EF4-FFF2-40B4-BE49-F238E27FC236}">
                      <a16:creationId xmlns:a16="http://schemas.microsoft.com/office/drawing/2014/main" id="{8E77691F-65E4-4D25-99BE-C63849AAC2C4}"/>
                    </a:ext>
                  </a:extLst>
                </p:cNvPr>
                <p:cNvSpPr/>
                <p:nvPr/>
              </p:nvSpPr>
              <p:spPr>
                <a:xfrm>
                  <a:off x="3558830" y="2225779"/>
                  <a:ext cx="2468235" cy="617268"/>
                </a:xfrm>
                <a:prstGeom prst="rect">
                  <a:avLst/>
                </a:prstGeom>
                <a:grpFill/>
                <a:ln w="19050">
                  <a:solidFill>
                    <a:schemeClr val="bg1"/>
                  </a:solidFill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 xmlns:m="http://schemas.openxmlformats.org/officeDocument/2006/math">
                      <m:r>
                        <a:rPr lang="en-US" sz="5400" b="1" i="1" smtClean="0">
                          <a:latin typeface="Cambria Math" panose="02040503050406030204" pitchFamily="18" charset="0"/>
                        </a:rPr>
                        <m:t>𝟔</m:t>
                      </m:r>
                    </m:oMath>
                  </a14:m>
                  <a:r>
                    <a:rPr lang="vi-VN" sz="5400" b="1" dirty="0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.</a:t>
                  </a:r>
                  <a:endParaRPr lang="en-US" sz="5400" b="1" dirty="0">
                    <a:solidFill>
                      <a:prstClr val="white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mc:Choice>
          <mc:Fallback xmlns="">
            <p:sp>
              <p:nvSpPr>
                <p:cNvPr id="9" name="Rectangle 8">
                  <a:extLst>
                    <a:ext uri="{FF2B5EF4-FFF2-40B4-BE49-F238E27FC236}">
                      <a16:creationId xmlns:a16="http://schemas.microsoft.com/office/drawing/2014/main" id="{8E77691F-65E4-4D25-99BE-C63849AAC2C4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558830" y="2225779"/>
                  <a:ext cx="2468235" cy="617268"/>
                </a:xfrm>
                <a:prstGeom prst="rect">
                  <a:avLst/>
                </a:prstGeom>
                <a:blipFill>
                  <a:blip r:embed="rId3"/>
                  <a:stretch>
                    <a:fillRect b="-13810"/>
                  </a:stretch>
                </a:blipFill>
                <a:ln w="19050">
                  <a:solidFill>
                    <a:schemeClr val="bg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2178679C-83F1-4149-AB69-2BCAF6D951FA}"/>
                </a:ext>
              </a:extLst>
            </p:cNvPr>
            <p:cNvSpPr/>
            <p:nvPr/>
          </p:nvSpPr>
          <p:spPr>
            <a:xfrm>
              <a:off x="3247742" y="2303047"/>
              <a:ext cx="540000" cy="540000"/>
            </a:xfrm>
            <a:prstGeom prst="ellipse">
              <a:avLst/>
            </a:prstGeom>
            <a:grpFill/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5400" b="1" dirty="0">
                  <a:solidFill>
                    <a:prstClr val="white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B</a:t>
              </a:r>
              <a:endParaRPr lang="en-US" sz="5400" b="1" dirty="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" name="Rectangle 10">
                  <a:extLst>
                    <a:ext uri="{FF2B5EF4-FFF2-40B4-BE49-F238E27FC236}">
                      <a16:creationId xmlns:a16="http://schemas.microsoft.com/office/drawing/2014/main" id="{BF1812F0-72B6-4695-918E-1559D10E093B}"/>
                    </a:ext>
                  </a:extLst>
                </p:cNvPr>
                <p:cNvSpPr/>
                <p:nvPr/>
              </p:nvSpPr>
              <p:spPr>
                <a:xfrm>
                  <a:off x="531851" y="2243792"/>
                  <a:ext cx="2468235" cy="617268"/>
                </a:xfrm>
                <a:prstGeom prst="rect">
                  <a:avLst/>
                </a:prstGeom>
                <a:grpFill/>
                <a:ln w="19050">
                  <a:solidFill>
                    <a:schemeClr val="bg1"/>
                  </a:solidFill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 xmlns:m="http://schemas.openxmlformats.org/officeDocument/2006/math">
                      <m:r>
                        <a:rPr lang="en-US" sz="5400" b="1" i="1" smtClean="0">
                          <a:latin typeface="Cambria Math" panose="02040503050406030204" pitchFamily="18" charset="0"/>
                        </a:rPr>
                        <m:t>𝟏𝟐</m:t>
                      </m:r>
                      <m:r>
                        <a:rPr lang="en-US" sz="5400" b="1" i="1" smtClean="0">
                          <a:latin typeface="Cambria Math" panose="02040503050406030204" pitchFamily="18" charset="0"/>
                        </a:rPr>
                        <m:t> </m:t>
                      </m:r>
                    </m:oMath>
                  </a14:m>
                  <a:r>
                    <a:rPr lang="en-US" sz="5400" b="1" dirty="0">
                      <a:solidFill>
                        <a:prstClr val="white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.</a:t>
                  </a:r>
                </a:p>
              </p:txBody>
            </p:sp>
          </mc:Choice>
          <mc:Fallback xmlns="">
            <p:sp>
              <p:nvSpPr>
                <p:cNvPr id="11" name="Rectangle 10">
                  <a:extLst>
                    <a:ext uri="{FF2B5EF4-FFF2-40B4-BE49-F238E27FC236}">
                      <a16:creationId xmlns:a16="http://schemas.microsoft.com/office/drawing/2014/main" id="{BF1812F0-72B6-4695-918E-1559D10E093B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31851" y="2243792"/>
                  <a:ext cx="2468235" cy="617268"/>
                </a:xfrm>
                <a:prstGeom prst="rect">
                  <a:avLst/>
                </a:prstGeom>
                <a:blipFill>
                  <a:blip r:embed="rId4"/>
                  <a:stretch>
                    <a:fillRect b="-13744"/>
                  </a:stretch>
                </a:blipFill>
                <a:ln w="19050">
                  <a:solidFill>
                    <a:schemeClr val="bg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188947F5-5540-4A85-BACE-6641A507F5A0}"/>
                </a:ext>
              </a:extLst>
            </p:cNvPr>
            <p:cNvSpPr/>
            <p:nvPr/>
          </p:nvSpPr>
          <p:spPr>
            <a:xfrm>
              <a:off x="241306" y="2303047"/>
              <a:ext cx="540000" cy="540000"/>
            </a:xfrm>
            <a:prstGeom prst="ellipse">
              <a:avLst/>
            </a:prstGeom>
            <a:grpFill/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5400" b="1" dirty="0">
                  <a:solidFill>
                    <a:prstClr val="white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A</a:t>
              </a:r>
              <a:endParaRPr lang="en-US" sz="5400" b="1" dirty="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" name="Rectangle 12">
                  <a:extLst>
                    <a:ext uri="{FF2B5EF4-FFF2-40B4-BE49-F238E27FC236}">
                      <a16:creationId xmlns:a16="http://schemas.microsoft.com/office/drawing/2014/main" id="{E1DB1070-DB60-40AD-900A-04886F77B54F}"/>
                    </a:ext>
                  </a:extLst>
                </p:cNvPr>
                <p:cNvSpPr/>
                <p:nvPr/>
              </p:nvSpPr>
              <p:spPr>
                <a:xfrm>
                  <a:off x="6544723" y="2243792"/>
                  <a:ext cx="2468235" cy="617268"/>
                </a:xfrm>
                <a:prstGeom prst="rect">
                  <a:avLst/>
                </a:prstGeom>
                <a:grpFill/>
                <a:ln w="19050">
                  <a:solidFill>
                    <a:schemeClr val="bg1"/>
                  </a:solidFill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 xmlns:m="http://schemas.openxmlformats.org/officeDocument/2006/math">
                      <m:r>
                        <a:rPr lang="en-US" sz="5400" b="1" i="1" smtClean="0">
                          <a:latin typeface="Cambria Math" panose="02040503050406030204" pitchFamily="18" charset="0"/>
                        </a:rPr>
                        <m:t>𝟔</m:t>
                      </m:r>
                      <m:rad>
                        <m:radPr>
                          <m:degHide m:val="on"/>
                          <m:ctrlPr>
                            <a:rPr lang="en-US" sz="5400" b="1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sz="5400" b="1" i="1" smtClean="0">
                              <a:latin typeface="Cambria Math" panose="02040503050406030204" pitchFamily="18" charset="0"/>
                            </a:rPr>
                            <m:t>𝟐</m:t>
                          </m:r>
                        </m:e>
                      </m:rad>
                    </m:oMath>
                  </a14:m>
                  <a:r>
                    <a:rPr lang="vi-VN" sz="5400" b="1" dirty="0"/>
                    <a:t>.</a:t>
                  </a:r>
                  <a:endParaRPr lang="en-US" sz="5400" b="1" dirty="0">
                    <a:solidFill>
                      <a:prstClr val="white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mc:Choice>
          <mc:Fallback xmlns="">
            <p:sp>
              <p:nvSpPr>
                <p:cNvPr id="13" name="Rectangle 12">
                  <a:extLst>
                    <a:ext uri="{FF2B5EF4-FFF2-40B4-BE49-F238E27FC236}">
                      <a16:creationId xmlns:a16="http://schemas.microsoft.com/office/drawing/2014/main" id="{E1DB1070-DB60-40AD-900A-04886F77B54F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544723" y="2243792"/>
                  <a:ext cx="2468235" cy="617268"/>
                </a:xfrm>
                <a:prstGeom prst="rect">
                  <a:avLst/>
                </a:prstGeom>
                <a:blipFill>
                  <a:blip r:embed="rId5"/>
                  <a:stretch>
                    <a:fillRect b="-18009"/>
                  </a:stretch>
                </a:blipFill>
                <a:ln w="19050">
                  <a:solidFill>
                    <a:schemeClr val="bg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67BF74FF-3652-4371-9E0B-A97FA806BC48}"/>
                </a:ext>
              </a:extLst>
            </p:cNvPr>
            <p:cNvSpPr/>
            <p:nvPr/>
          </p:nvSpPr>
          <p:spPr>
            <a:xfrm>
              <a:off x="6254178" y="2303047"/>
              <a:ext cx="540000" cy="540000"/>
            </a:xfrm>
            <a:prstGeom prst="ellipse">
              <a:avLst/>
            </a:prstGeom>
            <a:grpFill/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5400" b="1" dirty="0">
                  <a:solidFill>
                    <a:prstClr val="white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C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" name="Rectangle 14">
                  <a:extLst>
                    <a:ext uri="{FF2B5EF4-FFF2-40B4-BE49-F238E27FC236}">
                      <a16:creationId xmlns:a16="http://schemas.microsoft.com/office/drawing/2014/main" id="{6DFE3254-D4F7-4AE6-9631-67D4D43B93C6}"/>
                    </a:ext>
                  </a:extLst>
                </p:cNvPr>
                <p:cNvSpPr/>
                <p:nvPr/>
              </p:nvSpPr>
              <p:spPr>
                <a:xfrm>
                  <a:off x="9551160" y="2243792"/>
                  <a:ext cx="2468235" cy="617268"/>
                </a:xfrm>
                <a:prstGeom prst="rect">
                  <a:avLst/>
                </a:prstGeom>
                <a:grpFill/>
                <a:ln w="19050">
                  <a:solidFill>
                    <a:schemeClr val="bg1"/>
                  </a:solidFill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5400" b="1" i="1" smtClean="0">
                            <a:latin typeface="Cambria Math" panose="02040503050406030204" pitchFamily="18" charset="0"/>
                          </a:rPr>
                          <m:t>𝟗</m:t>
                        </m:r>
                        <m:r>
                          <m:rPr>
                            <m:nor/>
                          </m:rPr>
                          <a:rPr lang="vi-VN" sz="5400" b="1"/>
                          <m:t>.</m:t>
                        </m:r>
                      </m:oMath>
                    </m:oMathPara>
                  </a14:m>
                  <a:endParaRPr lang="en-US" sz="5400" b="1" dirty="0">
                    <a:solidFill>
                      <a:prstClr val="white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mc:Choice>
          <mc:Fallback xmlns="">
            <p:sp>
              <p:nvSpPr>
                <p:cNvPr id="15" name="Rectangle 14">
                  <a:extLst>
                    <a:ext uri="{FF2B5EF4-FFF2-40B4-BE49-F238E27FC236}">
                      <a16:creationId xmlns:a16="http://schemas.microsoft.com/office/drawing/2014/main" id="{6DFE3254-D4F7-4AE6-9631-67D4D43B93C6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551160" y="2243792"/>
                  <a:ext cx="2468235" cy="617268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  <a:ln w="19050">
                  <a:solidFill>
                    <a:schemeClr val="bg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4B907C0F-6FC4-4852-8CFD-AD2FACA13C7F}"/>
                </a:ext>
              </a:extLst>
            </p:cNvPr>
            <p:cNvSpPr/>
            <p:nvPr/>
          </p:nvSpPr>
          <p:spPr>
            <a:xfrm>
              <a:off x="9260615" y="2303047"/>
              <a:ext cx="540000" cy="540000"/>
            </a:xfrm>
            <a:prstGeom prst="ellipse">
              <a:avLst/>
            </a:prstGeom>
            <a:grpFill/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5400" b="1" dirty="0">
                  <a:solidFill>
                    <a:prstClr val="white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D</a:t>
              </a:r>
            </a:p>
          </p:txBody>
        </p:sp>
      </p:grpSp>
      <p:sp>
        <p:nvSpPr>
          <p:cNvPr id="17" name="Oval 16">
            <a:extLst>
              <a:ext uri="{FF2B5EF4-FFF2-40B4-BE49-F238E27FC236}">
                <a16:creationId xmlns:a16="http://schemas.microsoft.com/office/drawing/2014/main" id="{3AF6DD6E-C69C-4024-A5BF-FE21EA5DD223}"/>
              </a:ext>
            </a:extLst>
          </p:cNvPr>
          <p:cNvSpPr/>
          <p:nvPr/>
        </p:nvSpPr>
        <p:spPr>
          <a:xfrm>
            <a:off x="6642523" y="5221139"/>
            <a:ext cx="1080000" cy="1080000"/>
          </a:xfrm>
          <a:prstGeom prst="ellipse">
            <a:avLst/>
          </a:prstGeom>
          <a:solidFill>
            <a:srgbClr val="FF0000"/>
          </a:solidFill>
          <a:ln w="5715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400" b="1" dirty="0">
                <a:solidFill>
                  <a:prstClr val="white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B</a:t>
            </a:r>
            <a:endParaRPr lang="en-US" sz="6400" dirty="0">
              <a:solidFill>
                <a:prstClr val="white"/>
              </a:solidFill>
              <a:latin typeface="Calibri" panose="020F0502020204030204"/>
            </a:endParaRP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8F06450E-ACA8-42F7-B878-4360BA0CBA71}"/>
              </a:ext>
            </a:extLst>
          </p:cNvPr>
          <p:cNvGrpSpPr/>
          <p:nvPr/>
        </p:nvGrpSpPr>
        <p:grpSpPr>
          <a:xfrm>
            <a:off x="141340" y="2590803"/>
            <a:ext cx="23943880" cy="2401467"/>
            <a:chOff x="923003" y="3917552"/>
            <a:chExt cx="23943880" cy="2401466"/>
          </a:xfrm>
        </p:grpSpPr>
        <p:sp>
          <p:nvSpPr>
            <p:cNvPr id="19" name="Rounded Rectangle 41">
              <a:extLst>
                <a:ext uri="{FF2B5EF4-FFF2-40B4-BE49-F238E27FC236}">
                  <a16:creationId xmlns:a16="http://schemas.microsoft.com/office/drawing/2014/main" id="{CC866FB0-B137-49F3-A47E-0B1A18FC432E}"/>
                </a:ext>
              </a:extLst>
            </p:cNvPr>
            <p:cNvSpPr/>
            <p:nvPr/>
          </p:nvSpPr>
          <p:spPr>
            <a:xfrm>
              <a:off x="1272211" y="4426857"/>
              <a:ext cx="23594672" cy="1892161"/>
            </a:xfrm>
            <a:prstGeom prst="roundRect">
              <a:avLst>
                <a:gd name="adj" fmla="val 10158"/>
              </a:avLst>
            </a:prstGeom>
            <a:solidFill>
              <a:srgbClr val="FEEBB0"/>
            </a:solidFill>
            <a:ln w="12700">
              <a:solidFill>
                <a:srgbClr val="91720D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4400" b="1">
                  <a:solidFill>
                    <a:prstClr val="black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                         </a:t>
              </a:r>
              <a:endParaRPr lang="en-US" sz="4800" b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20" name="Group 19">
              <a:extLst>
                <a:ext uri="{FF2B5EF4-FFF2-40B4-BE49-F238E27FC236}">
                  <a16:creationId xmlns:a16="http://schemas.microsoft.com/office/drawing/2014/main" id="{61E96746-B33C-4D41-836E-CA7E0074841E}"/>
                </a:ext>
              </a:extLst>
            </p:cNvPr>
            <p:cNvGrpSpPr/>
            <p:nvPr/>
          </p:nvGrpSpPr>
          <p:grpSpPr>
            <a:xfrm>
              <a:off x="923003" y="3917552"/>
              <a:ext cx="3942102" cy="1040476"/>
              <a:chOff x="923003" y="3917552"/>
              <a:chExt cx="3942102" cy="1040476"/>
            </a:xfrm>
          </p:grpSpPr>
          <p:grpSp>
            <p:nvGrpSpPr>
              <p:cNvPr id="21" name="Group 20">
                <a:extLst>
                  <a:ext uri="{FF2B5EF4-FFF2-40B4-BE49-F238E27FC236}">
                    <a16:creationId xmlns:a16="http://schemas.microsoft.com/office/drawing/2014/main" id="{7719E236-B0D7-442E-8A08-3228625765BF}"/>
                  </a:ext>
                </a:extLst>
              </p:cNvPr>
              <p:cNvGrpSpPr/>
              <p:nvPr/>
            </p:nvGrpSpPr>
            <p:grpSpPr>
              <a:xfrm>
                <a:off x="1362045" y="4022855"/>
                <a:ext cx="3503060" cy="865576"/>
                <a:chOff x="2028795" y="4384805"/>
                <a:chExt cx="3503060" cy="865576"/>
              </a:xfrm>
            </p:grpSpPr>
            <p:sp>
              <p:nvSpPr>
                <p:cNvPr id="23" name="Freeform 20">
                  <a:extLst>
                    <a:ext uri="{FF2B5EF4-FFF2-40B4-BE49-F238E27FC236}">
                      <a16:creationId xmlns:a16="http://schemas.microsoft.com/office/drawing/2014/main" id="{B393AAC4-D254-453D-8479-B404D455FFB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rot="5400000">
                  <a:off x="3364273" y="3082799"/>
                  <a:ext cx="832104" cy="3503060"/>
                </a:xfrm>
                <a:prstGeom prst="round2SameRect">
                  <a:avLst>
                    <a:gd name="adj1" fmla="val 19445"/>
                    <a:gd name="adj2" fmla="val 0"/>
                  </a:avLst>
                </a:prstGeom>
                <a:solidFill>
                  <a:srgbClr val="FFF9BC"/>
                </a:solidFill>
                <a:ln w="57150">
                  <a:solidFill>
                    <a:srgbClr val="91720D"/>
                  </a:solidFill>
                </a:ln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24" name="TextBox 23">
                  <a:extLst>
                    <a:ext uri="{FF2B5EF4-FFF2-40B4-BE49-F238E27FC236}">
                      <a16:creationId xmlns:a16="http://schemas.microsoft.com/office/drawing/2014/main" id="{7641E29D-906E-4634-ADED-96B1E8DA8216}"/>
                    </a:ext>
                  </a:extLst>
                </p:cNvPr>
                <p:cNvSpPr txBox="1"/>
                <p:nvPr/>
              </p:nvSpPr>
              <p:spPr>
                <a:xfrm>
                  <a:off x="2542253" y="4384805"/>
                  <a:ext cx="2895398" cy="80021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vi-VN" sz="4600" b="1" dirty="0">
                      <a:solidFill>
                        <a:prstClr val="black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CÂU</a:t>
                  </a:r>
                  <a:r>
                    <a:rPr lang="en-US" sz="4600" b="1" dirty="0">
                      <a:solidFill>
                        <a:prstClr val="black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21</a:t>
                  </a:r>
                  <a:r>
                    <a:rPr lang="vi-VN" sz="4600" b="1" dirty="0">
                      <a:solidFill>
                        <a:prstClr val="black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</a:t>
                  </a:r>
                  <a:endParaRPr lang="en-US" sz="4600" b="1" dirty="0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</p:grpSp>
          <p:pic>
            <p:nvPicPr>
              <p:cNvPr id="22" name="Picture 21">
                <a:extLst>
                  <a:ext uri="{FF2B5EF4-FFF2-40B4-BE49-F238E27FC236}">
                    <a16:creationId xmlns:a16="http://schemas.microsoft.com/office/drawing/2014/main" id="{6650C43C-37F7-4A87-880E-749F8F158389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5599" t="21515" r="9759" b="14519"/>
              <a:stretch/>
            </p:blipFill>
            <p:spPr>
              <a:xfrm>
                <a:off x="923003" y="3917552"/>
                <a:ext cx="1076356" cy="1040476"/>
              </a:xfrm>
              <a:prstGeom prst="round2DiagRect">
                <a:avLst>
                  <a:gd name="adj1" fmla="val 30509"/>
                  <a:gd name="adj2" fmla="val 0"/>
                </a:avLst>
              </a:prstGeom>
              <a:ln w="38100" cap="sq">
                <a:solidFill>
                  <a:srgbClr val="91720D"/>
                </a:solidFill>
                <a:miter lim="800000"/>
              </a:ln>
              <a:effectLst>
                <a:outerShdw blurRad="254000" algn="tl" rotWithShape="0">
                  <a:srgbClr val="000000">
                    <a:alpha val="43000"/>
                  </a:srgbClr>
                </a:outerShdw>
              </a:effectLst>
            </p:spPr>
          </p:pic>
        </p:grp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F818C57C-1988-4D43-859D-82DC91340849}"/>
              </a:ext>
            </a:extLst>
          </p:cNvPr>
          <p:cNvGrpSpPr/>
          <p:nvPr/>
        </p:nvGrpSpPr>
        <p:grpSpPr>
          <a:xfrm>
            <a:off x="-72643" y="1572056"/>
            <a:ext cx="19656043" cy="830997"/>
            <a:chOff x="-288923" y="1892299"/>
            <a:chExt cx="19659598" cy="830996"/>
          </a:xfrm>
        </p:grpSpPr>
        <p:sp>
          <p:nvSpPr>
            <p:cNvPr id="26" name="Rounded Rectangle 2">
              <a:extLst>
                <a:ext uri="{FF2B5EF4-FFF2-40B4-BE49-F238E27FC236}">
                  <a16:creationId xmlns:a16="http://schemas.microsoft.com/office/drawing/2014/main" id="{0A9E6F3C-C9C6-4653-8688-729C6539C260}"/>
                </a:ext>
              </a:extLst>
            </p:cNvPr>
            <p:cNvSpPr/>
            <p:nvPr/>
          </p:nvSpPr>
          <p:spPr>
            <a:xfrm>
              <a:off x="-288923" y="2052547"/>
              <a:ext cx="2130429" cy="657125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B241A601-B9CB-4799-9262-795745D3C127}"/>
                </a:ext>
              </a:extLst>
            </p:cNvPr>
            <p:cNvSpPr txBox="1"/>
            <p:nvPr/>
          </p:nvSpPr>
          <p:spPr>
            <a:xfrm>
              <a:off x="1082674" y="1922269"/>
              <a:ext cx="184764" cy="75405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endParaRPr lang="en-US" b="1">
                <a:solidFill>
                  <a:prstClr val="white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8F08DB64-BC2D-418D-8BD5-391B8CF3BEA4}"/>
                </a:ext>
              </a:extLst>
            </p:cNvPr>
            <p:cNvSpPr txBox="1"/>
            <p:nvPr/>
          </p:nvSpPr>
          <p:spPr>
            <a:xfrm>
              <a:off x="2087562" y="1892299"/>
              <a:ext cx="17283113" cy="830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 BÀI TẬP TRẮC NGHIỆM CỦNG CỐ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1FB11C65-8BD6-48B2-A424-E6F4B06755C4}"/>
                  </a:ext>
                </a:extLst>
              </p:cNvPr>
              <p:cNvSpPr txBox="1"/>
              <p:nvPr/>
            </p:nvSpPr>
            <p:spPr>
              <a:xfrm>
                <a:off x="4933203" y="7662437"/>
                <a:ext cx="16977503" cy="503484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5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Ta </a:t>
                </a:r>
                <a:r>
                  <a:rPr lang="en-US" sz="5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sz="5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: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5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5400" b="1" i="1">
                            <a:latin typeface="Cambria Math" panose="02040503050406030204" pitchFamily="18" charset="0"/>
                          </a:rPr>
                          <m:t>𝑨𝑩</m:t>
                        </m:r>
                      </m:e>
                    </m:acc>
                    <m:r>
                      <a:rPr lang="en-US" sz="5400" b="1" i="1">
                        <a:latin typeface="Cambria Math" panose="02040503050406030204" pitchFamily="18" charset="0"/>
                      </a:rPr>
                      <m:t>=(</m:t>
                    </m:r>
                    <m:r>
                      <a:rPr lang="en-US" sz="5400" b="1" i="1">
                        <a:latin typeface="Cambria Math" panose="02040503050406030204" pitchFamily="18" charset="0"/>
                      </a:rPr>
                      <m:t>𝟐</m:t>
                    </m:r>
                    <m:r>
                      <a:rPr lang="en-US" sz="5400" b="1" i="1">
                        <a:latin typeface="Cambria Math" panose="02040503050406030204" pitchFamily="18" charset="0"/>
                      </a:rPr>
                      <m:t>;−</m:t>
                    </m:r>
                    <m:r>
                      <a:rPr lang="en-US" sz="5400" b="1" i="1">
                        <a:latin typeface="Cambria Math" panose="02040503050406030204" pitchFamily="18" charset="0"/>
                      </a:rPr>
                      <m:t>𝟐</m:t>
                    </m:r>
                    <m:r>
                      <a:rPr lang="en-US" sz="5400" b="1" i="1">
                        <a:latin typeface="Cambria Math" panose="02040503050406030204" pitchFamily="18" charset="0"/>
                      </a:rPr>
                      <m:t>)⇒</m:t>
                    </m:r>
                    <m:r>
                      <a:rPr lang="en-US" sz="5400" b="1" i="1">
                        <a:latin typeface="Cambria Math" panose="02040503050406030204" pitchFamily="18" charset="0"/>
                      </a:rPr>
                      <m:t>𝑨𝑩</m:t>
                    </m:r>
                    <m:r>
                      <a:rPr lang="en-US" sz="540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5400" b="1" i="1">
                        <a:latin typeface="Cambria Math" panose="02040503050406030204" pitchFamily="18" charset="0"/>
                      </a:rPr>
                      <m:t>𝟐</m:t>
                    </m:r>
                    <m:rad>
                      <m:radPr>
                        <m:degHide m:val="on"/>
                        <m:ctrlPr>
                          <a:rPr lang="en-US" sz="5400" b="1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5400" b="1" i="1">
                            <a:latin typeface="Cambria Math" panose="02040503050406030204" pitchFamily="18" charset="0"/>
                          </a:rPr>
                          <m:t>𝟐</m:t>
                        </m:r>
                      </m:e>
                    </m:rad>
                  </m:oMath>
                </a14:m>
                <a:r>
                  <a:rPr lang="en-US" sz="5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</a:p>
              <a:p>
                <a:r>
                  <a:rPr lang="en-US" sz="5400" b="1" dirty="0"/>
                  <a:t>             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5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5400" b="1" i="1">
                            <a:latin typeface="Cambria Math" panose="02040503050406030204" pitchFamily="18" charset="0"/>
                          </a:rPr>
                          <m:t>𝑨𝑪</m:t>
                        </m:r>
                      </m:e>
                    </m:acc>
                    <m:r>
                      <a:rPr lang="en-US" sz="5400" b="1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sz="5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5400" b="1" i="1">
                            <a:latin typeface="Cambria Math" panose="02040503050406030204" pitchFamily="18" charset="0"/>
                          </a:rPr>
                          <m:t>𝟓</m:t>
                        </m:r>
                        <m:r>
                          <a:rPr lang="en-US" sz="5400" b="1" i="1">
                            <a:latin typeface="Cambria Math" panose="02040503050406030204" pitchFamily="18" charset="0"/>
                          </a:rPr>
                          <m:t>;</m:t>
                        </m:r>
                        <m:r>
                          <a:rPr lang="en-US" sz="5400" b="1" i="1">
                            <a:latin typeface="Cambria Math" panose="02040503050406030204" pitchFamily="18" charset="0"/>
                          </a:rPr>
                          <m:t>𝟏</m:t>
                        </m:r>
                      </m:e>
                    </m:d>
                    <m:r>
                      <a:rPr lang="en-US" sz="5400" b="1" i="1">
                        <a:latin typeface="Cambria Math" panose="02040503050406030204" pitchFamily="18" charset="0"/>
                      </a:rPr>
                      <m:t>⇒</m:t>
                    </m:r>
                    <m:r>
                      <a:rPr lang="en-US" sz="5400" b="1" i="1">
                        <a:latin typeface="Cambria Math" panose="02040503050406030204" pitchFamily="18" charset="0"/>
                      </a:rPr>
                      <m:t>𝑨𝑪</m:t>
                    </m:r>
                    <m:r>
                      <a:rPr lang="en-US" sz="5400" b="1" i="1">
                        <a:latin typeface="Cambria Math" panose="020405030504060302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sz="5400" b="1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5400" b="1" i="1">
                            <a:latin typeface="Cambria Math" panose="02040503050406030204" pitchFamily="18" charset="0"/>
                          </a:rPr>
                          <m:t>𝟐𝟔</m:t>
                        </m:r>
                      </m:e>
                    </m:rad>
                  </m:oMath>
                </a14:m>
                <a:r>
                  <a:rPr lang="en-US" sz="5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  <a:endParaRPr lang="en-US" sz="5400" b="1" i="1" dirty="0"/>
              </a:p>
              <a:p>
                <a:r>
                  <a:rPr lang="en-US" sz="5400" b="1" dirty="0"/>
                  <a:t>             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5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5400" b="1" i="1">
                            <a:latin typeface="Cambria Math" panose="02040503050406030204" pitchFamily="18" charset="0"/>
                          </a:rPr>
                          <m:t>𝑩𝑪</m:t>
                        </m:r>
                      </m:e>
                    </m:acc>
                    <m:r>
                      <a:rPr lang="en-US" sz="5400" b="1" i="1">
                        <a:latin typeface="Cambria Math" panose="02040503050406030204" pitchFamily="18" charset="0"/>
                      </a:rPr>
                      <m:t>=(</m:t>
                    </m:r>
                    <m:r>
                      <a:rPr lang="en-US" sz="5400" b="1" i="1">
                        <a:latin typeface="Cambria Math" panose="02040503050406030204" pitchFamily="18" charset="0"/>
                      </a:rPr>
                      <m:t>𝟑</m:t>
                    </m:r>
                    <m:r>
                      <a:rPr lang="en-US" sz="5400" b="1" i="1">
                        <a:latin typeface="Cambria Math" panose="02040503050406030204" pitchFamily="18" charset="0"/>
                      </a:rPr>
                      <m:t>;</m:t>
                    </m:r>
                    <m:r>
                      <a:rPr lang="en-US" sz="5400" b="1" i="1">
                        <a:latin typeface="Cambria Math" panose="02040503050406030204" pitchFamily="18" charset="0"/>
                      </a:rPr>
                      <m:t>𝟑</m:t>
                    </m:r>
                    <m:r>
                      <a:rPr lang="en-US" sz="5400" b="1" i="1">
                        <a:latin typeface="Cambria Math" panose="02040503050406030204" pitchFamily="18" charset="0"/>
                      </a:rPr>
                      <m:t>)⇒</m:t>
                    </m:r>
                    <m:r>
                      <a:rPr lang="en-US" sz="5400" b="1" i="1">
                        <a:latin typeface="Cambria Math" panose="02040503050406030204" pitchFamily="18" charset="0"/>
                      </a:rPr>
                      <m:t>𝑩𝑪</m:t>
                    </m:r>
                    <m:r>
                      <a:rPr lang="en-US" sz="540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5400" b="1" i="1">
                        <a:latin typeface="Cambria Math" panose="02040503050406030204" pitchFamily="18" charset="0"/>
                      </a:rPr>
                      <m:t>𝟑</m:t>
                    </m:r>
                    <m:rad>
                      <m:radPr>
                        <m:degHide m:val="on"/>
                        <m:ctrlPr>
                          <a:rPr lang="en-US" sz="5400" b="1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5400" b="1" i="1">
                            <a:latin typeface="Cambria Math" panose="02040503050406030204" pitchFamily="18" charset="0"/>
                          </a:rPr>
                          <m:t>𝟐</m:t>
                        </m:r>
                      </m:e>
                    </m:rad>
                  </m:oMath>
                </a14:m>
                <a:r>
                  <a:rPr lang="en-US" sz="5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  <a:p>
                <a:r>
                  <a:rPr lang="en-US" sz="5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Mặt</a:t>
                </a:r>
                <a:r>
                  <a:rPr lang="en-US" sz="5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5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khác</a:t>
                </a:r>
                <a:r>
                  <a:rPr lang="en-US" sz="5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5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5400" b="1" i="1">
                            <a:latin typeface="Cambria Math" panose="02040503050406030204" pitchFamily="18" charset="0"/>
                          </a:rPr>
                          <m:t>𝑨𝑩</m:t>
                        </m:r>
                      </m:e>
                    </m:acc>
                    <m:r>
                      <a:rPr lang="en-US" sz="5400" b="1" i="1">
                        <a:latin typeface="Cambria Math" panose="02040503050406030204" pitchFamily="18" charset="0"/>
                      </a:rPr>
                      <m:t>.</m:t>
                    </m:r>
                    <m:acc>
                      <m:accPr>
                        <m:chr m:val="⃗"/>
                        <m:ctrlPr>
                          <a:rPr lang="en-US" sz="5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5400" b="1" i="1">
                            <a:latin typeface="Cambria Math" panose="02040503050406030204" pitchFamily="18" charset="0"/>
                          </a:rPr>
                          <m:t>𝑩𝑪</m:t>
                        </m:r>
                      </m:e>
                    </m:acc>
                    <m:r>
                      <a:rPr lang="en-US" sz="540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5400" b="1" i="1">
                        <a:latin typeface="Cambria Math" panose="02040503050406030204" pitchFamily="18" charset="0"/>
                      </a:rPr>
                      <m:t>𝟎</m:t>
                    </m:r>
                    <m:r>
                      <a:rPr lang="en-US" sz="5400" b="1" i="1">
                        <a:latin typeface="Cambria Math" panose="02040503050406030204" pitchFamily="18" charset="0"/>
                      </a:rPr>
                      <m:t>⇒</m:t>
                    </m:r>
                    <m:r>
                      <a:rPr lang="en-US" sz="5400" b="1" i="1">
                        <a:latin typeface="Cambria Math" panose="02040503050406030204" pitchFamily="18" charset="0"/>
                      </a:rPr>
                      <m:t>𝑨𝑩</m:t>
                    </m:r>
                    <m:r>
                      <a:rPr lang="en-US" sz="5400" b="1" i="1">
                        <a:latin typeface="Cambria Math" panose="02040503050406030204" pitchFamily="18" charset="0"/>
                      </a:rPr>
                      <m:t>⊥</m:t>
                    </m:r>
                    <m:r>
                      <a:rPr lang="en-US" sz="5400" b="1" i="1">
                        <a:latin typeface="Cambria Math" panose="02040503050406030204" pitchFamily="18" charset="0"/>
                      </a:rPr>
                      <m:t>𝑩𝑪</m:t>
                    </m:r>
                  </m:oMath>
                </a14:m>
                <a:r>
                  <a:rPr lang="en-US" sz="5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  <a:p>
                <a:r>
                  <a:rPr lang="en-US" sz="5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Suy</a:t>
                </a:r>
                <a:r>
                  <a:rPr lang="en-US" sz="5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5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ra</a:t>
                </a:r>
                <a:r>
                  <a:rPr lang="en-US" sz="5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5400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5400" b="1" i="1">
                            <a:latin typeface="Cambria Math" panose="02040503050406030204" pitchFamily="18" charset="0"/>
                          </a:rPr>
                          <m:t>𝑺</m:t>
                        </m:r>
                      </m:e>
                      <m:sub>
                        <m:r>
                          <a:rPr lang="en-US" sz="5400" b="1" i="1">
                            <a:latin typeface="Cambria Math" panose="02040503050406030204" pitchFamily="18" charset="0"/>
                          </a:rPr>
                          <m:t>𝜟</m:t>
                        </m:r>
                        <m:r>
                          <a:rPr lang="en-US" sz="5400" b="1" i="1">
                            <a:latin typeface="Cambria Math" panose="02040503050406030204" pitchFamily="18" charset="0"/>
                          </a:rPr>
                          <m:t>𝑨𝑩𝑪</m:t>
                        </m:r>
                      </m:sub>
                    </m:sSub>
                    <m:r>
                      <a:rPr lang="en-US" sz="5400" b="1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54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5400" b="1" i="1"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5400" b="1" i="1">
                            <a:latin typeface="Cambria Math" panose="02040503050406030204" pitchFamily="18" charset="0"/>
                          </a:rPr>
                          <m:t>𝟐</m:t>
                        </m:r>
                      </m:den>
                    </m:f>
                    <m:r>
                      <a:rPr lang="en-US" sz="5400" b="1" i="1">
                        <a:latin typeface="Cambria Math" panose="02040503050406030204" pitchFamily="18" charset="0"/>
                      </a:rPr>
                      <m:t>𝑨𝑩</m:t>
                    </m:r>
                    <m:r>
                      <a:rPr lang="en-US" sz="5400" b="1" i="1">
                        <a:latin typeface="Cambria Math" panose="02040503050406030204" pitchFamily="18" charset="0"/>
                      </a:rPr>
                      <m:t>.</m:t>
                    </m:r>
                    <m:r>
                      <a:rPr lang="en-US" sz="5400" b="1" i="1">
                        <a:latin typeface="Cambria Math" panose="02040503050406030204" pitchFamily="18" charset="0"/>
                      </a:rPr>
                      <m:t>𝑩𝑪</m:t>
                    </m:r>
                    <m:r>
                      <a:rPr lang="en-US" sz="540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5400" b="1" i="1">
                        <a:latin typeface="Cambria Math" panose="02040503050406030204" pitchFamily="18" charset="0"/>
                      </a:rPr>
                      <m:t>𝟔</m:t>
                    </m:r>
                  </m:oMath>
                </a14:m>
                <a:r>
                  <a:rPr lang="en-US" sz="5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1FB11C65-8BD6-48B2-A424-E6F4B06755C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33203" y="7662437"/>
                <a:ext cx="16977503" cy="5034840"/>
              </a:xfrm>
              <a:prstGeom prst="rect">
                <a:avLst/>
              </a:prstGeom>
              <a:blipFill>
                <a:blip r:embed="rId8"/>
                <a:stretch>
                  <a:fillRect l="-1903" t="-1574" b="-23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8AEC0D67-2BCF-492D-9A86-1563DDA0644A}"/>
                  </a:ext>
                </a:extLst>
              </p:cNvPr>
              <p:cNvSpPr txBox="1"/>
              <p:nvPr/>
            </p:nvSpPr>
            <p:spPr>
              <a:xfrm>
                <a:off x="1391071" y="3763624"/>
                <a:ext cx="22502381" cy="92333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lvl="0"/>
                <a:r>
                  <a:rPr lang="en-US" sz="5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Cho tam </a:t>
                </a:r>
                <a:r>
                  <a:rPr lang="en-US" sz="5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giác</a:t>
                </a:r>
                <a:r>
                  <a:rPr lang="en-US" sz="5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5400" b="1" i="1">
                        <a:latin typeface="Cambria Math" panose="02040503050406030204" pitchFamily="18" charset="0"/>
                      </a:rPr>
                      <m:t>𝑨𝑩𝑪</m:t>
                    </m:r>
                  </m:oMath>
                </a14:m>
                <a:r>
                  <a:rPr lang="en-US" sz="5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5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sz="5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5400" b="1" i="1">
                        <a:latin typeface="Cambria Math" panose="02040503050406030204" pitchFamily="18" charset="0"/>
                      </a:rPr>
                      <m:t>𝑨</m:t>
                    </m:r>
                    <m:r>
                      <a:rPr lang="en-US" sz="5400" b="1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5400" b="1" i="1">
                        <a:latin typeface="Cambria Math" panose="02040503050406030204" pitchFamily="18" charset="0"/>
                      </a:rPr>
                      <m:t>𝟏</m:t>
                    </m:r>
                    <m:r>
                      <a:rPr lang="en-US" sz="5400" b="1" i="1">
                        <a:latin typeface="Cambria Math" panose="02040503050406030204" pitchFamily="18" charset="0"/>
                      </a:rPr>
                      <m:t>;−</m:t>
                    </m:r>
                    <m:r>
                      <a:rPr lang="en-US" sz="5400" b="1" i="1">
                        <a:latin typeface="Cambria Math" panose="02040503050406030204" pitchFamily="18" charset="0"/>
                      </a:rPr>
                      <m:t>𝟏</m:t>
                    </m:r>
                    <m:r>
                      <a:rPr lang="en-US" sz="5400" b="1" i="1">
                        <a:latin typeface="Cambria Math" panose="02040503050406030204" pitchFamily="18" charset="0"/>
                      </a:rPr>
                      <m:t>),</m:t>
                    </m:r>
                    <m:r>
                      <a:rPr lang="en-US" sz="5400" b="1" i="1">
                        <a:latin typeface="Cambria Math" panose="02040503050406030204" pitchFamily="18" charset="0"/>
                      </a:rPr>
                      <m:t>𝑩</m:t>
                    </m:r>
                    <m:r>
                      <a:rPr lang="en-US" sz="5400" b="1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5400" b="1" i="1">
                        <a:latin typeface="Cambria Math" panose="02040503050406030204" pitchFamily="18" charset="0"/>
                      </a:rPr>
                      <m:t>𝟑</m:t>
                    </m:r>
                    <m:r>
                      <a:rPr lang="en-US" sz="5400" b="1" i="1">
                        <a:latin typeface="Cambria Math" panose="02040503050406030204" pitchFamily="18" charset="0"/>
                      </a:rPr>
                      <m:t>;−</m:t>
                    </m:r>
                    <m:r>
                      <a:rPr lang="en-US" sz="5400" b="1" i="1">
                        <a:latin typeface="Cambria Math" panose="02040503050406030204" pitchFamily="18" charset="0"/>
                      </a:rPr>
                      <m:t>𝟑</m:t>
                    </m:r>
                    <m:r>
                      <a:rPr lang="en-US" sz="5400" b="1" i="1">
                        <a:latin typeface="Cambria Math" panose="02040503050406030204" pitchFamily="18" charset="0"/>
                      </a:rPr>
                      <m:t>),</m:t>
                    </m:r>
                    <m:r>
                      <a:rPr lang="en-US" sz="5400" b="1" i="1">
                        <a:latin typeface="Cambria Math" panose="02040503050406030204" pitchFamily="18" charset="0"/>
                      </a:rPr>
                      <m:t>𝑪</m:t>
                    </m:r>
                    <m:r>
                      <a:rPr lang="en-US" sz="5400" b="1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5400" b="1" i="1">
                        <a:latin typeface="Cambria Math" panose="02040503050406030204" pitchFamily="18" charset="0"/>
                      </a:rPr>
                      <m:t>𝟔</m:t>
                    </m:r>
                    <m:r>
                      <a:rPr lang="en-US" sz="5400" b="1" i="1">
                        <a:latin typeface="Cambria Math" panose="02040503050406030204" pitchFamily="18" charset="0"/>
                      </a:rPr>
                      <m:t>;</m:t>
                    </m:r>
                    <m:r>
                      <a:rPr lang="en-US" sz="5400" b="1" i="1">
                        <a:latin typeface="Cambria Math" panose="02040503050406030204" pitchFamily="18" charset="0"/>
                      </a:rPr>
                      <m:t>𝟎</m:t>
                    </m:r>
                    <m:r>
                      <a:rPr lang="en-US" sz="5400" b="1" i="1">
                        <a:latin typeface="Cambria Math" panose="02040503050406030204" pitchFamily="18" charset="0"/>
                      </a:rPr>
                      <m:t>).</m:t>
                    </m:r>
                  </m:oMath>
                </a14:m>
                <a:r>
                  <a:rPr lang="en-US" sz="5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5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Diện</a:t>
                </a:r>
                <a:r>
                  <a:rPr lang="en-US" sz="5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5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tích</a:t>
                </a:r>
                <a:r>
                  <a:rPr lang="en-US" sz="5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5400" b="1" i="1">
                        <a:latin typeface="Cambria Math" panose="02040503050406030204" pitchFamily="18" charset="0"/>
                      </a:rPr>
                      <m:t>𝜟</m:t>
                    </m:r>
                    <m:r>
                      <a:rPr lang="en-US" sz="5400" b="1" i="1">
                        <a:latin typeface="Cambria Math" panose="02040503050406030204" pitchFamily="18" charset="0"/>
                      </a:rPr>
                      <m:t>𝑨𝑩𝑪</m:t>
                    </m:r>
                  </m:oMath>
                </a14:m>
                <a:r>
                  <a:rPr lang="en-US" sz="5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5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endParaRPr lang="en-US" sz="5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8AEC0D67-2BCF-492D-9A86-1563DDA0644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91071" y="3763624"/>
                <a:ext cx="22502381" cy="923330"/>
              </a:xfrm>
              <a:prstGeom prst="rect">
                <a:avLst/>
              </a:prstGeom>
              <a:blipFill>
                <a:blip r:embed="rId9"/>
                <a:stretch>
                  <a:fillRect l="-1436" t="-19737" b="-375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1" name="TextBox 30">
            <a:extLst>
              <a:ext uri="{FF2B5EF4-FFF2-40B4-BE49-F238E27FC236}">
                <a16:creationId xmlns:a16="http://schemas.microsoft.com/office/drawing/2014/main" id="{73C3CF5C-1143-48B0-96F6-576266D875C3}"/>
              </a:ext>
            </a:extLst>
          </p:cNvPr>
          <p:cNvSpPr txBox="1"/>
          <p:nvPr/>
        </p:nvSpPr>
        <p:spPr>
          <a:xfrm>
            <a:off x="669002" y="1685889"/>
            <a:ext cx="982961" cy="7540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>
                <a:solidFill>
                  <a:prstClr val="white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III</a:t>
            </a:r>
          </a:p>
        </p:txBody>
      </p:sp>
    </p:spTree>
    <p:extLst>
      <p:ext uri="{BB962C8B-B14F-4D97-AF65-F5344CB8AC3E}">
        <p14:creationId xmlns:p14="http://schemas.microsoft.com/office/powerpoint/2010/main" val="21975663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29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5D313519-0C89-483D-A08E-CF6067282148}"/>
              </a:ext>
            </a:extLst>
          </p:cNvPr>
          <p:cNvGrpSpPr/>
          <p:nvPr/>
        </p:nvGrpSpPr>
        <p:grpSpPr>
          <a:xfrm>
            <a:off x="180103" y="6452904"/>
            <a:ext cx="23862374" cy="6412385"/>
            <a:chOff x="48567" y="4381499"/>
            <a:chExt cx="23018772" cy="5716249"/>
          </a:xfrm>
          <a:solidFill>
            <a:srgbClr val="DAE3F3"/>
          </a:solidFill>
        </p:grpSpPr>
        <p:sp>
          <p:nvSpPr>
            <p:cNvPr id="3" name="Rounded Rectangle 52">
              <a:extLst>
                <a:ext uri="{FF2B5EF4-FFF2-40B4-BE49-F238E27FC236}">
                  <a16:creationId xmlns:a16="http://schemas.microsoft.com/office/drawing/2014/main" id="{5B1AB244-3D78-416D-AEF1-35CC4562B7A3}"/>
                </a:ext>
              </a:extLst>
            </p:cNvPr>
            <p:cNvSpPr/>
            <p:nvPr/>
          </p:nvSpPr>
          <p:spPr>
            <a:xfrm>
              <a:off x="385312" y="4941556"/>
              <a:ext cx="22682027" cy="5156192"/>
            </a:xfrm>
            <a:prstGeom prst="roundRect">
              <a:avLst>
                <a:gd name="adj" fmla="val 2239"/>
              </a:avLst>
            </a:prstGeom>
            <a:grpFill/>
            <a:ln w="28575">
              <a:solidFill>
                <a:schemeClr val="accent3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4800" b="1" dirty="0">
                  <a:solidFill>
                    <a:prstClr val="black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        </a:t>
              </a:r>
              <a:endParaRPr lang="en-US" sz="4800" b="1" dirty="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B6FC852D-338F-4593-BDAE-4432C24EAC82}"/>
                </a:ext>
              </a:extLst>
            </p:cNvPr>
            <p:cNvGrpSpPr/>
            <p:nvPr/>
          </p:nvGrpSpPr>
          <p:grpSpPr>
            <a:xfrm>
              <a:off x="48567" y="4381499"/>
              <a:ext cx="3991940" cy="1079474"/>
              <a:chOff x="410517" y="4648199"/>
              <a:chExt cx="3991940" cy="1079474"/>
            </a:xfrm>
            <a:grpFill/>
          </p:grpSpPr>
          <p:sp>
            <p:nvSpPr>
              <p:cNvPr id="5" name="Freeform 20">
                <a:extLst>
                  <a:ext uri="{FF2B5EF4-FFF2-40B4-BE49-F238E27FC236}">
                    <a16:creationId xmlns:a16="http://schemas.microsoft.com/office/drawing/2014/main" id="{20085AD8-BD87-4A35-B6D4-9AE383128185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 flipV="1">
                <a:off x="2421084" y="3633167"/>
                <a:ext cx="966341" cy="2996405"/>
              </a:xfrm>
              <a:prstGeom prst="round1Rect">
                <a:avLst/>
              </a:prstGeom>
              <a:grpFill/>
              <a:ln w="57150">
                <a:solidFill>
                  <a:schemeClr val="accent6">
                    <a:lumMod val="75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F08C0313-9358-457E-845F-D4B035AC31D3}"/>
                  </a:ext>
                </a:extLst>
              </p:cNvPr>
              <p:cNvSpPr txBox="1"/>
              <p:nvPr/>
            </p:nvSpPr>
            <p:spPr>
              <a:xfrm>
                <a:off x="1406054" y="4732063"/>
                <a:ext cx="2872839" cy="800219"/>
              </a:xfrm>
              <a:prstGeom prst="rect">
                <a:avLst/>
              </a:prstGeom>
              <a:grp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vi-VN" sz="4600" b="1" dirty="0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lang="en-US" sz="4600" b="1" dirty="0">
                  <a:solidFill>
                    <a:prstClr val="black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pic>
            <p:nvPicPr>
              <p:cNvPr id="7" name="Picture 6">
                <a:extLst>
                  <a:ext uri="{FF2B5EF4-FFF2-40B4-BE49-F238E27FC236}">
                    <a16:creationId xmlns:a16="http://schemas.microsoft.com/office/drawing/2014/main" id="{AB75B5B9-D442-4C6E-96A9-9A573FE06D99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7950" t="14860" r="18922" b="25555"/>
              <a:stretch/>
            </p:blipFill>
            <p:spPr>
              <a:xfrm>
                <a:off x="410517" y="4648200"/>
                <a:ext cx="1058947" cy="1079473"/>
              </a:xfrm>
              <a:prstGeom prst="round2DiagRect">
                <a:avLst>
                  <a:gd name="adj1" fmla="val 27632"/>
                  <a:gd name="adj2" fmla="val 0"/>
                </a:avLst>
              </a:prstGeom>
              <a:grpFill/>
              <a:ln w="38100" cap="sq">
                <a:solidFill>
                  <a:schemeClr val="accent6">
                    <a:lumMod val="50000"/>
                  </a:schemeClr>
                </a:solidFill>
                <a:miter lim="800000"/>
              </a:ln>
              <a:effectLst>
                <a:outerShdw blurRad="254000" algn="tl" rotWithShape="0">
                  <a:srgbClr val="000000">
                    <a:alpha val="43000"/>
                  </a:srgbClr>
                </a:outerShdw>
              </a:effectLst>
            </p:spPr>
          </p:pic>
        </p:grp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DA8B4DB7-EFF8-4AF8-B0FA-839D4C447E82}"/>
              </a:ext>
            </a:extLst>
          </p:cNvPr>
          <p:cNvGrpSpPr/>
          <p:nvPr/>
        </p:nvGrpSpPr>
        <p:grpSpPr>
          <a:xfrm>
            <a:off x="620483" y="5069374"/>
            <a:ext cx="23556178" cy="1270562"/>
            <a:chOff x="241306" y="2225779"/>
            <a:chExt cx="11778089" cy="635281"/>
          </a:xfrm>
          <a:solidFill>
            <a:srgbClr val="327E3B"/>
          </a:solidFill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" name="Rectangle 8">
                  <a:extLst>
                    <a:ext uri="{FF2B5EF4-FFF2-40B4-BE49-F238E27FC236}">
                      <a16:creationId xmlns:a16="http://schemas.microsoft.com/office/drawing/2014/main" id="{8E77691F-65E4-4D25-99BE-C63849AAC2C4}"/>
                    </a:ext>
                  </a:extLst>
                </p:cNvPr>
                <p:cNvSpPr/>
                <p:nvPr/>
              </p:nvSpPr>
              <p:spPr>
                <a:xfrm>
                  <a:off x="3558830" y="2225779"/>
                  <a:ext cx="2468235" cy="617268"/>
                </a:xfrm>
                <a:prstGeom prst="rect">
                  <a:avLst/>
                </a:prstGeom>
                <a:grpFill/>
                <a:ln w="19050">
                  <a:solidFill>
                    <a:schemeClr val="bg1"/>
                  </a:solidFill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 xmlns:m="http://schemas.openxmlformats.org/officeDocument/2006/math">
                      <m:r>
                        <a:rPr lang="en-US" sz="4800" b="1" i="1" smtClean="0">
                          <a:latin typeface="Cambria Math" panose="02040503050406030204" pitchFamily="18" charset="0"/>
                        </a:rPr>
                        <m:t>𝟓</m:t>
                      </m:r>
                      <m:r>
                        <a:rPr lang="en-US" sz="4800" b="1" i="1" smtClean="0">
                          <a:latin typeface="Cambria Math" panose="02040503050406030204" pitchFamily="18" charset="0"/>
                        </a:rPr>
                        <m:t>+</m:t>
                      </m:r>
                      <m:rad>
                        <m:radPr>
                          <m:degHide m:val="on"/>
                          <m:ctrlPr>
                            <a:rPr lang="en-US" sz="4800" b="1" i="1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sz="4800" b="1" i="1">
                              <a:latin typeface="Cambria Math" panose="02040503050406030204" pitchFamily="18" charset="0"/>
                            </a:rPr>
                            <m:t>𝟕</m:t>
                          </m:r>
                        </m:e>
                      </m:rad>
                      <m:r>
                        <a:rPr lang="en-US" sz="4800" b="1" i="1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4800" b="1" i="1">
                          <a:latin typeface="Cambria Math" panose="02040503050406030204" pitchFamily="18" charset="0"/>
                        </a:rPr>
                        <m:t>𝒗</m:t>
                      </m:r>
                      <m:r>
                        <a:rPr lang="en-US" sz="4800" b="1" i="1">
                          <a:latin typeface="Cambria Math" panose="02040503050406030204" pitchFamily="18" charset="0"/>
                        </a:rPr>
                        <m:t>à </m:t>
                      </m:r>
                      <m:f>
                        <m:fPr>
                          <m:ctrlPr>
                            <a:rPr lang="en-US" sz="4800" b="1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800" b="1" i="1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4800" b="1" i="1">
                              <a:latin typeface="Cambria Math" panose="02040503050406030204" pitchFamily="18" charset="0"/>
                            </a:rPr>
                            <m:t>𝟑</m:t>
                          </m:r>
                          <m:rad>
                            <m:radPr>
                              <m:degHide m:val="on"/>
                              <m:ctrlPr>
                                <a:rPr lang="en-US" sz="4800" b="1" i="1" smtClean="0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4800" b="1" i="1" smtClean="0">
                                  <a:latin typeface="Cambria Math" panose="02040503050406030204" pitchFamily="18" charset="0"/>
                                </a:rPr>
                                <m:t>𝟑</m:t>
                              </m:r>
                            </m:e>
                          </m:rad>
                        </m:num>
                        <m:den>
                          <m:r>
                            <a:rPr lang="en-US" sz="4800" b="1" i="1">
                              <a:latin typeface="Cambria Math" panose="02040503050406030204" pitchFamily="18" charset="0"/>
                            </a:rPr>
                            <m:t>𝟐</m:t>
                          </m:r>
                        </m:den>
                      </m:f>
                    </m:oMath>
                  </a14:m>
                  <a:r>
                    <a:rPr lang="vi-VN" sz="4800" b="1" dirty="0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.</a:t>
                  </a:r>
                  <a:endParaRPr lang="en-US" sz="4800" b="1" dirty="0">
                    <a:solidFill>
                      <a:prstClr val="white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mc:Choice>
          <mc:Fallback xmlns="">
            <p:sp>
              <p:nvSpPr>
                <p:cNvPr id="9" name="Rectangle 8">
                  <a:extLst>
                    <a:ext uri="{FF2B5EF4-FFF2-40B4-BE49-F238E27FC236}">
                      <a16:creationId xmlns:a16="http://schemas.microsoft.com/office/drawing/2014/main" id="{8E77691F-65E4-4D25-99BE-C63849AAC2C4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558830" y="2225779"/>
                  <a:ext cx="2468235" cy="617268"/>
                </a:xfrm>
                <a:prstGeom prst="rect">
                  <a:avLst/>
                </a:prstGeom>
                <a:blipFill>
                  <a:blip r:embed="rId3"/>
                  <a:stretch>
                    <a:fillRect b="-10476"/>
                  </a:stretch>
                </a:blipFill>
                <a:ln w="19050">
                  <a:solidFill>
                    <a:schemeClr val="bg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2178679C-83F1-4149-AB69-2BCAF6D951FA}"/>
                </a:ext>
              </a:extLst>
            </p:cNvPr>
            <p:cNvSpPr/>
            <p:nvPr/>
          </p:nvSpPr>
          <p:spPr>
            <a:xfrm>
              <a:off x="3247742" y="2303047"/>
              <a:ext cx="540000" cy="540000"/>
            </a:xfrm>
            <a:prstGeom prst="ellipse">
              <a:avLst/>
            </a:prstGeom>
            <a:grpFill/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5400" b="1" dirty="0">
                  <a:solidFill>
                    <a:prstClr val="white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B</a:t>
              </a:r>
              <a:endParaRPr lang="en-US" sz="5400" b="1" dirty="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" name="Rectangle 10">
                  <a:extLst>
                    <a:ext uri="{FF2B5EF4-FFF2-40B4-BE49-F238E27FC236}">
                      <a16:creationId xmlns:a16="http://schemas.microsoft.com/office/drawing/2014/main" id="{BF1812F0-72B6-4695-918E-1559D10E093B}"/>
                    </a:ext>
                  </a:extLst>
                </p:cNvPr>
                <p:cNvSpPr/>
                <p:nvPr/>
              </p:nvSpPr>
              <p:spPr>
                <a:xfrm>
                  <a:off x="531851" y="2243792"/>
                  <a:ext cx="2468235" cy="617268"/>
                </a:xfrm>
                <a:prstGeom prst="rect">
                  <a:avLst/>
                </a:prstGeom>
                <a:grpFill/>
                <a:ln w="19050">
                  <a:solidFill>
                    <a:schemeClr val="bg1"/>
                  </a:solidFill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 xmlns:m="http://schemas.openxmlformats.org/officeDocument/2006/math">
                      <m:r>
                        <a:rPr lang="en-US" sz="5400" b="1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5400" b="1" i="1" smtClean="0">
                          <a:latin typeface="Cambria Math" panose="02040503050406030204" pitchFamily="18" charset="0"/>
                        </a:rPr>
                        <m:t>𝟓</m:t>
                      </m:r>
                      <m:r>
                        <a:rPr lang="en-US" sz="5400" b="1" i="1" smtClean="0">
                          <a:latin typeface="Cambria Math" panose="02040503050406030204" pitchFamily="18" charset="0"/>
                        </a:rPr>
                        <m:t>+</m:t>
                      </m:r>
                      <m:rad>
                        <m:radPr>
                          <m:degHide m:val="on"/>
                          <m:ctrlPr>
                            <a:rPr lang="en-US" sz="5400" b="1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sz="5400" b="1" i="1" smtClean="0">
                              <a:latin typeface="Cambria Math" panose="02040503050406030204" pitchFamily="18" charset="0"/>
                            </a:rPr>
                            <m:t>𝟕</m:t>
                          </m:r>
                        </m:e>
                      </m:rad>
                      <m:r>
                        <a:rPr lang="en-US" sz="5400" b="1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5400" b="1" i="1" smtClean="0">
                          <a:latin typeface="Cambria Math" panose="02040503050406030204" pitchFamily="18" charset="0"/>
                        </a:rPr>
                        <m:t>𝒗</m:t>
                      </m:r>
                      <m:r>
                        <a:rPr lang="en-US" sz="5400" b="1" i="1" smtClean="0">
                          <a:latin typeface="Cambria Math" panose="02040503050406030204" pitchFamily="18" charset="0"/>
                        </a:rPr>
                        <m:t>à </m:t>
                      </m:r>
                      <m:f>
                        <m:fPr>
                          <m:ctrlPr>
                            <a:rPr lang="en-US" sz="5400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5400" b="1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5400" b="1" i="1" smtClean="0">
                              <a:latin typeface="Cambria Math" panose="02040503050406030204" pitchFamily="18" charset="0"/>
                            </a:rPr>
                            <m:t>𝟑</m:t>
                          </m:r>
                        </m:num>
                        <m:den>
                          <m:r>
                            <a:rPr lang="en-US" sz="5400" b="1" i="1" smtClean="0">
                              <a:latin typeface="Cambria Math" panose="02040503050406030204" pitchFamily="18" charset="0"/>
                            </a:rPr>
                            <m:t>𝟐</m:t>
                          </m:r>
                        </m:den>
                      </m:f>
                      <m:r>
                        <a:rPr lang="en-US" sz="5400" b="1" i="1" smtClean="0">
                          <a:latin typeface="Cambria Math" panose="02040503050406030204" pitchFamily="18" charset="0"/>
                        </a:rPr>
                        <m:t> </m:t>
                      </m:r>
                    </m:oMath>
                  </a14:m>
                  <a:r>
                    <a:rPr lang="en-US" sz="5400" b="1" dirty="0">
                      <a:solidFill>
                        <a:prstClr val="white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.</a:t>
                  </a:r>
                </a:p>
              </p:txBody>
            </p:sp>
          </mc:Choice>
          <mc:Fallback xmlns="">
            <p:sp>
              <p:nvSpPr>
                <p:cNvPr id="11" name="Rectangle 10">
                  <a:extLst>
                    <a:ext uri="{FF2B5EF4-FFF2-40B4-BE49-F238E27FC236}">
                      <a16:creationId xmlns:a16="http://schemas.microsoft.com/office/drawing/2014/main" id="{BF1812F0-72B6-4695-918E-1559D10E093B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31851" y="2243792"/>
                  <a:ext cx="2468235" cy="617268"/>
                </a:xfrm>
                <a:prstGeom prst="rect">
                  <a:avLst/>
                </a:prstGeom>
                <a:blipFill>
                  <a:blip r:embed="rId4"/>
                  <a:stretch>
                    <a:fillRect t="-474" r="-244" b="-12796"/>
                  </a:stretch>
                </a:blipFill>
                <a:ln w="19050">
                  <a:solidFill>
                    <a:schemeClr val="bg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188947F5-5540-4A85-BACE-6641A507F5A0}"/>
                </a:ext>
              </a:extLst>
            </p:cNvPr>
            <p:cNvSpPr/>
            <p:nvPr/>
          </p:nvSpPr>
          <p:spPr>
            <a:xfrm>
              <a:off x="241306" y="2303047"/>
              <a:ext cx="540000" cy="540000"/>
            </a:xfrm>
            <a:prstGeom prst="ellipse">
              <a:avLst/>
            </a:prstGeom>
            <a:grpFill/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5400" b="1" dirty="0">
                  <a:solidFill>
                    <a:prstClr val="white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A</a:t>
              </a:r>
              <a:endParaRPr lang="en-US" sz="5400" b="1" dirty="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" name="Rectangle 12">
                  <a:extLst>
                    <a:ext uri="{FF2B5EF4-FFF2-40B4-BE49-F238E27FC236}">
                      <a16:creationId xmlns:a16="http://schemas.microsoft.com/office/drawing/2014/main" id="{E1DB1070-DB60-40AD-900A-04886F77B54F}"/>
                    </a:ext>
                  </a:extLst>
                </p:cNvPr>
                <p:cNvSpPr/>
                <p:nvPr/>
              </p:nvSpPr>
              <p:spPr>
                <a:xfrm>
                  <a:off x="6544723" y="2243792"/>
                  <a:ext cx="2468235" cy="617268"/>
                </a:xfrm>
                <a:prstGeom prst="rect">
                  <a:avLst/>
                </a:prstGeom>
                <a:grpFill/>
                <a:ln w="19050">
                  <a:solidFill>
                    <a:schemeClr val="bg1"/>
                  </a:solidFill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 xmlns:m="http://schemas.openxmlformats.org/officeDocument/2006/math">
                      <m:r>
                        <a:rPr lang="en-US" sz="4800" b="1" i="1" smtClean="0">
                          <a:latin typeface="Cambria Math" panose="02040503050406030204" pitchFamily="18" charset="0"/>
                        </a:rPr>
                        <m:t>𝟓</m:t>
                      </m:r>
                      <m:rad>
                        <m:radPr>
                          <m:degHide m:val="on"/>
                          <m:ctrlPr>
                            <a:rPr lang="en-US" sz="4800" b="1" i="1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sz="4800" b="1" i="1">
                              <a:latin typeface="Cambria Math" panose="02040503050406030204" pitchFamily="18" charset="0"/>
                            </a:rPr>
                            <m:t>𝟕</m:t>
                          </m:r>
                        </m:e>
                      </m:rad>
                      <m:r>
                        <a:rPr lang="en-US" sz="4800" b="1" i="1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4800" b="1" i="1">
                          <a:latin typeface="Cambria Math" panose="02040503050406030204" pitchFamily="18" charset="0"/>
                        </a:rPr>
                        <m:t>𝒗</m:t>
                      </m:r>
                      <m:r>
                        <a:rPr lang="en-US" sz="4800" b="1" i="1">
                          <a:latin typeface="Cambria Math" panose="02040503050406030204" pitchFamily="18" charset="0"/>
                        </a:rPr>
                        <m:t>à </m:t>
                      </m:r>
                      <m:f>
                        <m:fPr>
                          <m:ctrlPr>
                            <a:rPr lang="en-US" sz="4800" b="1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800" b="1" i="1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4800" b="1" i="1">
                              <a:latin typeface="Cambria Math" panose="02040503050406030204" pitchFamily="18" charset="0"/>
                            </a:rPr>
                            <m:t>𝟑</m:t>
                          </m:r>
                          <m:rad>
                            <m:radPr>
                              <m:degHide m:val="on"/>
                              <m:ctrlPr>
                                <a:rPr lang="en-US" sz="4800" b="1" i="1" smtClean="0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4800" b="1" i="1" smtClean="0">
                                  <a:latin typeface="Cambria Math" panose="02040503050406030204" pitchFamily="18" charset="0"/>
                                </a:rPr>
                                <m:t>𝟑</m:t>
                              </m:r>
                            </m:e>
                          </m:rad>
                        </m:num>
                        <m:den>
                          <m:r>
                            <a:rPr lang="en-US" sz="4800" b="1" i="1">
                              <a:latin typeface="Cambria Math" panose="02040503050406030204" pitchFamily="18" charset="0"/>
                            </a:rPr>
                            <m:t>𝟐</m:t>
                          </m:r>
                        </m:den>
                      </m:f>
                    </m:oMath>
                  </a14:m>
                  <a:r>
                    <a:rPr lang="vi-VN" sz="4800" b="1" dirty="0"/>
                    <a:t>.</a:t>
                  </a:r>
                  <a:endParaRPr lang="en-US" sz="4800" b="1" dirty="0">
                    <a:solidFill>
                      <a:prstClr val="white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mc:Choice>
          <mc:Fallback xmlns="">
            <p:sp>
              <p:nvSpPr>
                <p:cNvPr id="13" name="Rectangle 12">
                  <a:extLst>
                    <a:ext uri="{FF2B5EF4-FFF2-40B4-BE49-F238E27FC236}">
                      <a16:creationId xmlns:a16="http://schemas.microsoft.com/office/drawing/2014/main" id="{E1DB1070-DB60-40AD-900A-04886F77B54F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544723" y="2243792"/>
                  <a:ext cx="2468235" cy="617268"/>
                </a:xfrm>
                <a:prstGeom prst="rect">
                  <a:avLst/>
                </a:prstGeom>
                <a:blipFill>
                  <a:blip r:embed="rId5"/>
                  <a:stretch>
                    <a:fillRect b="-10900"/>
                  </a:stretch>
                </a:blipFill>
                <a:ln w="19050">
                  <a:solidFill>
                    <a:schemeClr val="bg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67BF74FF-3652-4371-9E0B-A97FA806BC48}"/>
                </a:ext>
              </a:extLst>
            </p:cNvPr>
            <p:cNvSpPr/>
            <p:nvPr/>
          </p:nvSpPr>
          <p:spPr>
            <a:xfrm>
              <a:off x="6254178" y="2303047"/>
              <a:ext cx="540000" cy="540000"/>
            </a:xfrm>
            <a:prstGeom prst="ellipse">
              <a:avLst/>
            </a:prstGeom>
            <a:grpFill/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5400" b="1" dirty="0">
                  <a:solidFill>
                    <a:prstClr val="white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C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" name="Rectangle 14">
                  <a:extLst>
                    <a:ext uri="{FF2B5EF4-FFF2-40B4-BE49-F238E27FC236}">
                      <a16:creationId xmlns:a16="http://schemas.microsoft.com/office/drawing/2014/main" id="{6DFE3254-D4F7-4AE6-9631-67D4D43B93C6}"/>
                    </a:ext>
                  </a:extLst>
                </p:cNvPr>
                <p:cNvSpPr/>
                <p:nvPr/>
              </p:nvSpPr>
              <p:spPr>
                <a:xfrm>
                  <a:off x="9551160" y="2243792"/>
                  <a:ext cx="2468235" cy="617268"/>
                </a:xfrm>
                <a:prstGeom prst="rect">
                  <a:avLst/>
                </a:prstGeom>
                <a:grpFill/>
                <a:ln w="19050">
                  <a:solidFill>
                    <a:schemeClr val="bg1"/>
                  </a:solidFill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4400" b="1" i="1" smtClean="0">
                            <a:latin typeface="Cambria Math" panose="02040503050406030204" pitchFamily="18" charset="0"/>
                          </a:rPr>
                          <m:t>𝟓</m:t>
                        </m:r>
                        <m:r>
                          <a:rPr lang="en-US" sz="4400" b="1" i="1" smtClean="0">
                            <a:latin typeface="Cambria Math" panose="02040503050406030204" pitchFamily="18" charset="0"/>
                          </a:rPr>
                          <m:t>+</m:t>
                        </m:r>
                        <m:rad>
                          <m:radPr>
                            <m:degHide m:val="on"/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4400" b="1" i="1" smtClean="0">
                                <a:latin typeface="Cambria Math" panose="02040503050406030204" pitchFamily="18" charset="0"/>
                              </a:rPr>
                              <m:t>𝟏𝟗</m:t>
                            </m:r>
                          </m:e>
                        </m:rad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𝒗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à </m:t>
                        </m:r>
                        <m:f>
                          <m:fPr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𝟑</m:t>
                            </m:r>
                          </m:num>
                          <m:den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𝟐</m:t>
                            </m:r>
                          </m:den>
                        </m:f>
                        <m:r>
                          <m:rPr>
                            <m:nor/>
                          </m:rPr>
                          <a:rPr lang="vi-VN" sz="4400" b="1"/>
                          <m:t>.</m:t>
                        </m:r>
                      </m:oMath>
                    </m:oMathPara>
                  </a14:m>
                  <a:endParaRPr lang="en-US" sz="4400" b="1" dirty="0">
                    <a:solidFill>
                      <a:prstClr val="white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mc:Choice>
          <mc:Fallback xmlns="">
            <p:sp>
              <p:nvSpPr>
                <p:cNvPr id="15" name="Rectangle 14">
                  <a:extLst>
                    <a:ext uri="{FF2B5EF4-FFF2-40B4-BE49-F238E27FC236}">
                      <a16:creationId xmlns:a16="http://schemas.microsoft.com/office/drawing/2014/main" id="{6DFE3254-D4F7-4AE6-9631-67D4D43B93C6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551160" y="2243792"/>
                  <a:ext cx="2468235" cy="617268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  <a:ln w="19050">
                  <a:solidFill>
                    <a:schemeClr val="bg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4B907C0F-6FC4-4852-8CFD-AD2FACA13C7F}"/>
                </a:ext>
              </a:extLst>
            </p:cNvPr>
            <p:cNvSpPr/>
            <p:nvPr/>
          </p:nvSpPr>
          <p:spPr>
            <a:xfrm>
              <a:off x="9260615" y="2303047"/>
              <a:ext cx="540000" cy="540000"/>
            </a:xfrm>
            <a:prstGeom prst="ellipse">
              <a:avLst/>
            </a:prstGeom>
            <a:grpFill/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5400" b="1" dirty="0">
                  <a:solidFill>
                    <a:prstClr val="white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D</a:t>
              </a:r>
            </a:p>
          </p:txBody>
        </p:sp>
      </p:grpSp>
      <p:sp>
        <p:nvSpPr>
          <p:cNvPr id="17" name="Oval 16">
            <a:extLst>
              <a:ext uri="{FF2B5EF4-FFF2-40B4-BE49-F238E27FC236}">
                <a16:creationId xmlns:a16="http://schemas.microsoft.com/office/drawing/2014/main" id="{3AF6DD6E-C69C-4024-A5BF-FE21EA5DD223}"/>
              </a:ext>
            </a:extLst>
          </p:cNvPr>
          <p:cNvSpPr/>
          <p:nvPr/>
        </p:nvSpPr>
        <p:spPr>
          <a:xfrm>
            <a:off x="6642523" y="5221139"/>
            <a:ext cx="1080000" cy="1080000"/>
          </a:xfrm>
          <a:prstGeom prst="ellipse">
            <a:avLst/>
          </a:prstGeom>
          <a:solidFill>
            <a:srgbClr val="FF0000"/>
          </a:solidFill>
          <a:ln w="5715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400" b="1" dirty="0">
                <a:solidFill>
                  <a:prstClr val="white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B</a:t>
            </a:r>
            <a:endParaRPr lang="en-US" sz="6400" dirty="0">
              <a:solidFill>
                <a:prstClr val="white"/>
              </a:solidFill>
              <a:latin typeface="Calibri" panose="020F0502020204030204"/>
            </a:endParaRP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8F06450E-ACA8-42F7-B878-4360BA0CBA71}"/>
              </a:ext>
            </a:extLst>
          </p:cNvPr>
          <p:cNvGrpSpPr/>
          <p:nvPr/>
        </p:nvGrpSpPr>
        <p:grpSpPr>
          <a:xfrm>
            <a:off x="141340" y="2590803"/>
            <a:ext cx="23943880" cy="2401467"/>
            <a:chOff x="923003" y="3917552"/>
            <a:chExt cx="23943880" cy="2401466"/>
          </a:xfrm>
        </p:grpSpPr>
        <p:sp>
          <p:nvSpPr>
            <p:cNvPr id="19" name="Rounded Rectangle 41">
              <a:extLst>
                <a:ext uri="{FF2B5EF4-FFF2-40B4-BE49-F238E27FC236}">
                  <a16:creationId xmlns:a16="http://schemas.microsoft.com/office/drawing/2014/main" id="{CC866FB0-B137-49F3-A47E-0B1A18FC432E}"/>
                </a:ext>
              </a:extLst>
            </p:cNvPr>
            <p:cNvSpPr/>
            <p:nvPr/>
          </p:nvSpPr>
          <p:spPr>
            <a:xfrm>
              <a:off x="1272211" y="4426857"/>
              <a:ext cx="23594672" cy="1892161"/>
            </a:xfrm>
            <a:prstGeom prst="roundRect">
              <a:avLst>
                <a:gd name="adj" fmla="val 10158"/>
              </a:avLst>
            </a:prstGeom>
            <a:solidFill>
              <a:srgbClr val="FEEBB0"/>
            </a:solidFill>
            <a:ln w="12700">
              <a:solidFill>
                <a:srgbClr val="91720D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4400" b="1">
                  <a:solidFill>
                    <a:prstClr val="black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                         </a:t>
              </a:r>
              <a:endParaRPr lang="en-US" sz="4800" b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20" name="Group 19">
              <a:extLst>
                <a:ext uri="{FF2B5EF4-FFF2-40B4-BE49-F238E27FC236}">
                  <a16:creationId xmlns:a16="http://schemas.microsoft.com/office/drawing/2014/main" id="{61E96746-B33C-4D41-836E-CA7E0074841E}"/>
                </a:ext>
              </a:extLst>
            </p:cNvPr>
            <p:cNvGrpSpPr/>
            <p:nvPr/>
          </p:nvGrpSpPr>
          <p:grpSpPr>
            <a:xfrm>
              <a:off x="923003" y="3917552"/>
              <a:ext cx="3942102" cy="1040476"/>
              <a:chOff x="923003" y="3917552"/>
              <a:chExt cx="3942102" cy="1040476"/>
            </a:xfrm>
          </p:grpSpPr>
          <p:grpSp>
            <p:nvGrpSpPr>
              <p:cNvPr id="21" name="Group 20">
                <a:extLst>
                  <a:ext uri="{FF2B5EF4-FFF2-40B4-BE49-F238E27FC236}">
                    <a16:creationId xmlns:a16="http://schemas.microsoft.com/office/drawing/2014/main" id="{7719E236-B0D7-442E-8A08-3228625765BF}"/>
                  </a:ext>
                </a:extLst>
              </p:cNvPr>
              <p:cNvGrpSpPr/>
              <p:nvPr/>
            </p:nvGrpSpPr>
            <p:grpSpPr>
              <a:xfrm>
                <a:off x="1362045" y="4022855"/>
                <a:ext cx="3503060" cy="865576"/>
                <a:chOff x="2028795" y="4384805"/>
                <a:chExt cx="3503060" cy="865576"/>
              </a:xfrm>
            </p:grpSpPr>
            <p:sp>
              <p:nvSpPr>
                <p:cNvPr id="23" name="Freeform 20">
                  <a:extLst>
                    <a:ext uri="{FF2B5EF4-FFF2-40B4-BE49-F238E27FC236}">
                      <a16:creationId xmlns:a16="http://schemas.microsoft.com/office/drawing/2014/main" id="{B393AAC4-D254-453D-8479-B404D455FFB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rot="5400000">
                  <a:off x="3364273" y="3082799"/>
                  <a:ext cx="832104" cy="3503060"/>
                </a:xfrm>
                <a:prstGeom prst="round2SameRect">
                  <a:avLst>
                    <a:gd name="adj1" fmla="val 19445"/>
                    <a:gd name="adj2" fmla="val 0"/>
                  </a:avLst>
                </a:prstGeom>
                <a:solidFill>
                  <a:srgbClr val="FFF9BC"/>
                </a:solidFill>
                <a:ln w="57150">
                  <a:solidFill>
                    <a:srgbClr val="91720D"/>
                  </a:solidFill>
                </a:ln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24" name="TextBox 23">
                  <a:extLst>
                    <a:ext uri="{FF2B5EF4-FFF2-40B4-BE49-F238E27FC236}">
                      <a16:creationId xmlns:a16="http://schemas.microsoft.com/office/drawing/2014/main" id="{7641E29D-906E-4634-ADED-96B1E8DA8216}"/>
                    </a:ext>
                  </a:extLst>
                </p:cNvPr>
                <p:cNvSpPr txBox="1"/>
                <p:nvPr/>
              </p:nvSpPr>
              <p:spPr>
                <a:xfrm>
                  <a:off x="2542253" y="4384805"/>
                  <a:ext cx="2895398" cy="80021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vi-VN" sz="4600" b="1" dirty="0">
                      <a:solidFill>
                        <a:prstClr val="black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CÂU</a:t>
                  </a:r>
                  <a:r>
                    <a:rPr lang="en-US" sz="4600" b="1" dirty="0">
                      <a:solidFill>
                        <a:prstClr val="black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22</a:t>
                  </a:r>
                  <a:r>
                    <a:rPr lang="vi-VN" sz="4600" b="1" dirty="0">
                      <a:solidFill>
                        <a:prstClr val="black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</a:t>
                  </a:r>
                  <a:endParaRPr lang="en-US" sz="4600" b="1" dirty="0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</p:grpSp>
          <p:pic>
            <p:nvPicPr>
              <p:cNvPr id="22" name="Picture 21">
                <a:extLst>
                  <a:ext uri="{FF2B5EF4-FFF2-40B4-BE49-F238E27FC236}">
                    <a16:creationId xmlns:a16="http://schemas.microsoft.com/office/drawing/2014/main" id="{6650C43C-37F7-4A87-880E-749F8F158389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5599" t="21515" r="9759" b="14519"/>
              <a:stretch/>
            </p:blipFill>
            <p:spPr>
              <a:xfrm>
                <a:off x="923003" y="3917552"/>
                <a:ext cx="1076356" cy="1040476"/>
              </a:xfrm>
              <a:prstGeom prst="round2DiagRect">
                <a:avLst>
                  <a:gd name="adj1" fmla="val 30509"/>
                  <a:gd name="adj2" fmla="val 0"/>
                </a:avLst>
              </a:prstGeom>
              <a:ln w="38100" cap="sq">
                <a:solidFill>
                  <a:srgbClr val="91720D"/>
                </a:solidFill>
                <a:miter lim="800000"/>
              </a:ln>
              <a:effectLst>
                <a:outerShdw blurRad="254000" algn="tl" rotWithShape="0">
                  <a:srgbClr val="000000">
                    <a:alpha val="43000"/>
                  </a:srgbClr>
                </a:outerShdw>
              </a:effectLst>
            </p:spPr>
          </p:pic>
        </p:grp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F818C57C-1988-4D43-859D-82DC91340849}"/>
              </a:ext>
            </a:extLst>
          </p:cNvPr>
          <p:cNvGrpSpPr/>
          <p:nvPr/>
        </p:nvGrpSpPr>
        <p:grpSpPr>
          <a:xfrm>
            <a:off x="-72643" y="1572056"/>
            <a:ext cx="19656043" cy="830997"/>
            <a:chOff x="-288923" y="1892299"/>
            <a:chExt cx="19659598" cy="830996"/>
          </a:xfrm>
        </p:grpSpPr>
        <p:sp>
          <p:nvSpPr>
            <p:cNvPr id="26" name="Rounded Rectangle 2">
              <a:extLst>
                <a:ext uri="{FF2B5EF4-FFF2-40B4-BE49-F238E27FC236}">
                  <a16:creationId xmlns:a16="http://schemas.microsoft.com/office/drawing/2014/main" id="{0A9E6F3C-C9C6-4653-8688-729C6539C260}"/>
                </a:ext>
              </a:extLst>
            </p:cNvPr>
            <p:cNvSpPr/>
            <p:nvPr/>
          </p:nvSpPr>
          <p:spPr>
            <a:xfrm>
              <a:off x="-288923" y="2052547"/>
              <a:ext cx="2130429" cy="657125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B241A601-B9CB-4799-9262-795745D3C127}"/>
                </a:ext>
              </a:extLst>
            </p:cNvPr>
            <p:cNvSpPr txBox="1"/>
            <p:nvPr/>
          </p:nvSpPr>
          <p:spPr>
            <a:xfrm>
              <a:off x="1082674" y="1922269"/>
              <a:ext cx="184764" cy="75405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endParaRPr lang="en-US" b="1">
                <a:solidFill>
                  <a:prstClr val="white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8F08DB64-BC2D-418D-8BD5-391B8CF3BEA4}"/>
                </a:ext>
              </a:extLst>
            </p:cNvPr>
            <p:cNvSpPr txBox="1"/>
            <p:nvPr/>
          </p:nvSpPr>
          <p:spPr>
            <a:xfrm>
              <a:off x="2087562" y="1892299"/>
              <a:ext cx="17283113" cy="830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 BÀI TẬP TRẮC NGHIỆM CỦNG CỐ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1FB11C65-8BD6-48B2-A424-E6F4B06755C4}"/>
                  </a:ext>
                </a:extLst>
              </p:cNvPr>
              <p:cNvSpPr txBox="1"/>
              <p:nvPr/>
            </p:nvSpPr>
            <p:spPr>
              <a:xfrm>
                <a:off x="1182814" y="7631004"/>
                <a:ext cx="23201186" cy="493231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5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Ta </a:t>
                </a:r>
                <a:r>
                  <a:rPr lang="en-US" sz="5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sz="5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: </a:t>
                </a:r>
                <a14:m>
                  <m:oMath xmlns:m="http://schemas.openxmlformats.org/officeDocument/2006/math">
                    <m:r>
                      <a:rPr lang="en-US" sz="5400" b="1" i="1">
                        <a:latin typeface="Cambria Math" panose="02040503050406030204" pitchFamily="18" charset="0"/>
                      </a:rPr>
                      <m:t>𝑨</m:t>
                    </m:r>
                    <m:sSup>
                      <m:sSupPr>
                        <m:ctrlPr>
                          <a:rPr lang="en-US" sz="54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5400" b="1" i="1">
                            <a:latin typeface="Cambria Math" panose="02040503050406030204" pitchFamily="18" charset="0"/>
                          </a:rPr>
                          <m:t>𝑪</m:t>
                        </m:r>
                      </m:e>
                      <m:sup>
                        <m:r>
                          <a:rPr lang="en-US" sz="5400" b="1" i="1"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en-US" sz="540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5400" b="1" i="1">
                        <a:latin typeface="Cambria Math" panose="02040503050406030204" pitchFamily="18" charset="0"/>
                      </a:rPr>
                      <m:t>𝑨</m:t>
                    </m:r>
                    <m:sSup>
                      <m:sSupPr>
                        <m:ctrlPr>
                          <a:rPr lang="en-US" sz="54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5400" b="1" i="1">
                            <a:latin typeface="Cambria Math" panose="02040503050406030204" pitchFamily="18" charset="0"/>
                          </a:rPr>
                          <m:t>𝑩</m:t>
                        </m:r>
                      </m:e>
                      <m:sup>
                        <m:r>
                          <a:rPr lang="en-US" sz="5400" b="1" i="1"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en-US" sz="5400" b="1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5400" b="1" i="1">
                        <a:latin typeface="Cambria Math" panose="02040503050406030204" pitchFamily="18" charset="0"/>
                      </a:rPr>
                      <m:t>𝑩</m:t>
                    </m:r>
                    <m:sSup>
                      <m:sSupPr>
                        <m:ctrlPr>
                          <a:rPr lang="en-US" sz="54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5400" b="1" i="1">
                            <a:latin typeface="Cambria Math" panose="02040503050406030204" pitchFamily="18" charset="0"/>
                          </a:rPr>
                          <m:t>𝑪</m:t>
                        </m:r>
                      </m:e>
                      <m:sup>
                        <m:r>
                          <a:rPr lang="en-US" sz="5400" b="1" i="1"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en-US" sz="5400" b="1" i="1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5400" b="1" i="1">
                        <a:latin typeface="Cambria Math" panose="02040503050406030204" pitchFamily="18" charset="0"/>
                      </a:rPr>
                      <m:t>𝟐</m:t>
                    </m:r>
                    <m:r>
                      <a:rPr lang="en-US" sz="5400" b="1" i="1">
                        <a:latin typeface="Cambria Math" panose="02040503050406030204" pitchFamily="18" charset="0"/>
                      </a:rPr>
                      <m:t>.</m:t>
                    </m:r>
                    <m:r>
                      <a:rPr lang="en-US" sz="5400" b="1" i="1">
                        <a:latin typeface="Cambria Math" panose="02040503050406030204" pitchFamily="18" charset="0"/>
                      </a:rPr>
                      <m:t>𝑨𝑩</m:t>
                    </m:r>
                    <m:r>
                      <a:rPr lang="en-US" sz="5400" b="1" i="1">
                        <a:latin typeface="Cambria Math" panose="02040503050406030204" pitchFamily="18" charset="0"/>
                      </a:rPr>
                      <m:t>.</m:t>
                    </m:r>
                    <m:r>
                      <a:rPr lang="en-US" sz="5400" b="1" i="1">
                        <a:latin typeface="Cambria Math" panose="02040503050406030204" pitchFamily="18" charset="0"/>
                      </a:rPr>
                      <m:t>𝑩𝑪</m:t>
                    </m:r>
                    <m:r>
                      <a:rPr lang="en-US" sz="5400" b="1" i="1">
                        <a:latin typeface="Cambria Math" panose="02040503050406030204" pitchFamily="18" charset="0"/>
                      </a:rPr>
                      <m:t>.</m:t>
                    </m:r>
                    <m:func>
                      <m:funcPr>
                        <m:ctrlPr>
                          <a:rPr lang="en-US" sz="5400" b="1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US" sz="5400" b="1" i="1">
                            <a:latin typeface="Cambria Math" panose="02040503050406030204" pitchFamily="18" charset="0"/>
                          </a:rPr>
                          <m:t>𝒄</m:t>
                        </m:r>
                      </m:fName>
                      <m:e>
                        <m:r>
                          <a:rPr lang="en-US" sz="5400" b="1" i="1">
                            <a:latin typeface="Cambria Math" panose="02040503050406030204" pitchFamily="18" charset="0"/>
                          </a:rPr>
                          <m:t>𝒐</m:t>
                        </m:r>
                      </m:e>
                    </m:func>
                    <m:r>
                      <a:rPr lang="en-US" sz="5400" b="1" i="1">
                        <a:latin typeface="Cambria Math" panose="02040503050406030204" pitchFamily="18" charset="0"/>
                      </a:rPr>
                      <m:t>𝒔</m:t>
                    </m:r>
                    <m:acc>
                      <m:accPr>
                        <m:chr m:val="̂"/>
                        <m:ctrlPr>
                          <a:rPr lang="en-US" sz="5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5400" b="1" i="1">
                            <a:latin typeface="Cambria Math" panose="02040503050406030204" pitchFamily="18" charset="0"/>
                          </a:rPr>
                          <m:t>𝑨𝑩𝑪</m:t>
                        </m:r>
                      </m:e>
                    </m:acc>
                  </m:oMath>
                </a14:m>
                <a:endParaRPr lang="en-US" sz="5400" b="1" i="1" dirty="0"/>
              </a:p>
              <a:p>
                <a:r>
                  <a:rPr lang="en-US" sz="5400" b="1" dirty="0"/>
                  <a:t>                       </a:t>
                </a:r>
                <a14:m>
                  <m:oMath xmlns:m="http://schemas.openxmlformats.org/officeDocument/2006/math">
                    <m:r>
                      <a:rPr lang="en-US" sz="540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5400" b="1" i="1">
                        <a:latin typeface="Cambria Math" panose="02040503050406030204" pitchFamily="18" charset="0"/>
                      </a:rPr>
                      <m:t>𝟒</m:t>
                    </m:r>
                    <m:r>
                      <a:rPr lang="en-US" sz="5400" b="1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5400" b="1" i="1">
                        <a:latin typeface="Cambria Math" panose="02040503050406030204" pitchFamily="18" charset="0"/>
                      </a:rPr>
                      <m:t>𝟗</m:t>
                    </m:r>
                    <m:r>
                      <a:rPr lang="en-US" sz="5400" b="1" i="1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5400" b="1" i="1">
                        <a:latin typeface="Cambria Math" panose="02040503050406030204" pitchFamily="18" charset="0"/>
                      </a:rPr>
                      <m:t>𝟐</m:t>
                    </m:r>
                    <m:r>
                      <a:rPr lang="en-US" sz="5400" b="1" i="1">
                        <a:latin typeface="Cambria Math" panose="02040503050406030204" pitchFamily="18" charset="0"/>
                      </a:rPr>
                      <m:t>.</m:t>
                    </m:r>
                    <m:r>
                      <a:rPr lang="en-US" sz="5400" b="1" i="1">
                        <a:latin typeface="Cambria Math" panose="02040503050406030204" pitchFamily="18" charset="0"/>
                      </a:rPr>
                      <m:t>𝟐</m:t>
                    </m:r>
                    <m:r>
                      <a:rPr lang="en-US" sz="5400" b="1" i="1">
                        <a:latin typeface="Cambria Math" panose="02040503050406030204" pitchFamily="18" charset="0"/>
                      </a:rPr>
                      <m:t>.</m:t>
                    </m:r>
                    <m:r>
                      <a:rPr lang="en-US" sz="5400" b="1" i="1">
                        <a:latin typeface="Cambria Math" panose="02040503050406030204" pitchFamily="18" charset="0"/>
                      </a:rPr>
                      <m:t>𝟑</m:t>
                    </m:r>
                    <m:r>
                      <a:rPr lang="en-US" sz="5400" b="1" i="1">
                        <a:latin typeface="Cambria Math" panose="02040503050406030204" pitchFamily="18" charset="0"/>
                      </a:rPr>
                      <m:t>.</m:t>
                    </m:r>
                    <m:r>
                      <a:rPr lang="en-US" sz="5400" b="1" i="0" smtClean="0">
                        <a:latin typeface="Cambria Math" panose="02040503050406030204" pitchFamily="18" charset="0"/>
                      </a:rPr>
                      <m:t>𝐜𝐨𝐬𝟔𝟎</m:t>
                    </m:r>
                    <m:r>
                      <a:rPr lang="en-US" sz="5400" b="1">
                        <a:latin typeface="Cambria Math" panose="02040503050406030204" pitchFamily="18" charset="0"/>
                      </a:rPr>
                      <m:t>°=</m:t>
                    </m:r>
                    <m:r>
                      <a:rPr lang="en-US" sz="5400" b="1" i="1">
                        <a:latin typeface="Cambria Math" panose="02040503050406030204" pitchFamily="18" charset="0"/>
                      </a:rPr>
                      <m:t>𝟏𝟑</m:t>
                    </m:r>
                    <m:r>
                      <a:rPr lang="en-US" sz="5400" b="1" i="1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5400" b="1" i="1">
                        <a:latin typeface="Cambria Math" panose="02040503050406030204" pitchFamily="18" charset="0"/>
                      </a:rPr>
                      <m:t>𝟔</m:t>
                    </m:r>
                    <m:r>
                      <a:rPr lang="en-US" sz="5400" b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5400" b="1" i="1">
                        <a:latin typeface="Cambria Math" panose="02040503050406030204" pitchFamily="18" charset="0"/>
                      </a:rPr>
                      <m:t>𝟕</m:t>
                    </m:r>
                  </m:oMath>
                </a14:m>
                <a:r>
                  <a:rPr lang="en-US" sz="5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  <a:p>
                <a:r>
                  <a:rPr lang="en-US" sz="5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Suy</a:t>
                </a:r>
                <a:r>
                  <a:rPr lang="en-US" sz="5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5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ra</a:t>
                </a:r>
                <a:r>
                  <a:rPr lang="en-US" sz="5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5400" b="1" i="1">
                        <a:latin typeface="Cambria Math" panose="02040503050406030204" pitchFamily="18" charset="0"/>
                      </a:rPr>
                      <m:t>𝑨𝑪</m:t>
                    </m:r>
                    <m:r>
                      <a:rPr lang="en-US" sz="5400" b="1" i="1">
                        <a:latin typeface="Cambria Math" panose="020405030504060302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sz="5400" b="1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5400" b="1" i="1">
                            <a:latin typeface="Cambria Math" panose="02040503050406030204" pitchFamily="18" charset="0"/>
                          </a:rPr>
                          <m:t>𝟕</m:t>
                        </m:r>
                      </m:e>
                    </m:rad>
                  </m:oMath>
                </a14:m>
                <a:r>
                  <a:rPr lang="en-US" sz="5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  <a:p>
                <a:r>
                  <a:rPr lang="en-US" sz="5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Chu vi tam </a:t>
                </a:r>
                <a:r>
                  <a:rPr lang="en-US" sz="5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giác</a:t>
                </a:r>
                <a:r>
                  <a:rPr lang="en-US" sz="5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5400" b="1" i="1">
                        <a:latin typeface="Cambria Math" panose="02040503050406030204" pitchFamily="18" charset="0"/>
                      </a:rPr>
                      <m:t>𝑨𝑩𝑪</m:t>
                    </m:r>
                  </m:oMath>
                </a14:m>
                <a:r>
                  <a:rPr lang="en-US" sz="5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5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sz="5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5400" b="1" i="1">
                        <a:latin typeface="Cambria Math" panose="02040503050406030204" pitchFamily="18" charset="0"/>
                      </a:rPr>
                      <m:t>𝑨𝑩</m:t>
                    </m:r>
                    <m:r>
                      <a:rPr lang="en-US" sz="5400" b="1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5400" b="1" i="1">
                        <a:latin typeface="Cambria Math" panose="02040503050406030204" pitchFamily="18" charset="0"/>
                      </a:rPr>
                      <m:t>𝑨𝑪</m:t>
                    </m:r>
                    <m:r>
                      <a:rPr lang="en-US" sz="5400" b="1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5400" b="1" i="1">
                        <a:latin typeface="Cambria Math" panose="02040503050406030204" pitchFamily="18" charset="0"/>
                      </a:rPr>
                      <m:t>𝑩𝑪</m:t>
                    </m:r>
                    <m:r>
                      <a:rPr lang="en-US" sz="540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5400" b="1" i="1">
                        <a:latin typeface="Cambria Math" panose="02040503050406030204" pitchFamily="18" charset="0"/>
                      </a:rPr>
                      <m:t>𝟐</m:t>
                    </m:r>
                    <m:r>
                      <a:rPr lang="en-US" sz="5400" b="1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5400" b="1" i="1">
                        <a:latin typeface="Cambria Math" panose="02040503050406030204" pitchFamily="18" charset="0"/>
                      </a:rPr>
                      <m:t>𝟑</m:t>
                    </m:r>
                    <m:r>
                      <a:rPr lang="en-US" sz="5400" b="1" i="1">
                        <a:latin typeface="Cambria Math" panose="02040503050406030204" pitchFamily="18" charset="0"/>
                      </a:rPr>
                      <m:t>+</m:t>
                    </m:r>
                    <m:rad>
                      <m:radPr>
                        <m:degHide m:val="on"/>
                        <m:ctrlPr>
                          <a:rPr lang="en-US" sz="5400" b="1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5400" b="1" i="1">
                            <a:latin typeface="Cambria Math" panose="02040503050406030204" pitchFamily="18" charset="0"/>
                          </a:rPr>
                          <m:t>𝟕</m:t>
                        </m:r>
                      </m:e>
                    </m:rad>
                  </m:oMath>
                </a14:m>
                <a:r>
                  <a:rPr lang="en-US" sz="5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  <a:p>
                <a:r>
                  <a:rPr lang="en-US" sz="5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Diện</a:t>
                </a:r>
                <a:r>
                  <a:rPr lang="en-US" sz="5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5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tích</a:t>
                </a:r>
                <a:r>
                  <a:rPr lang="en-US" sz="5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54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∆</m:t>
                    </m:r>
                    <m:r>
                      <a:rPr lang="en-US" sz="5400" b="1" i="1">
                        <a:latin typeface="Cambria Math" panose="02040503050406030204" pitchFamily="18" charset="0"/>
                      </a:rPr>
                      <m:t>𝑨𝑩𝑪</m:t>
                    </m:r>
                  </m:oMath>
                </a14:m>
                <a:r>
                  <a:rPr lang="en-US" sz="5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5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sz="5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5400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5400" b="1" i="1">
                            <a:latin typeface="Cambria Math" panose="02040503050406030204" pitchFamily="18" charset="0"/>
                          </a:rPr>
                          <m:t>𝑺</m:t>
                        </m:r>
                      </m:e>
                      <m:sub>
                        <m:r>
                          <a:rPr lang="en-US" sz="5400" b="1" i="1">
                            <a:latin typeface="Cambria Math" panose="02040503050406030204" pitchFamily="18" charset="0"/>
                          </a:rPr>
                          <m:t>𝜟</m:t>
                        </m:r>
                        <m:r>
                          <a:rPr lang="en-US" sz="5400" b="1" i="1">
                            <a:latin typeface="Cambria Math" panose="02040503050406030204" pitchFamily="18" charset="0"/>
                          </a:rPr>
                          <m:t>𝑨𝑩𝑪</m:t>
                        </m:r>
                      </m:sub>
                    </m:sSub>
                    <m:r>
                      <a:rPr lang="en-US" sz="5400" b="1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54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5400" b="1" i="1"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5400" b="1" i="1">
                            <a:latin typeface="Cambria Math" panose="02040503050406030204" pitchFamily="18" charset="0"/>
                          </a:rPr>
                          <m:t>𝟐</m:t>
                        </m:r>
                      </m:den>
                    </m:f>
                    <m:r>
                      <a:rPr lang="en-US" sz="5400" b="1" i="1">
                        <a:latin typeface="Cambria Math" panose="02040503050406030204" pitchFamily="18" charset="0"/>
                      </a:rPr>
                      <m:t>𝑨𝑩</m:t>
                    </m:r>
                    <m:r>
                      <a:rPr lang="en-US" sz="5400" b="1" i="1">
                        <a:latin typeface="Cambria Math" panose="02040503050406030204" pitchFamily="18" charset="0"/>
                      </a:rPr>
                      <m:t>.</m:t>
                    </m:r>
                    <m:r>
                      <a:rPr lang="en-US" sz="5400" b="1" i="1">
                        <a:latin typeface="Cambria Math" panose="02040503050406030204" pitchFamily="18" charset="0"/>
                      </a:rPr>
                      <m:t>𝑩𝑪</m:t>
                    </m:r>
                    <m:r>
                      <a:rPr lang="en-US" sz="5400" b="1" i="1">
                        <a:latin typeface="Cambria Math" panose="02040503050406030204" pitchFamily="18" charset="0"/>
                      </a:rPr>
                      <m:t>.</m:t>
                    </m:r>
                    <m:func>
                      <m:funcPr>
                        <m:ctrlPr>
                          <a:rPr lang="en-US" sz="5400" b="1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US" sz="5400" b="1" i="1">
                            <a:latin typeface="Cambria Math" panose="02040503050406030204" pitchFamily="18" charset="0"/>
                          </a:rPr>
                          <m:t>𝒔𝒊𝒏</m:t>
                        </m:r>
                      </m:fName>
                      <m:e>
                        <m:acc>
                          <m:accPr>
                            <m:chr m:val="̂"/>
                            <m:ctrlPr>
                              <a:rPr lang="en-US" sz="5400" b="1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5400" b="1" i="1">
                                <a:latin typeface="Cambria Math" panose="02040503050406030204" pitchFamily="18" charset="0"/>
                              </a:rPr>
                              <m:t>𝑨𝑩𝑪</m:t>
                            </m:r>
                          </m:e>
                        </m:acc>
                      </m:e>
                    </m:func>
                    <m:r>
                      <a:rPr lang="en-US" sz="5400" b="1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54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5400" b="1" i="1"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5400" b="1" i="1">
                            <a:latin typeface="Cambria Math" panose="02040503050406030204" pitchFamily="18" charset="0"/>
                          </a:rPr>
                          <m:t>𝟐</m:t>
                        </m:r>
                      </m:den>
                    </m:f>
                    <m:r>
                      <a:rPr lang="en-US" sz="5400" b="1" i="1">
                        <a:latin typeface="Cambria Math" panose="02040503050406030204" pitchFamily="18" charset="0"/>
                      </a:rPr>
                      <m:t>.</m:t>
                    </m:r>
                    <m:r>
                      <a:rPr lang="en-US" sz="5400" b="1" i="1">
                        <a:latin typeface="Cambria Math" panose="02040503050406030204" pitchFamily="18" charset="0"/>
                      </a:rPr>
                      <m:t>𝟐</m:t>
                    </m:r>
                    <m:r>
                      <a:rPr lang="en-US" sz="5400" b="1" i="1">
                        <a:latin typeface="Cambria Math" panose="02040503050406030204" pitchFamily="18" charset="0"/>
                      </a:rPr>
                      <m:t>.</m:t>
                    </m:r>
                    <m:r>
                      <a:rPr lang="en-US" sz="5400" b="1" i="1">
                        <a:latin typeface="Cambria Math" panose="02040503050406030204" pitchFamily="18" charset="0"/>
                      </a:rPr>
                      <m:t>𝟑</m:t>
                    </m:r>
                    <m:r>
                      <a:rPr lang="en-US" sz="5400" b="1" i="1">
                        <a:latin typeface="Cambria Math" panose="02040503050406030204" pitchFamily="18" charset="0"/>
                      </a:rPr>
                      <m:t>.</m:t>
                    </m:r>
                    <m:func>
                      <m:funcPr>
                        <m:ctrlPr>
                          <a:rPr lang="en-US" sz="5400" b="1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US" sz="5400" b="1" i="1">
                            <a:latin typeface="Cambria Math" panose="02040503050406030204" pitchFamily="18" charset="0"/>
                          </a:rPr>
                          <m:t>𝒔𝒊𝒏</m:t>
                        </m:r>
                      </m:fName>
                      <m:e>
                        <m:r>
                          <a:rPr lang="en-US" sz="5400" b="1" i="1">
                            <a:latin typeface="Cambria Math" panose="02040503050406030204" pitchFamily="18" charset="0"/>
                          </a:rPr>
                          <m:t>𝟔</m:t>
                        </m:r>
                      </m:e>
                    </m:func>
                    <m:r>
                      <a:rPr lang="en-US" sz="5400" b="1" i="1">
                        <a:latin typeface="Cambria Math" panose="02040503050406030204" pitchFamily="18" charset="0"/>
                      </a:rPr>
                      <m:t>𝟎</m:t>
                    </m:r>
                    <m:r>
                      <a:rPr lang="en-US" sz="5400" b="1" i="1">
                        <a:latin typeface="Cambria Math" panose="02040503050406030204" pitchFamily="18" charset="0"/>
                      </a:rPr>
                      <m:t>°=</m:t>
                    </m:r>
                    <m:f>
                      <m:fPr>
                        <m:ctrlPr>
                          <a:rPr lang="en-US" sz="54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5400" b="1" i="1">
                            <a:latin typeface="Cambria Math" panose="02040503050406030204" pitchFamily="18" charset="0"/>
                          </a:rPr>
                          <m:t>𝟑</m:t>
                        </m:r>
                        <m:rad>
                          <m:radPr>
                            <m:degHide m:val="on"/>
                            <m:ctrlPr>
                              <a:rPr lang="en-US" sz="5400" b="1" i="1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5400" b="1" i="1">
                                <a:latin typeface="Cambria Math" panose="02040503050406030204" pitchFamily="18" charset="0"/>
                              </a:rPr>
                              <m:t>𝟑</m:t>
                            </m:r>
                          </m:e>
                        </m:rad>
                      </m:num>
                      <m:den>
                        <m:r>
                          <a:rPr lang="en-US" sz="5400" b="1" i="1">
                            <a:latin typeface="Cambria Math" panose="02040503050406030204" pitchFamily="18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sz="5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1FB11C65-8BD6-48B2-A424-E6F4B06755C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82814" y="7631004"/>
                <a:ext cx="23201186" cy="4932312"/>
              </a:xfrm>
              <a:prstGeom prst="rect">
                <a:avLst/>
              </a:prstGeom>
              <a:blipFill>
                <a:blip r:embed="rId8"/>
                <a:stretch>
                  <a:fillRect l="-1393" t="-3585" b="-247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8AEC0D67-2BCF-492D-9A86-1563DDA0644A}"/>
                  </a:ext>
                </a:extLst>
              </p:cNvPr>
              <p:cNvSpPr txBox="1"/>
              <p:nvPr/>
            </p:nvSpPr>
            <p:spPr>
              <a:xfrm>
                <a:off x="914401" y="3084768"/>
                <a:ext cx="22889217" cy="178215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lvl="0"/>
                <a:r>
                  <a:rPr lang="en-US" sz="5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                Cho tam </a:t>
                </a:r>
                <a:r>
                  <a:rPr lang="en-US" sz="5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giác</a:t>
                </a:r>
                <a:r>
                  <a:rPr lang="en-US" sz="5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5400" b="1" i="1">
                        <a:latin typeface="Cambria Math" panose="02040503050406030204" pitchFamily="18" charset="0"/>
                      </a:rPr>
                      <m:t>𝑨𝑩𝑪</m:t>
                    </m:r>
                  </m:oMath>
                </a14:m>
                <a:r>
                  <a:rPr lang="en-US" sz="5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</a:t>
                </a:r>
                <a:r>
                  <a:rPr lang="en-US" sz="5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Biết</a:t>
                </a:r>
                <a:r>
                  <a:rPr lang="en-US" sz="5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5400" b="1" i="1">
                        <a:latin typeface="Cambria Math" panose="02040503050406030204" pitchFamily="18" charset="0"/>
                      </a:rPr>
                      <m:t>𝑨𝑩</m:t>
                    </m:r>
                    <m:r>
                      <a:rPr lang="en-US" sz="540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5400" b="1" i="1">
                        <a:latin typeface="Cambria Math" panose="02040503050406030204" pitchFamily="18" charset="0"/>
                      </a:rPr>
                      <m:t>𝟐</m:t>
                    </m:r>
                  </m:oMath>
                </a14:m>
                <a:r>
                  <a:rPr lang="en-US" sz="5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; </a:t>
                </a:r>
                <a14:m>
                  <m:oMath xmlns:m="http://schemas.openxmlformats.org/officeDocument/2006/math">
                    <m:r>
                      <a:rPr lang="en-US" sz="5400" b="1" i="1">
                        <a:latin typeface="Cambria Math" panose="02040503050406030204" pitchFamily="18" charset="0"/>
                      </a:rPr>
                      <m:t>𝑩𝑪</m:t>
                    </m:r>
                    <m:r>
                      <a:rPr lang="en-US" sz="540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5400" b="1" i="1">
                        <a:latin typeface="Cambria Math" panose="02040503050406030204" pitchFamily="18" charset="0"/>
                      </a:rPr>
                      <m:t>𝟑</m:t>
                    </m:r>
                  </m:oMath>
                </a14:m>
                <a:r>
                  <a:rPr lang="en-US" sz="5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5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</a:t>
                </a:r>
                <a:r>
                  <a:rPr lang="en-US" sz="5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5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5400" b="1" i="1">
                            <a:latin typeface="Cambria Math" panose="02040503050406030204" pitchFamily="18" charset="0"/>
                          </a:rPr>
                          <m:t>𝑨𝑩𝑪</m:t>
                        </m:r>
                      </m:e>
                    </m:acc>
                    <m:r>
                      <a:rPr lang="en-US" sz="540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5400" b="1" i="1">
                        <a:latin typeface="Cambria Math" panose="02040503050406030204" pitchFamily="18" charset="0"/>
                      </a:rPr>
                      <m:t>𝟔𝟎</m:t>
                    </m:r>
                    <m:r>
                      <a:rPr lang="en-US" sz="5400" b="1" i="1">
                        <a:latin typeface="Cambria Math" panose="02040503050406030204" pitchFamily="18" charset="0"/>
                      </a:rPr>
                      <m:t>°</m:t>
                    </m:r>
                  </m:oMath>
                </a14:m>
                <a:r>
                  <a:rPr lang="en-US" sz="5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</a:t>
                </a:r>
                <a:r>
                  <a:rPr lang="en-US" sz="5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Tính</a:t>
                </a:r>
                <a:r>
                  <a:rPr lang="en-US" sz="5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chu vi </a:t>
                </a:r>
                <a:r>
                  <a:rPr lang="en-US" sz="5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</a:t>
                </a:r>
                <a:r>
                  <a:rPr lang="en-US" sz="5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5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diện</a:t>
                </a:r>
                <a:r>
                  <a:rPr lang="en-US" sz="5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5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tích</a:t>
                </a:r>
                <a:r>
                  <a:rPr lang="en-US" sz="5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tam </a:t>
                </a:r>
                <a:r>
                  <a:rPr lang="en-US" sz="5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giác</a:t>
                </a:r>
                <a:r>
                  <a:rPr lang="en-US" sz="5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5400" b="1" i="1">
                        <a:latin typeface="Cambria Math" panose="02040503050406030204" pitchFamily="18" charset="0"/>
                      </a:rPr>
                      <m:t>𝑨𝑩𝑪</m:t>
                    </m:r>
                  </m:oMath>
                </a14:m>
                <a:r>
                  <a:rPr lang="en-US" sz="5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8AEC0D67-2BCF-492D-9A86-1563DDA0644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4401" y="3084768"/>
                <a:ext cx="22889217" cy="1782155"/>
              </a:xfrm>
              <a:prstGeom prst="rect">
                <a:avLst/>
              </a:prstGeom>
              <a:blipFill>
                <a:blip r:embed="rId9"/>
                <a:stretch>
                  <a:fillRect l="-1411" t="-8562" b="-195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1" name="TextBox 30">
            <a:extLst>
              <a:ext uri="{FF2B5EF4-FFF2-40B4-BE49-F238E27FC236}">
                <a16:creationId xmlns:a16="http://schemas.microsoft.com/office/drawing/2014/main" id="{73C3CF5C-1143-48B0-96F6-576266D875C3}"/>
              </a:ext>
            </a:extLst>
          </p:cNvPr>
          <p:cNvSpPr txBox="1"/>
          <p:nvPr/>
        </p:nvSpPr>
        <p:spPr>
          <a:xfrm>
            <a:off x="669002" y="1685889"/>
            <a:ext cx="982961" cy="7540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>
                <a:solidFill>
                  <a:prstClr val="white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III</a:t>
            </a:r>
          </a:p>
        </p:txBody>
      </p:sp>
      <p:pic>
        <p:nvPicPr>
          <p:cNvPr id="35" name="Picture 34">
            <a:extLst>
              <a:ext uri="{FF2B5EF4-FFF2-40B4-BE49-F238E27FC236}">
                <a16:creationId xmlns:a16="http://schemas.microsoft.com/office/drawing/2014/main" id="{E87573B6-2E15-454A-8E8D-0ED480FA190D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63787" y="7663838"/>
            <a:ext cx="5691024" cy="295205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55237015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29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5D313519-0C89-483D-A08E-CF6067282148}"/>
              </a:ext>
            </a:extLst>
          </p:cNvPr>
          <p:cNvGrpSpPr/>
          <p:nvPr/>
        </p:nvGrpSpPr>
        <p:grpSpPr>
          <a:xfrm>
            <a:off x="222846" y="9597909"/>
            <a:ext cx="23862374" cy="3607784"/>
            <a:chOff x="48567" y="4381499"/>
            <a:chExt cx="23018772" cy="5716249"/>
          </a:xfrm>
          <a:solidFill>
            <a:srgbClr val="DAE3F3"/>
          </a:solidFill>
        </p:grpSpPr>
        <p:sp>
          <p:nvSpPr>
            <p:cNvPr id="3" name="Rounded Rectangle 52">
              <a:extLst>
                <a:ext uri="{FF2B5EF4-FFF2-40B4-BE49-F238E27FC236}">
                  <a16:creationId xmlns:a16="http://schemas.microsoft.com/office/drawing/2014/main" id="{5B1AB244-3D78-416D-AEF1-35CC4562B7A3}"/>
                </a:ext>
              </a:extLst>
            </p:cNvPr>
            <p:cNvSpPr/>
            <p:nvPr/>
          </p:nvSpPr>
          <p:spPr>
            <a:xfrm>
              <a:off x="385312" y="4941556"/>
              <a:ext cx="22682027" cy="5156192"/>
            </a:xfrm>
            <a:prstGeom prst="roundRect">
              <a:avLst>
                <a:gd name="adj" fmla="val 2239"/>
              </a:avLst>
            </a:prstGeom>
            <a:grpFill/>
            <a:ln w="28575">
              <a:solidFill>
                <a:schemeClr val="accent3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4800" b="1" dirty="0">
                  <a:solidFill>
                    <a:prstClr val="black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        </a:t>
              </a:r>
              <a:endParaRPr lang="en-US" sz="4800" b="1" dirty="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B6FC852D-338F-4593-BDAE-4432C24EAC82}"/>
                </a:ext>
              </a:extLst>
            </p:cNvPr>
            <p:cNvGrpSpPr/>
            <p:nvPr/>
          </p:nvGrpSpPr>
          <p:grpSpPr>
            <a:xfrm>
              <a:off x="48567" y="4381499"/>
              <a:ext cx="3868376" cy="1555665"/>
              <a:chOff x="410517" y="4648199"/>
              <a:chExt cx="3868376" cy="1555665"/>
            </a:xfrm>
            <a:grpFill/>
          </p:grpSpPr>
          <p:sp>
            <p:nvSpPr>
              <p:cNvPr id="5" name="Freeform 20">
                <a:extLst>
                  <a:ext uri="{FF2B5EF4-FFF2-40B4-BE49-F238E27FC236}">
                    <a16:creationId xmlns:a16="http://schemas.microsoft.com/office/drawing/2014/main" id="{20085AD8-BD87-4A35-B6D4-9AE383128185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 flipV="1">
                <a:off x="2064639" y="3989613"/>
                <a:ext cx="1555665" cy="2872838"/>
              </a:xfrm>
              <a:prstGeom prst="round1Rect">
                <a:avLst/>
              </a:prstGeom>
              <a:grpFill/>
              <a:ln w="57150">
                <a:solidFill>
                  <a:schemeClr val="accent6">
                    <a:lumMod val="75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F08C0313-9358-457E-845F-D4B035AC31D3}"/>
                  </a:ext>
                </a:extLst>
              </p:cNvPr>
              <p:cNvSpPr txBox="1"/>
              <p:nvPr/>
            </p:nvSpPr>
            <p:spPr>
              <a:xfrm>
                <a:off x="1406054" y="4732063"/>
                <a:ext cx="2872839" cy="800219"/>
              </a:xfrm>
              <a:prstGeom prst="rect">
                <a:avLst/>
              </a:prstGeom>
              <a:grp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vi-VN" sz="4600" b="1" dirty="0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lang="en-US" sz="4600" b="1" dirty="0">
                  <a:solidFill>
                    <a:prstClr val="black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pic>
            <p:nvPicPr>
              <p:cNvPr id="7" name="Picture 6">
                <a:extLst>
                  <a:ext uri="{FF2B5EF4-FFF2-40B4-BE49-F238E27FC236}">
                    <a16:creationId xmlns:a16="http://schemas.microsoft.com/office/drawing/2014/main" id="{AB75B5B9-D442-4C6E-96A9-9A573FE06D99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7950" t="14860" r="18922" b="25555"/>
              <a:stretch/>
            </p:blipFill>
            <p:spPr>
              <a:xfrm>
                <a:off x="410517" y="4648200"/>
                <a:ext cx="1058947" cy="1079473"/>
              </a:xfrm>
              <a:prstGeom prst="round2DiagRect">
                <a:avLst>
                  <a:gd name="adj1" fmla="val 27632"/>
                  <a:gd name="adj2" fmla="val 0"/>
                </a:avLst>
              </a:prstGeom>
              <a:grpFill/>
              <a:ln w="38100" cap="sq">
                <a:solidFill>
                  <a:schemeClr val="accent6">
                    <a:lumMod val="50000"/>
                  </a:schemeClr>
                </a:solidFill>
                <a:miter lim="800000"/>
              </a:ln>
              <a:effectLst>
                <a:outerShdw blurRad="254000" algn="tl" rotWithShape="0">
                  <a:srgbClr val="000000">
                    <a:alpha val="43000"/>
                  </a:srgbClr>
                </a:outerShdw>
              </a:effectLst>
            </p:spPr>
          </p:pic>
        </p:grp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DA8B4DB7-EFF8-4AF8-B0FA-839D4C447E82}"/>
              </a:ext>
            </a:extLst>
          </p:cNvPr>
          <p:cNvGrpSpPr/>
          <p:nvPr/>
        </p:nvGrpSpPr>
        <p:grpSpPr>
          <a:xfrm>
            <a:off x="160390" y="8478591"/>
            <a:ext cx="23556178" cy="1040476"/>
            <a:chOff x="241306" y="2225779"/>
            <a:chExt cx="11778089" cy="635281"/>
          </a:xfrm>
          <a:solidFill>
            <a:srgbClr val="327E3B"/>
          </a:solidFill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" name="Rectangle 8">
                  <a:extLst>
                    <a:ext uri="{FF2B5EF4-FFF2-40B4-BE49-F238E27FC236}">
                      <a16:creationId xmlns:a16="http://schemas.microsoft.com/office/drawing/2014/main" id="{8E77691F-65E4-4D25-99BE-C63849AAC2C4}"/>
                    </a:ext>
                  </a:extLst>
                </p:cNvPr>
                <p:cNvSpPr/>
                <p:nvPr/>
              </p:nvSpPr>
              <p:spPr>
                <a:xfrm>
                  <a:off x="3558830" y="2225779"/>
                  <a:ext cx="2468235" cy="617268"/>
                </a:xfrm>
                <a:prstGeom prst="rect">
                  <a:avLst/>
                </a:prstGeom>
                <a:grpFill/>
                <a:ln w="19050">
                  <a:solidFill>
                    <a:schemeClr val="bg1"/>
                  </a:solidFill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6000" b="1" i="1" smtClean="0">
                            <a:latin typeface="Cambria Math" panose="02040503050406030204" pitchFamily="18" charset="0"/>
                          </a:rPr>
                          <m:t>𝟔</m:t>
                        </m:r>
                        <m:r>
                          <a:rPr lang="en-US" sz="6000" b="1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6000" b="1" i="1" smtClean="0">
                            <a:latin typeface="Cambria Math" panose="02040503050406030204" pitchFamily="18" charset="0"/>
                          </a:rPr>
                          <m:t>𝟎𝟏</m:t>
                        </m:r>
                        <m:r>
                          <a:rPr lang="en-US" sz="6000" b="1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6000" b="1" i="1" smtClean="0">
                            <a:latin typeface="Cambria Math" panose="02040503050406030204" pitchFamily="18" charset="0"/>
                          </a:rPr>
                          <m:t>𝒄𝒎</m:t>
                        </m:r>
                      </m:oMath>
                    </m:oMathPara>
                  </a14:m>
                  <a:endParaRPr lang="en-US" sz="6000" b="1" dirty="0">
                    <a:solidFill>
                      <a:prstClr val="white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mc:Choice>
          <mc:Fallback xmlns="">
            <p:sp>
              <p:nvSpPr>
                <p:cNvPr id="9" name="Rectangle 8">
                  <a:extLst>
                    <a:ext uri="{FF2B5EF4-FFF2-40B4-BE49-F238E27FC236}">
                      <a16:creationId xmlns:a16="http://schemas.microsoft.com/office/drawing/2014/main" id="{8E77691F-65E4-4D25-99BE-C63849AAC2C4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558830" y="2225779"/>
                  <a:ext cx="2468235" cy="617268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  <a:ln w="19050">
                  <a:solidFill>
                    <a:schemeClr val="bg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2178679C-83F1-4149-AB69-2BCAF6D951FA}"/>
                </a:ext>
              </a:extLst>
            </p:cNvPr>
            <p:cNvSpPr/>
            <p:nvPr/>
          </p:nvSpPr>
          <p:spPr>
            <a:xfrm>
              <a:off x="3247742" y="2303047"/>
              <a:ext cx="540000" cy="540000"/>
            </a:xfrm>
            <a:prstGeom prst="ellipse">
              <a:avLst/>
            </a:prstGeom>
            <a:grpFill/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5400" b="1" dirty="0">
                  <a:solidFill>
                    <a:prstClr val="white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B</a:t>
              </a:r>
              <a:endParaRPr lang="en-US" sz="5400" b="1" dirty="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" name="Rectangle 10">
                  <a:extLst>
                    <a:ext uri="{FF2B5EF4-FFF2-40B4-BE49-F238E27FC236}">
                      <a16:creationId xmlns:a16="http://schemas.microsoft.com/office/drawing/2014/main" id="{BF1812F0-72B6-4695-918E-1559D10E093B}"/>
                    </a:ext>
                  </a:extLst>
                </p:cNvPr>
                <p:cNvSpPr/>
                <p:nvPr/>
              </p:nvSpPr>
              <p:spPr>
                <a:xfrm>
                  <a:off x="531851" y="2243792"/>
                  <a:ext cx="2468235" cy="617268"/>
                </a:xfrm>
                <a:prstGeom prst="rect">
                  <a:avLst/>
                </a:prstGeom>
                <a:grpFill/>
                <a:ln w="19050">
                  <a:solidFill>
                    <a:schemeClr val="bg1"/>
                  </a:solidFill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6000" b="1" i="1" smtClean="0">
                            <a:latin typeface="Cambria Math" panose="02040503050406030204" pitchFamily="18" charset="0"/>
                          </a:rPr>
                          <m:t>𝟓</m:t>
                        </m:r>
                        <m:r>
                          <a:rPr lang="en-US" sz="6000" b="1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6000" b="1" i="1" smtClean="0">
                            <a:latin typeface="Cambria Math" panose="02040503050406030204" pitchFamily="18" charset="0"/>
                          </a:rPr>
                          <m:t>𝟑𝟕</m:t>
                        </m:r>
                        <m:r>
                          <a:rPr lang="en-US" sz="6000" b="1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6000" b="1" i="1" smtClean="0">
                            <a:latin typeface="Cambria Math" panose="02040503050406030204" pitchFamily="18" charset="0"/>
                          </a:rPr>
                          <m:t>𝒄𝒎</m:t>
                        </m:r>
                      </m:oMath>
                    </m:oMathPara>
                  </a14:m>
                  <a:endParaRPr lang="en-US" sz="6000" b="1" dirty="0">
                    <a:solidFill>
                      <a:prstClr val="white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mc:Choice>
          <mc:Fallback xmlns="">
            <p:sp>
              <p:nvSpPr>
                <p:cNvPr id="11" name="Rectangle 10">
                  <a:extLst>
                    <a:ext uri="{FF2B5EF4-FFF2-40B4-BE49-F238E27FC236}">
                      <a16:creationId xmlns:a16="http://schemas.microsoft.com/office/drawing/2014/main" id="{BF1812F0-72B6-4695-918E-1559D10E093B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31851" y="2243792"/>
                  <a:ext cx="2468235" cy="617268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  <a:ln w="19050">
                  <a:solidFill>
                    <a:schemeClr val="bg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188947F5-5540-4A85-BACE-6641A507F5A0}"/>
                </a:ext>
              </a:extLst>
            </p:cNvPr>
            <p:cNvSpPr/>
            <p:nvPr/>
          </p:nvSpPr>
          <p:spPr>
            <a:xfrm>
              <a:off x="241306" y="2303047"/>
              <a:ext cx="540000" cy="540000"/>
            </a:xfrm>
            <a:prstGeom prst="ellipse">
              <a:avLst/>
            </a:prstGeom>
            <a:grpFill/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5400" b="1" dirty="0">
                  <a:solidFill>
                    <a:prstClr val="white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A</a:t>
              </a:r>
              <a:endParaRPr lang="en-US" sz="5400" b="1" dirty="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" name="Rectangle 12">
                  <a:extLst>
                    <a:ext uri="{FF2B5EF4-FFF2-40B4-BE49-F238E27FC236}">
                      <a16:creationId xmlns:a16="http://schemas.microsoft.com/office/drawing/2014/main" id="{E1DB1070-DB60-40AD-900A-04886F77B54F}"/>
                    </a:ext>
                  </a:extLst>
                </p:cNvPr>
                <p:cNvSpPr/>
                <p:nvPr/>
              </p:nvSpPr>
              <p:spPr>
                <a:xfrm>
                  <a:off x="6544723" y="2243792"/>
                  <a:ext cx="2468235" cy="617268"/>
                </a:xfrm>
                <a:prstGeom prst="rect">
                  <a:avLst/>
                </a:prstGeom>
                <a:grpFill/>
                <a:ln w="19050">
                  <a:solidFill>
                    <a:schemeClr val="bg1"/>
                  </a:solidFill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6000" b="1" i="1" smtClean="0">
                            <a:latin typeface="Cambria Math" panose="02040503050406030204" pitchFamily="18" charset="0"/>
                          </a:rPr>
                          <m:t>𝟓</m:t>
                        </m:r>
                        <m:r>
                          <a:rPr lang="en-US" sz="6000" b="1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6000" b="1" i="1" smtClean="0">
                            <a:latin typeface="Cambria Math" panose="02040503050406030204" pitchFamily="18" charset="0"/>
                          </a:rPr>
                          <m:t>𝟖𝟓</m:t>
                        </m:r>
                        <m:r>
                          <a:rPr lang="en-US" sz="6000" b="1" i="1" smtClean="0">
                            <a:latin typeface="Cambria Math" panose="02040503050406030204" pitchFamily="18" charset="0"/>
                          </a:rPr>
                          <m:t>𝒄𝒎</m:t>
                        </m:r>
                      </m:oMath>
                    </m:oMathPara>
                  </a14:m>
                  <a:endParaRPr lang="en-US" sz="6000" b="1" dirty="0">
                    <a:solidFill>
                      <a:prstClr val="white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mc:Choice>
          <mc:Fallback xmlns="">
            <p:sp>
              <p:nvSpPr>
                <p:cNvPr id="13" name="Rectangle 12">
                  <a:extLst>
                    <a:ext uri="{FF2B5EF4-FFF2-40B4-BE49-F238E27FC236}">
                      <a16:creationId xmlns:a16="http://schemas.microsoft.com/office/drawing/2014/main" id="{E1DB1070-DB60-40AD-900A-04886F77B54F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544723" y="2243792"/>
                  <a:ext cx="2468235" cy="617268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  <a:ln w="19050">
                  <a:solidFill>
                    <a:schemeClr val="bg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67BF74FF-3652-4371-9E0B-A97FA806BC48}"/>
                </a:ext>
              </a:extLst>
            </p:cNvPr>
            <p:cNvSpPr/>
            <p:nvPr/>
          </p:nvSpPr>
          <p:spPr>
            <a:xfrm>
              <a:off x="6254178" y="2303047"/>
              <a:ext cx="540000" cy="540000"/>
            </a:xfrm>
            <a:prstGeom prst="ellipse">
              <a:avLst/>
            </a:prstGeom>
            <a:grpFill/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5400" b="1" dirty="0">
                  <a:solidFill>
                    <a:prstClr val="white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C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" name="Rectangle 14">
                  <a:extLst>
                    <a:ext uri="{FF2B5EF4-FFF2-40B4-BE49-F238E27FC236}">
                      <a16:creationId xmlns:a16="http://schemas.microsoft.com/office/drawing/2014/main" id="{6DFE3254-D4F7-4AE6-9631-67D4D43B93C6}"/>
                    </a:ext>
                  </a:extLst>
                </p:cNvPr>
                <p:cNvSpPr/>
                <p:nvPr/>
              </p:nvSpPr>
              <p:spPr>
                <a:xfrm>
                  <a:off x="9551160" y="2243792"/>
                  <a:ext cx="2468235" cy="617268"/>
                </a:xfrm>
                <a:prstGeom prst="rect">
                  <a:avLst/>
                </a:prstGeom>
                <a:grpFill/>
                <a:ln w="19050">
                  <a:solidFill>
                    <a:schemeClr val="bg1"/>
                  </a:solidFill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6000" b="1" i="1" smtClean="0">
                            <a:latin typeface="Cambria Math" panose="02040503050406030204" pitchFamily="18" charset="0"/>
                          </a:rPr>
                          <m:t>𝟒</m:t>
                        </m:r>
                        <m:r>
                          <a:rPr lang="en-US" sz="6000" b="1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6000" b="1" i="1" smtClean="0">
                            <a:latin typeface="Cambria Math" panose="02040503050406030204" pitchFamily="18" charset="0"/>
                          </a:rPr>
                          <m:t>𝟓𝟕</m:t>
                        </m:r>
                        <m:r>
                          <a:rPr lang="en-US" sz="6000" b="1" i="1" smtClean="0">
                            <a:latin typeface="Cambria Math" panose="02040503050406030204" pitchFamily="18" charset="0"/>
                          </a:rPr>
                          <m:t>𝒄𝒎</m:t>
                        </m:r>
                      </m:oMath>
                    </m:oMathPara>
                  </a14:m>
                  <a:endParaRPr lang="en-US" sz="6000" b="1" dirty="0">
                    <a:solidFill>
                      <a:prstClr val="white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mc:Choice>
          <mc:Fallback xmlns="">
            <p:sp>
              <p:nvSpPr>
                <p:cNvPr id="15" name="Rectangle 14">
                  <a:extLst>
                    <a:ext uri="{FF2B5EF4-FFF2-40B4-BE49-F238E27FC236}">
                      <a16:creationId xmlns:a16="http://schemas.microsoft.com/office/drawing/2014/main" id="{6DFE3254-D4F7-4AE6-9631-67D4D43B93C6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551160" y="2243792"/>
                  <a:ext cx="2468235" cy="617268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  <a:ln w="19050">
                  <a:solidFill>
                    <a:schemeClr val="bg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4B907C0F-6FC4-4852-8CFD-AD2FACA13C7F}"/>
                </a:ext>
              </a:extLst>
            </p:cNvPr>
            <p:cNvSpPr/>
            <p:nvPr/>
          </p:nvSpPr>
          <p:spPr>
            <a:xfrm>
              <a:off x="9260615" y="2303047"/>
              <a:ext cx="540000" cy="540000"/>
            </a:xfrm>
            <a:prstGeom prst="ellipse">
              <a:avLst/>
            </a:prstGeom>
            <a:grpFill/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5400" b="1" dirty="0">
                  <a:solidFill>
                    <a:prstClr val="white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D</a:t>
              </a:r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8F06450E-ACA8-42F7-B878-4360BA0CBA71}"/>
              </a:ext>
            </a:extLst>
          </p:cNvPr>
          <p:cNvGrpSpPr/>
          <p:nvPr/>
        </p:nvGrpSpPr>
        <p:grpSpPr>
          <a:xfrm>
            <a:off x="141340" y="2590803"/>
            <a:ext cx="23943880" cy="5641027"/>
            <a:chOff x="923003" y="3917552"/>
            <a:chExt cx="23943880" cy="5641025"/>
          </a:xfrm>
        </p:grpSpPr>
        <p:sp>
          <p:nvSpPr>
            <p:cNvPr id="19" name="Rounded Rectangle 41">
              <a:extLst>
                <a:ext uri="{FF2B5EF4-FFF2-40B4-BE49-F238E27FC236}">
                  <a16:creationId xmlns:a16="http://schemas.microsoft.com/office/drawing/2014/main" id="{CC866FB0-B137-49F3-A47E-0B1A18FC432E}"/>
                </a:ext>
              </a:extLst>
            </p:cNvPr>
            <p:cNvSpPr/>
            <p:nvPr/>
          </p:nvSpPr>
          <p:spPr>
            <a:xfrm>
              <a:off x="1272211" y="4426856"/>
              <a:ext cx="23594672" cy="5131721"/>
            </a:xfrm>
            <a:prstGeom prst="roundRect">
              <a:avLst>
                <a:gd name="adj" fmla="val 10158"/>
              </a:avLst>
            </a:prstGeom>
            <a:solidFill>
              <a:srgbClr val="FEEBB0"/>
            </a:solidFill>
            <a:ln w="12700">
              <a:solidFill>
                <a:srgbClr val="91720D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4400">
                  <a:solidFill>
                    <a:prstClr val="black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                         </a:t>
              </a:r>
              <a:endParaRPr lang="en-US" sz="480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20" name="Group 19">
              <a:extLst>
                <a:ext uri="{FF2B5EF4-FFF2-40B4-BE49-F238E27FC236}">
                  <a16:creationId xmlns:a16="http://schemas.microsoft.com/office/drawing/2014/main" id="{61E96746-B33C-4D41-836E-CA7E0074841E}"/>
                </a:ext>
              </a:extLst>
            </p:cNvPr>
            <p:cNvGrpSpPr/>
            <p:nvPr/>
          </p:nvGrpSpPr>
          <p:grpSpPr>
            <a:xfrm>
              <a:off x="923003" y="3917552"/>
              <a:ext cx="3942102" cy="1040476"/>
              <a:chOff x="923003" y="3917552"/>
              <a:chExt cx="3942102" cy="1040476"/>
            </a:xfrm>
          </p:grpSpPr>
          <p:grpSp>
            <p:nvGrpSpPr>
              <p:cNvPr id="21" name="Group 20">
                <a:extLst>
                  <a:ext uri="{FF2B5EF4-FFF2-40B4-BE49-F238E27FC236}">
                    <a16:creationId xmlns:a16="http://schemas.microsoft.com/office/drawing/2014/main" id="{7719E236-B0D7-442E-8A08-3228625765BF}"/>
                  </a:ext>
                </a:extLst>
              </p:cNvPr>
              <p:cNvGrpSpPr/>
              <p:nvPr/>
            </p:nvGrpSpPr>
            <p:grpSpPr>
              <a:xfrm>
                <a:off x="1362045" y="4022855"/>
                <a:ext cx="3503060" cy="865576"/>
                <a:chOff x="2028795" y="4384805"/>
                <a:chExt cx="3503060" cy="865576"/>
              </a:xfrm>
            </p:grpSpPr>
            <p:sp>
              <p:nvSpPr>
                <p:cNvPr id="23" name="Freeform 20">
                  <a:extLst>
                    <a:ext uri="{FF2B5EF4-FFF2-40B4-BE49-F238E27FC236}">
                      <a16:creationId xmlns:a16="http://schemas.microsoft.com/office/drawing/2014/main" id="{B393AAC4-D254-453D-8479-B404D455FFB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rot="5400000">
                  <a:off x="3364273" y="3082799"/>
                  <a:ext cx="832104" cy="3503060"/>
                </a:xfrm>
                <a:prstGeom prst="round2SameRect">
                  <a:avLst>
                    <a:gd name="adj1" fmla="val 19445"/>
                    <a:gd name="adj2" fmla="val 0"/>
                  </a:avLst>
                </a:prstGeom>
                <a:solidFill>
                  <a:srgbClr val="FFF9BC"/>
                </a:solidFill>
                <a:ln w="57150">
                  <a:solidFill>
                    <a:srgbClr val="91720D"/>
                  </a:solidFill>
                </a:ln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24" name="TextBox 23">
                  <a:extLst>
                    <a:ext uri="{FF2B5EF4-FFF2-40B4-BE49-F238E27FC236}">
                      <a16:creationId xmlns:a16="http://schemas.microsoft.com/office/drawing/2014/main" id="{7641E29D-906E-4634-ADED-96B1E8DA8216}"/>
                    </a:ext>
                  </a:extLst>
                </p:cNvPr>
                <p:cNvSpPr txBox="1"/>
                <p:nvPr/>
              </p:nvSpPr>
              <p:spPr>
                <a:xfrm>
                  <a:off x="2542253" y="4384805"/>
                  <a:ext cx="2895398" cy="80021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vi-VN" sz="4600" b="1" dirty="0">
                      <a:solidFill>
                        <a:prstClr val="black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CÂU</a:t>
                  </a:r>
                  <a:r>
                    <a:rPr lang="en-US" sz="4600" b="1" dirty="0">
                      <a:solidFill>
                        <a:prstClr val="black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23</a:t>
                  </a:r>
                  <a:r>
                    <a:rPr lang="vi-VN" sz="4600" b="1" dirty="0">
                      <a:solidFill>
                        <a:prstClr val="black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</a:t>
                  </a:r>
                  <a:endParaRPr lang="en-US" sz="4600" b="1" dirty="0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</p:grpSp>
          <p:pic>
            <p:nvPicPr>
              <p:cNvPr id="22" name="Picture 21">
                <a:extLst>
                  <a:ext uri="{FF2B5EF4-FFF2-40B4-BE49-F238E27FC236}">
                    <a16:creationId xmlns:a16="http://schemas.microsoft.com/office/drawing/2014/main" id="{6650C43C-37F7-4A87-880E-749F8F158389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5599" t="21515" r="9759" b="14519"/>
              <a:stretch/>
            </p:blipFill>
            <p:spPr>
              <a:xfrm>
                <a:off x="923003" y="3917552"/>
                <a:ext cx="1076356" cy="1040476"/>
              </a:xfrm>
              <a:prstGeom prst="round2DiagRect">
                <a:avLst>
                  <a:gd name="adj1" fmla="val 30509"/>
                  <a:gd name="adj2" fmla="val 0"/>
                </a:avLst>
              </a:prstGeom>
              <a:ln w="38100" cap="sq">
                <a:solidFill>
                  <a:srgbClr val="91720D"/>
                </a:solidFill>
                <a:miter lim="800000"/>
              </a:ln>
              <a:effectLst>
                <a:outerShdw blurRad="254000" algn="tl" rotWithShape="0">
                  <a:srgbClr val="000000">
                    <a:alpha val="43000"/>
                  </a:srgbClr>
                </a:outerShdw>
              </a:effectLst>
            </p:spPr>
          </p:pic>
        </p:grp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F818C57C-1988-4D43-859D-82DC91340849}"/>
              </a:ext>
            </a:extLst>
          </p:cNvPr>
          <p:cNvGrpSpPr/>
          <p:nvPr/>
        </p:nvGrpSpPr>
        <p:grpSpPr>
          <a:xfrm>
            <a:off x="-72643" y="1572056"/>
            <a:ext cx="19656043" cy="830997"/>
            <a:chOff x="-288923" y="1892299"/>
            <a:chExt cx="19659598" cy="830996"/>
          </a:xfrm>
        </p:grpSpPr>
        <p:sp>
          <p:nvSpPr>
            <p:cNvPr id="26" name="Rounded Rectangle 2">
              <a:extLst>
                <a:ext uri="{FF2B5EF4-FFF2-40B4-BE49-F238E27FC236}">
                  <a16:creationId xmlns:a16="http://schemas.microsoft.com/office/drawing/2014/main" id="{0A9E6F3C-C9C6-4653-8688-729C6539C260}"/>
                </a:ext>
              </a:extLst>
            </p:cNvPr>
            <p:cNvSpPr/>
            <p:nvPr/>
          </p:nvSpPr>
          <p:spPr>
            <a:xfrm>
              <a:off x="-288923" y="2052547"/>
              <a:ext cx="2130429" cy="657125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B241A601-B9CB-4799-9262-795745D3C127}"/>
                </a:ext>
              </a:extLst>
            </p:cNvPr>
            <p:cNvSpPr txBox="1"/>
            <p:nvPr/>
          </p:nvSpPr>
          <p:spPr>
            <a:xfrm>
              <a:off x="1082674" y="1922269"/>
              <a:ext cx="184764" cy="75405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endParaRPr lang="en-US" b="1">
                <a:solidFill>
                  <a:prstClr val="white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8F08DB64-BC2D-418D-8BD5-391B8CF3BEA4}"/>
                </a:ext>
              </a:extLst>
            </p:cNvPr>
            <p:cNvSpPr txBox="1"/>
            <p:nvPr/>
          </p:nvSpPr>
          <p:spPr>
            <a:xfrm>
              <a:off x="2087562" y="1892299"/>
              <a:ext cx="17283113" cy="830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 BÀI TẬP TRẮC NGHIỆM CỦNG CỐ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8AEC0D67-2BCF-492D-9A86-1563DDA0644A}"/>
                  </a:ext>
                </a:extLst>
              </p:cNvPr>
              <p:cNvSpPr txBox="1"/>
              <p:nvPr/>
            </p:nvSpPr>
            <p:spPr>
              <a:xfrm>
                <a:off x="1391071" y="3238216"/>
                <a:ext cx="15465576" cy="483209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lvl="0"/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              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Trong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khi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khai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quật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một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ngôi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mộ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cổ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các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nhà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khảo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cổ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học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đã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tìm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được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một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chiếc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đĩa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cổ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hình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tròn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bị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vỡ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các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nhà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khảo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cổ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muốn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khôi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phục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lại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hình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dạng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chiếc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đĩa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này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Để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xác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định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bán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kính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của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chiếc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đĩa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các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nhà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khảo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cổ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lấy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3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điểm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trên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chiếc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đĩa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tiến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hành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đo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đạc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thu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được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kết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quả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như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hình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vẽ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(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𝑨𝑩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𝟒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𝟑</m:t>
                    </m:r>
                  </m:oMath>
                </a14:m>
                <a:r>
                  <a:rPr lang="en-US" sz="4400" b="1" i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cm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;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𝑩𝑪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𝟑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𝟕</m:t>
                    </m:r>
                  </m:oMath>
                </a14:m>
                <a:r>
                  <a:rPr lang="en-US" sz="4400" b="1" i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cm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; </a:t>
                </a:r>
                <a14:m>
                  <m:oMath xmlns:m="http://schemas.openxmlformats.org/officeDocument/2006/math">
                    <m:r>
                      <a:rPr lang="vi-VN" sz="4400" b="1" i="1">
                        <a:latin typeface="Cambria Math" panose="02040503050406030204" pitchFamily="18" charset="0"/>
                      </a:rPr>
                      <m:t>𝑪𝑨</m:t>
                    </m:r>
                    <m:r>
                      <a:rPr lang="vi-VN" sz="440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vi-VN" sz="4400" b="1" i="1">
                        <a:latin typeface="Cambria Math" panose="02040503050406030204" pitchFamily="18" charset="0"/>
                      </a:rPr>
                      <m:t>𝟕</m:t>
                    </m:r>
                    <m:r>
                      <a:rPr lang="vi-VN" sz="4400" b="1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vi-VN" sz="4400" b="1" i="1">
                        <a:latin typeface="Cambria Math" panose="02040503050406030204" pitchFamily="18" charset="0"/>
                      </a:rPr>
                      <m:t>𝟓</m:t>
                    </m:r>
                  </m:oMath>
                </a14:m>
                <a:r>
                  <a:rPr lang="en-US" sz="4400" b="1" i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cm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).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Bán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kính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của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chiếc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đĩa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này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bằng</a:t>
                </a:r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8AEC0D67-2BCF-492D-9A86-1563DDA0644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91071" y="3238216"/>
                <a:ext cx="15465576" cy="4832092"/>
              </a:xfrm>
              <a:prstGeom prst="rect">
                <a:avLst/>
              </a:prstGeom>
              <a:blipFill>
                <a:blip r:embed="rId8"/>
                <a:stretch>
                  <a:fillRect l="-1577" t="-2522" r="-1301" b="-491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1" name="TextBox 30">
            <a:extLst>
              <a:ext uri="{FF2B5EF4-FFF2-40B4-BE49-F238E27FC236}">
                <a16:creationId xmlns:a16="http://schemas.microsoft.com/office/drawing/2014/main" id="{73C3CF5C-1143-48B0-96F6-576266D875C3}"/>
              </a:ext>
            </a:extLst>
          </p:cNvPr>
          <p:cNvSpPr txBox="1"/>
          <p:nvPr/>
        </p:nvSpPr>
        <p:spPr>
          <a:xfrm>
            <a:off x="669002" y="1685889"/>
            <a:ext cx="982961" cy="7540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>
                <a:solidFill>
                  <a:prstClr val="white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III</a:t>
            </a:r>
          </a:p>
        </p:txBody>
      </p:sp>
      <p:pic>
        <p:nvPicPr>
          <p:cNvPr id="37" name="Picture 36">
            <a:extLst>
              <a:ext uri="{FF2B5EF4-FFF2-40B4-BE49-F238E27FC236}">
                <a16:creationId xmlns:a16="http://schemas.microsoft.com/office/drawing/2014/main" id="{73B22846-700D-45F4-9530-8E62EF5A24A0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23478" y="3111041"/>
            <a:ext cx="6152060" cy="4693962"/>
          </a:xfrm>
          <a:prstGeom prst="rect">
            <a:avLst/>
          </a:prstGeom>
          <a:noFill/>
          <a:ln>
            <a:noFill/>
          </a:ln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37FB0A7F-41B4-404A-A5F4-5041A878C0B1}"/>
                  </a:ext>
                </a:extLst>
              </p:cNvPr>
              <p:cNvSpPr txBox="1"/>
              <p:nvPr/>
            </p:nvSpPr>
            <p:spPr>
              <a:xfrm>
                <a:off x="222846" y="10556435"/>
                <a:ext cx="23862374" cy="227992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629920" algn="just">
                  <a:lnSpc>
                    <a:spcPct val="115000"/>
                  </a:lnSpc>
                  <a:spcAft>
                    <a:spcPts val="800"/>
                  </a:spcAft>
                </a:pPr>
                <a:r>
                  <a:rPr lang="en-US" sz="48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Bán</a:t>
                </a:r>
                <a:r>
                  <a:rPr lang="en-US" sz="48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kính</a:t>
                </a:r>
                <a:r>
                  <a:rPr lang="en-US" sz="48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𝑹</m:t>
                    </m:r>
                  </m:oMath>
                </a14:m>
                <a:r>
                  <a:rPr lang="en-US" sz="48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của</a:t>
                </a:r>
                <a:r>
                  <a:rPr lang="en-US" sz="48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chiếc</a:t>
                </a:r>
                <a:r>
                  <a:rPr lang="en-US" sz="48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đĩa</a:t>
                </a:r>
                <a:r>
                  <a:rPr lang="en-US" sz="48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bằng</a:t>
                </a:r>
                <a:r>
                  <a:rPr lang="en-US" sz="48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bán</a:t>
                </a:r>
                <a:r>
                  <a:rPr lang="en-US" sz="48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kính</a:t>
                </a:r>
                <a:r>
                  <a:rPr lang="en-US" sz="48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đường</a:t>
                </a:r>
                <a:r>
                  <a:rPr lang="en-US" sz="48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tròn</a:t>
                </a:r>
                <a:r>
                  <a:rPr lang="en-US" sz="48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ngoại</a:t>
                </a:r>
                <a:r>
                  <a:rPr lang="en-US" sz="48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tiếp</a:t>
                </a:r>
                <a:r>
                  <a:rPr lang="en-US" sz="48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tam </a:t>
                </a:r>
                <a:r>
                  <a:rPr lang="en-US" sz="48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giác</a:t>
                </a:r>
                <a14:m>
                  <m:oMath xmlns:m="http://schemas.openxmlformats.org/officeDocument/2006/math">
                    <m:r>
                      <a:rPr lang="en-US" sz="48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𝑨𝑩𝑪</m:t>
                    </m:r>
                  </m:oMath>
                </a14:m>
                <a:r>
                  <a:rPr lang="en-US" sz="48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  <a:p>
                <a:pPr marL="629920" algn="just">
                  <a:lnSpc>
                    <a:spcPct val="115000"/>
                  </a:lnSpc>
                  <a:spcAft>
                    <a:spcPts val="800"/>
                  </a:spcAft>
                </a:pPr>
                <a:r>
                  <a:rPr lang="en-US" sz="48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Nửa</a:t>
                </a:r>
                <a:r>
                  <a:rPr lang="en-US" sz="48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chu vi </a:t>
                </a:r>
                <a:r>
                  <a:rPr lang="en-US" sz="48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của</a:t>
                </a:r>
                <a:r>
                  <a:rPr lang="en-US" sz="48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tam </a:t>
                </a:r>
                <a:r>
                  <a:rPr lang="en-US" sz="48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giác</a:t>
                </a:r>
                <a:r>
                  <a:rPr lang="en-US" sz="48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𝑨𝑩𝑪</m:t>
                    </m:r>
                  </m:oMath>
                </a14:m>
                <a:r>
                  <a:rPr lang="en-US" sz="48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sz="48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: </a:t>
                </a:r>
                <a14:m>
                  <m:oMath xmlns:m="http://schemas.openxmlformats.org/officeDocument/2006/math">
                    <m:r>
                      <a:rPr lang="en-US" sz="48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𝒑</m:t>
                    </m:r>
                    <m:r>
                      <a:rPr lang="en-US" sz="48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48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48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𝑨𝑩</m:t>
                        </m:r>
                        <m:r>
                          <a:rPr lang="en-US" sz="48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+</m:t>
                        </m:r>
                        <m:r>
                          <a:rPr lang="en-US" sz="48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𝑩𝑪</m:t>
                        </m:r>
                        <m:r>
                          <a:rPr lang="en-US" sz="48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+</m:t>
                        </m:r>
                        <m:r>
                          <a:rPr lang="en-US" sz="48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𝑪𝑨</m:t>
                        </m:r>
                      </m:num>
                      <m:den>
                        <m:r>
                          <a:rPr lang="en-US" sz="48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</m:den>
                    </m:f>
                    <m:r>
                      <a:rPr lang="en-US" sz="48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48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48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𝟒</m:t>
                        </m:r>
                        <m:r>
                          <a:rPr lang="en-US" sz="48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,</m:t>
                        </m:r>
                        <m:r>
                          <a:rPr lang="en-US" sz="48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𝟑</m:t>
                        </m:r>
                        <m:r>
                          <a:rPr lang="en-US" sz="48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+</m:t>
                        </m:r>
                        <m:r>
                          <a:rPr lang="en-US" sz="48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𝟑</m:t>
                        </m:r>
                        <m:r>
                          <a:rPr lang="en-US" sz="48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,</m:t>
                        </m:r>
                        <m:r>
                          <a:rPr lang="en-US" sz="48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𝟕</m:t>
                        </m:r>
                        <m:r>
                          <a:rPr lang="en-US" sz="48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+</m:t>
                        </m:r>
                        <m:r>
                          <a:rPr lang="en-US" sz="48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𝟕</m:t>
                        </m:r>
                        <m:r>
                          <a:rPr lang="en-US" sz="48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,</m:t>
                        </m:r>
                        <m:r>
                          <a:rPr lang="en-US" sz="48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𝟓</m:t>
                        </m:r>
                      </m:num>
                      <m:den>
                        <m:r>
                          <a:rPr lang="en-US" sz="48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</m:den>
                    </m:f>
                    <m:r>
                      <a:rPr lang="en-US" sz="48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48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48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𝟑𝟏</m:t>
                        </m:r>
                      </m:num>
                      <m:den>
                        <m:r>
                          <a:rPr lang="en-US" sz="48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𝟒</m:t>
                        </m:r>
                      </m:den>
                    </m:f>
                  </m:oMath>
                </a14:m>
                <a:r>
                  <a:rPr lang="en-US" sz="4800" b="1" i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cm</a:t>
                </a:r>
                <a:r>
                  <a:rPr lang="en-US" sz="48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37FB0A7F-41B4-404A-A5F4-5041A878C0B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2846" y="10556435"/>
                <a:ext cx="23862374" cy="2279920"/>
              </a:xfrm>
              <a:prstGeom prst="rect">
                <a:avLst/>
              </a:prstGeom>
              <a:blipFill>
                <a:blip r:embed="rId10"/>
                <a:stretch>
                  <a:fillRect t="-4813" r="-1124" b="-534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9459609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5D313519-0C89-483D-A08E-CF6067282148}"/>
              </a:ext>
            </a:extLst>
          </p:cNvPr>
          <p:cNvGrpSpPr/>
          <p:nvPr/>
        </p:nvGrpSpPr>
        <p:grpSpPr>
          <a:xfrm>
            <a:off x="222846" y="9597909"/>
            <a:ext cx="23862374" cy="3607784"/>
            <a:chOff x="48567" y="4381499"/>
            <a:chExt cx="23018772" cy="5716249"/>
          </a:xfrm>
          <a:solidFill>
            <a:srgbClr val="DAE3F3"/>
          </a:solidFill>
        </p:grpSpPr>
        <p:sp>
          <p:nvSpPr>
            <p:cNvPr id="3" name="Rounded Rectangle 52">
              <a:extLst>
                <a:ext uri="{FF2B5EF4-FFF2-40B4-BE49-F238E27FC236}">
                  <a16:creationId xmlns:a16="http://schemas.microsoft.com/office/drawing/2014/main" id="{5B1AB244-3D78-416D-AEF1-35CC4562B7A3}"/>
                </a:ext>
              </a:extLst>
            </p:cNvPr>
            <p:cNvSpPr/>
            <p:nvPr/>
          </p:nvSpPr>
          <p:spPr>
            <a:xfrm>
              <a:off x="385312" y="4941556"/>
              <a:ext cx="22682027" cy="5156192"/>
            </a:xfrm>
            <a:prstGeom prst="roundRect">
              <a:avLst>
                <a:gd name="adj" fmla="val 2239"/>
              </a:avLst>
            </a:prstGeom>
            <a:grpFill/>
            <a:ln w="28575">
              <a:solidFill>
                <a:schemeClr val="accent3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4800" b="1" dirty="0">
                  <a:solidFill>
                    <a:prstClr val="black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        </a:t>
              </a:r>
              <a:endParaRPr lang="en-US" sz="4800" b="1" dirty="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B6FC852D-338F-4593-BDAE-4432C24EAC82}"/>
                </a:ext>
              </a:extLst>
            </p:cNvPr>
            <p:cNvGrpSpPr/>
            <p:nvPr/>
          </p:nvGrpSpPr>
          <p:grpSpPr>
            <a:xfrm>
              <a:off x="48567" y="4381499"/>
              <a:ext cx="3868376" cy="1555667"/>
              <a:chOff x="410517" y="4648199"/>
              <a:chExt cx="3868376" cy="1555667"/>
            </a:xfrm>
            <a:grpFill/>
          </p:grpSpPr>
          <p:sp>
            <p:nvSpPr>
              <p:cNvPr id="5" name="Freeform 20">
                <a:extLst>
                  <a:ext uri="{FF2B5EF4-FFF2-40B4-BE49-F238E27FC236}">
                    <a16:creationId xmlns:a16="http://schemas.microsoft.com/office/drawing/2014/main" id="{20085AD8-BD87-4A35-B6D4-9AE383128185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 flipV="1">
                <a:off x="2064639" y="3989613"/>
                <a:ext cx="1555667" cy="2872839"/>
              </a:xfrm>
              <a:prstGeom prst="round1Rect">
                <a:avLst/>
              </a:prstGeom>
              <a:grpFill/>
              <a:ln w="57150">
                <a:solidFill>
                  <a:schemeClr val="accent6">
                    <a:lumMod val="75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F08C0313-9358-457E-845F-D4B035AC31D3}"/>
                  </a:ext>
                </a:extLst>
              </p:cNvPr>
              <p:cNvSpPr txBox="1"/>
              <p:nvPr/>
            </p:nvSpPr>
            <p:spPr>
              <a:xfrm>
                <a:off x="1406054" y="4732062"/>
                <a:ext cx="2872839" cy="1267884"/>
              </a:xfrm>
              <a:prstGeom prst="rect">
                <a:avLst/>
              </a:prstGeom>
              <a:grp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vi-VN" sz="4600" b="1" dirty="0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lang="en-US" sz="4600" b="1" dirty="0">
                  <a:solidFill>
                    <a:prstClr val="black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pic>
            <p:nvPicPr>
              <p:cNvPr id="7" name="Picture 6">
                <a:extLst>
                  <a:ext uri="{FF2B5EF4-FFF2-40B4-BE49-F238E27FC236}">
                    <a16:creationId xmlns:a16="http://schemas.microsoft.com/office/drawing/2014/main" id="{AB75B5B9-D442-4C6E-96A9-9A573FE06D99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7950" t="14860" r="18922" b="25555"/>
              <a:stretch/>
            </p:blipFill>
            <p:spPr>
              <a:xfrm>
                <a:off x="410517" y="4648200"/>
                <a:ext cx="1058947" cy="1079473"/>
              </a:xfrm>
              <a:prstGeom prst="round2DiagRect">
                <a:avLst>
                  <a:gd name="adj1" fmla="val 27632"/>
                  <a:gd name="adj2" fmla="val 0"/>
                </a:avLst>
              </a:prstGeom>
              <a:grpFill/>
              <a:ln w="38100" cap="sq">
                <a:solidFill>
                  <a:schemeClr val="accent6">
                    <a:lumMod val="50000"/>
                  </a:schemeClr>
                </a:solidFill>
                <a:miter lim="800000"/>
              </a:ln>
              <a:effectLst>
                <a:outerShdw blurRad="254000" algn="tl" rotWithShape="0">
                  <a:srgbClr val="000000">
                    <a:alpha val="43000"/>
                  </a:srgbClr>
                </a:outerShdw>
              </a:effectLst>
            </p:spPr>
          </p:pic>
        </p:grp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DA8B4DB7-EFF8-4AF8-B0FA-839D4C447E82}"/>
              </a:ext>
            </a:extLst>
          </p:cNvPr>
          <p:cNvGrpSpPr/>
          <p:nvPr/>
        </p:nvGrpSpPr>
        <p:grpSpPr>
          <a:xfrm>
            <a:off x="160390" y="8478591"/>
            <a:ext cx="23556178" cy="1040476"/>
            <a:chOff x="241306" y="2225779"/>
            <a:chExt cx="11778089" cy="635281"/>
          </a:xfrm>
          <a:solidFill>
            <a:srgbClr val="327E3B"/>
          </a:solidFill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" name="Rectangle 8">
                  <a:extLst>
                    <a:ext uri="{FF2B5EF4-FFF2-40B4-BE49-F238E27FC236}">
                      <a16:creationId xmlns:a16="http://schemas.microsoft.com/office/drawing/2014/main" id="{8E77691F-65E4-4D25-99BE-C63849AAC2C4}"/>
                    </a:ext>
                  </a:extLst>
                </p:cNvPr>
                <p:cNvSpPr/>
                <p:nvPr/>
              </p:nvSpPr>
              <p:spPr>
                <a:xfrm>
                  <a:off x="3558830" y="2225779"/>
                  <a:ext cx="2468235" cy="617268"/>
                </a:xfrm>
                <a:prstGeom prst="rect">
                  <a:avLst/>
                </a:prstGeom>
                <a:grpFill/>
                <a:ln w="19050">
                  <a:solidFill>
                    <a:schemeClr val="bg1"/>
                  </a:solidFill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6000" b="1" i="1" smtClean="0">
                            <a:latin typeface="Cambria Math" panose="02040503050406030204" pitchFamily="18" charset="0"/>
                          </a:rPr>
                          <m:t>𝟔</m:t>
                        </m:r>
                        <m:r>
                          <a:rPr lang="en-US" sz="6000" b="1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6000" b="1" i="1" smtClean="0">
                            <a:latin typeface="Cambria Math" panose="02040503050406030204" pitchFamily="18" charset="0"/>
                          </a:rPr>
                          <m:t>𝟎𝟏</m:t>
                        </m:r>
                        <m:r>
                          <a:rPr lang="en-US" sz="6000" b="1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6000" b="1" i="1" smtClean="0">
                            <a:latin typeface="Cambria Math" panose="02040503050406030204" pitchFamily="18" charset="0"/>
                          </a:rPr>
                          <m:t>𝒄𝒎</m:t>
                        </m:r>
                      </m:oMath>
                    </m:oMathPara>
                  </a14:m>
                  <a:endParaRPr lang="en-US" sz="6000" b="1" dirty="0">
                    <a:solidFill>
                      <a:prstClr val="white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mc:Choice>
          <mc:Fallback xmlns="">
            <p:sp>
              <p:nvSpPr>
                <p:cNvPr id="9" name="Rectangle 8">
                  <a:extLst>
                    <a:ext uri="{FF2B5EF4-FFF2-40B4-BE49-F238E27FC236}">
                      <a16:creationId xmlns:a16="http://schemas.microsoft.com/office/drawing/2014/main" id="{8E77691F-65E4-4D25-99BE-C63849AAC2C4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558830" y="2225779"/>
                  <a:ext cx="2468235" cy="617268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  <a:ln w="19050">
                  <a:solidFill>
                    <a:schemeClr val="bg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2178679C-83F1-4149-AB69-2BCAF6D951FA}"/>
                </a:ext>
              </a:extLst>
            </p:cNvPr>
            <p:cNvSpPr/>
            <p:nvPr/>
          </p:nvSpPr>
          <p:spPr>
            <a:xfrm>
              <a:off x="3247742" y="2303047"/>
              <a:ext cx="540000" cy="540000"/>
            </a:xfrm>
            <a:prstGeom prst="ellipse">
              <a:avLst/>
            </a:prstGeom>
            <a:grpFill/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5400" b="1" dirty="0">
                  <a:solidFill>
                    <a:prstClr val="white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B</a:t>
              </a:r>
              <a:endParaRPr lang="en-US" sz="5400" b="1" dirty="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" name="Rectangle 10">
                  <a:extLst>
                    <a:ext uri="{FF2B5EF4-FFF2-40B4-BE49-F238E27FC236}">
                      <a16:creationId xmlns:a16="http://schemas.microsoft.com/office/drawing/2014/main" id="{BF1812F0-72B6-4695-918E-1559D10E093B}"/>
                    </a:ext>
                  </a:extLst>
                </p:cNvPr>
                <p:cNvSpPr/>
                <p:nvPr/>
              </p:nvSpPr>
              <p:spPr>
                <a:xfrm>
                  <a:off x="531851" y="2243792"/>
                  <a:ext cx="2468235" cy="617268"/>
                </a:xfrm>
                <a:prstGeom prst="rect">
                  <a:avLst/>
                </a:prstGeom>
                <a:grpFill/>
                <a:ln w="19050">
                  <a:solidFill>
                    <a:schemeClr val="bg1"/>
                  </a:solidFill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6000" b="1" i="1" smtClean="0">
                            <a:latin typeface="Cambria Math" panose="02040503050406030204" pitchFamily="18" charset="0"/>
                          </a:rPr>
                          <m:t>𝟓</m:t>
                        </m:r>
                        <m:r>
                          <a:rPr lang="en-US" sz="6000" b="1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6000" b="1" i="1" smtClean="0">
                            <a:latin typeface="Cambria Math" panose="02040503050406030204" pitchFamily="18" charset="0"/>
                          </a:rPr>
                          <m:t>𝟑𝟕</m:t>
                        </m:r>
                        <m:r>
                          <a:rPr lang="en-US" sz="6000" b="1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6000" b="1" i="1" smtClean="0">
                            <a:latin typeface="Cambria Math" panose="02040503050406030204" pitchFamily="18" charset="0"/>
                          </a:rPr>
                          <m:t>𝒄𝒎</m:t>
                        </m:r>
                      </m:oMath>
                    </m:oMathPara>
                  </a14:m>
                  <a:endParaRPr lang="en-US" sz="6000" b="1" dirty="0">
                    <a:solidFill>
                      <a:prstClr val="white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mc:Choice>
          <mc:Fallback xmlns="">
            <p:sp>
              <p:nvSpPr>
                <p:cNvPr id="11" name="Rectangle 10">
                  <a:extLst>
                    <a:ext uri="{FF2B5EF4-FFF2-40B4-BE49-F238E27FC236}">
                      <a16:creationId xmlns:a16="http://schemas.microsoft.com/office/drawing/2014/main" id="{BF1812F0-72B6-4695-918E-1559D10E093B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31851" y="2243792"/>
                  <a:ext cx="2468235" cy="617268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  <a:ln w="19050">
                  <a:solidFill>
                    <a:schemeClr val="bg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188947F5-5540-4A85-BACE-6641A507F5A0}"/>
                </a:ext>
              </a:extLst>
            </p:cNvPr>
            <p:cNvSpPr/>
            <p:nvPr/>
          </p:nvSpPr>
          <p:spPr>
            <a:xfrm>
              <a:off x="241306" y="2303047"/>
              <a:ext cx="540000" cy="540000"/>
            </a:xfrm>
            <a:prstGeom prst="ellipse">
              <a:avLst/>
            </a:prstGeom>
            <a:grpFill/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5400" b="1" dirty="0">
                  <a:solidFill>
                    <a:prstClr val="white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A</a:t>
              </a:r>
              <a:endParaRPr lang="en-US" sz="5400" b="1" dirty="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" name="Rectangle 12">
                  <a:extLst>
                    <a:ext uri="{FF2B5EF4-FFF2-40B4-BE49-F238E27FC236}">
                      <a16:creationId xmlns:a16="http://schemas.microsoft.com/office/drawing/2014/main" id="{E1DB1070-DB60-40AD-900A-04886F77B54F}"/>
                    </a:ext>
                  </a:extLst>
                </p:cNvPr>
                <p:cNvSpPr/>
                <p:nvPr/>
              </p:nvSpPr>
              <p:spPr>
                <a:xfrm>
                  <a:off x="6544723" y="2243792"/>
                  <a:ext cx="2468235" cy="617268"/>
                </a:xfrm>
                <a:prstGeom prst="rect">
                  <a:avLst/>
                </a:prstGeom>
                <a:grpFill/>
                <a:ln w="19050">
                  <a:solidFill>
                    <a:schemeClr val="bg1"/>
                  </a:solidFill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6000" b="1" i="1" smtClean="0">
                            <a:latin typeface="Cambria Math" panose="02040503050406030204" pitchFamily="18" charset="0"/>
                          </a:rPr>
                          <m:t>𝟓</m:t>
                        </m:r>
                        <m:r>
                          <a:rPr lang="en-US" sz="6000" b="1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6000" b="1" i="1" smtClean="0">
                            <a:latin typeface="Cambria Math" panose="02040503050406030204" pitchFamily="18" charset="0"/>
                          </a:rPr>
                          <m:t>𝟖𝟓</m:t>
                        </m:r>
                        <m:r>
                          <a:rPr lang="en-US" sz="6000" b="1" i="1" smtClean="0">
                            <a:latin typeface="Cambria Math" panose="02040503050406030204" pitchFamily="18" charset="0"/>
                          </a:rPr>
                          <m:t>𝒄𝒎</m:t>
                        </m:r>
                      </m:oMath>
                    </m:oMathPara>
                  </a14:m>
                  <a:endParaRPr lang="en-US" sz="6000" b="1" dirty="0">
                    <a:solidFill>
                      <a:prstClr val="white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mc:Choice>
          <mc:Fallback xmlns="">
            <p:sp>
              <p:nvSpPr>
                <p:cNvPr id="13" name="Rectangle 12">
                  <a:extLst>
                    <a:ext uri="{FF2B5EF4-FFF2-40B4-BE49-F238E27FC236}">
                      <a16:creationId xmlns:a16="http://schemas.microsoft.com/office/drawing/2014/main" id="{E1DB1070-DB60-40AD-900A-04886F77B54F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544723" y="2243792"/>
                  <a:ext cx="2468235" cy="617268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  <a:ln w="19050">
                  <a:solidFill>
                    <a:schemeClr val="bg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67BF74FF-3652-4371-9E0B-A97FA806BC48}"/>
                </a:ext>
              </a:extLst>
            </p:cNvPr>
            <p:cNvSpPr/>
            <p:nvPr/>
          </p:nvSpPr>
          <p:spPr>
            <a:xfrm>
              <a:off x="6254178" y="2303047"/>
              <a:ext cx="540000" cy="540000"/>
            </a:xfrm>
            <a:prstGeom prst="ellipse">
              <a:avLst/>
            </a:prstGeom>
            <a:grpFill/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5400" b="1" dirty="0">
                  <a:solidFill>
                    <a:prstClr val="white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C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" name="Rectangle 14">
                  <a:extLst>
                    <a:ext uri="{FF2B5EF4-FFF2-40B4-BE49-F238E27FC236}">
                      <a16:creationId xmlns:a16="http://schemas.microsoft.com/office/drawing/2014/main" id="{6DFE3254-D4F7-4AE6-9631-67D4D43B93C6}"/>
                    </a:ext>
                  </a:extLst>
                </p:cNvPr>
                <p:cNvSpPr/>
                <p:nvPr/>
              </p:nvSpPr>
              <p:spPr>
                <a:xfrm>
                  <a:off x="9551160" y="2243792"/>
                  <a:ext cx="2468235" cy="617268"/>
                </a:xfrm>
                <a:prstGeom prst="rect">
                  <a:avLst/>
                </a:prstGeom>
                <a:grpFill/>
                <a:ln w="19050">
                  <a:solidFill>
                    <a:schemeClr val="bg1"/>
                  </a:solidFill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6000" b="1" i="1" smtClean="0">
                            <a:latin typeface="Cambria Math" panose="02040503050406030204" pitchFamily="18" charset="0"/>
                          </a:rPr>
                          <m:t>𝟒</m:t>
                        </m:r>
                        <m:r>
                          <a:rPr lang="en-US" sz="6000" b="1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6000" b="1" i="1" smtClean="0">
                            <a:latin typeface="Cambria Math" panose="02040503050406030204" pitchFamily="18" charset="0"/>
                          </a:rPr>
                          <m:t>𝟓𝟕</m:t>
                        </m:r>
                        <m:r>
                          <a:rPr lang="en-US" sz="6000" b="1" i="1" smtClean="0">
                            <a:latin typeface="Cambria Math" panose="02040503050406030204" pitchFamily="18" charset="0"/>
                          </a:rPr>
                          <m:t>𝒄𝒎</m:t>
                        </m:r>
                      </m:oMath>
                    </m:oMathPara>
                  </a14:m>
                  <a:endParaRPr lang="en-US" sz="6000" b="1" dirty="0">
                    <a:solidFill>
                      <a:prstClr val="white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mc:Choice>
          <mc:Fallback xmlns="">
            <p:sp>
              <p:nvSpPr>
                <p:cNvPr id="15" name="Rectangle 14">
                  <a:extLst>
                    <a:ext uri="{FF2B5EF4-FFF2-40B4-BE49-F238E27FC236}">
                      <a16:creationId xmlns:a16="http://schemas.microsoft.com/office/drawing/2014/main" id="{6DFE3254-D4F7-4AE6-9631-67D4D43B93C6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551160" y="2243792"/>
                  <a:ext cx="2468235" cy="617268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  <a:ln w="19050">
                  <a:solidFill>
                    <a:schemeClr val="bg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4B907C0F-6FC4-4852-8CFD-AD2FACA13C7F}"/>
                </a:ext>
              </a:extLst>
            </p:cNvPr>
            <p:cNvSpPr/>
            <p:nvPr/>
          </p:nvSpPr>
          <p:spPr>
            <a:xfrm>
              <a:off x="9260615" y="2303047"/>
              <a:ext cx="540000" cy="540000"/>
            </a:xfrm>
            <a:prstGeom prst="ellipse">
              <a:avLst/>
            </a:prstGeom>
            <a:grpFill/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5400" b="1" dirty="0">
                  <a:solidFill>
                    <a:prstClr val="white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D</a:t>
              </a:r>
            </a:p>
          </p:txBody>
        </p:sp>
      </p:grpSp>
      <p:sp>
        <p:nvSpPr>
          <p:cNvPr id="17" name="Oval 16">
            <a:extLst>
              <a:ext uri="{FF2B5EF4-FFF2-40B4-BE49-F238E27FC236}">
                <a16:creationId xmlns:a16="http://schemas.microsoft.com/office/drawing/2014/main" id="{3AF6DD6E-C69C-4024-A5BF-FE21EA5DD223}"/>
              </a:ext>
            </a:extLst>
          </p:cNvPr>
          <p:cNvSpPr/>
          <p:nvPr/>
        </p:nvSpPr>
        <p:spPr>
          <a:xfrm>
            <a:off x="188965" y="8429251"/>
            <a:ext cx="1080000" cy="1080000"/>
          </a:xfrm>
          <a:prstGeom prst="ellipse">
            <a:avLst/>
          </a:prstGeom>
          <a:solidFill>
            <a:srgbClr val="FF0000"/>
          </a:solidFill>
          <a:ln w="5715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400" b="1" dirty="0">
                <a:solidFill>
                  <a:prstClr val="white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A</a:t>
            </a:r>
            <a:endParaRPr lang="en-US" sz="6400" dirty="0">
              <a:solidFill>
                <a:prstClr val="white"/>
              </a:solidFill>
              <a:latin typeface="Calibri" panose="020F0502020204030204"/>
            </a:endParaRP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8F06450E-ACA8-42F7-B878-4360BA0CBA71}"/>
              </a:ext>
            </a:extLst>
          </p:cNvPr>
          <p:cNvGrpSpPr/>
          <p:nvPr/>
        </p:nvGrpSpPr>
        <p:grpSpPr>
          <a:xfrm>
            <a:off x="141340" y="2590803"/>
            <a:ext cx="23943880" cy="5641027"/>
            <a:chOff x="923003" y="3917552"/>
            <a:chExt cx="23943880" cy="5641025"/>
          </a:xfrm>
        </p:grpSpPr>
        <p:sp>
          <p:nvSpPr>
            <p:cNvPr id="19" name="Rounded Rectangle 41">
              <a:extLst>
                <a:ext uri="{FF2B5EF4-FFF2-40B4-BE49-F238E27FC236}">
                  <a16:creationId xmlns:a16="http://schemas.microsoft.com/office/drawing/2014/main" id="{CC866FB0-B137-49F3-A47E-0B1A18FC432E}"/>
                </a:ext>
              </a:extLst>
            </p:cNvPr>
            <p:cNvSpPr/>
            <p:nvPr/>
          </p:nvSpPr>
          <p:spPr>
            <a:xfrm>
              <a:off x="1272211" y="4426856"/>
              <a:ext cx="23594672" cy="5131721"/>
            </a:xfrm>
            <a:prstGeom prst="roundRect">
              <a:avLst>
                <a:gd name="adj" fmla="val 10158"/>
              </a:avLst>
            </a:prstGeom>
            <a:solidFill>
              <a:srgbClr val="FEEBB0"/>
            </a:solidFill>
            <a:ln w="12700">
              <a:solidFill>
                <a:srgbClr val="91720D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4400">
                  <a:solidFill>
                    <a:prstClr val="black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                         </a:t>
              </a:r>
              <a:endParaRPr lang="en-US" sz="480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20" name="Group 19">
              <a:extLst>
                <a:ext uri="{FF2B5EF4-FFF2-40B4-BE49-F238E27FC236}">
                  <a16:creationId xmlns:a16="http://schemas.microsoft.com/office/drawing/2014/main" id="{61E96746-B33C-4D41-836E-CA7E0074841E}"/>
                </a:ext>
              </a:extLst>
            </p:cNvPr>
            <p:cNvGrpSpPr/>
            <p:nvPr/>
          </p:nvGrpSpPr>
          <p:grpSpPr>
            <a:xfrm>
              <a:off x="923003" y="3917552"/>
              <a:ext cx="3942102" cy="1040476"/>
              <a:chOff x="923003" y="3917552"/>
              <a:chExt cx="3942102" cy="1040476"/>
            </a:xfrm>
          </p:grpSpPr>
          <p:grpSp>
            <p:nvGrpSpPr>
              <p:cNvPr id="21" name="Group 20">
                <a:extLst>
                  <a:ext uri="{FF2B5EF4-FFF2-40B4-BE49-F238E27FC236}">
                    <a16:creationId xmlns:a16="http://schemas.microsoft.com/office/drawing/2014/main" id="{7719E236-B0D7-442E-8A08-3228625765BF}"/>
                  </a:ext>
                </a:extLst>
              </p:cNvPr>
              <p:cNvGrpSpPr/>
              <p:nvPr/>
            </p:nvGrpSpPr>
            <p:grpSpPr>
              <a:xfrm>
                <a:off x="1362045" y="4022855"/>
                <a:ext cx="3503060" cy="865576"/>
                <a:chOff x="2028795" y="4384805"/>
                <a:chExt cx="3503060" cy="865576"/>
              </a:xfrm>
            </p:grpSpPr>
            <p:sp>
              <p:nvSpPr>
                <p:cNvPr id="23" name="Freeform 20">
                  <a:extLst>
                    <a:ext uri="{FF2B5EF4-FFF2-40B4-BE49-F238E27FC236}">
                      <a16:creationId xmlns:a16="http://schemas.microsoft.com/office/drawing/2014/main" id="{B393AAC4-D254-453D-8479-B404D455FFB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rot="5400000">
                  <a:off x="3364273" y="3082799"/>
                  <a:ext cx="832104" cy="3503060"/>
                </a:xfrm>
                <a:prstGeom prst="round2SameRect">
                  <a:avLst>
                    <a:gd name="adj1" fmla="val 19445"/>
                    <a:gd name="adj2" fmla="val 0"/>
                  </a:avLst>
                </a:prstGeom>
                <a:solidFill>
                  <a:srgbClr val="FFF9BC"/>
                </a:solidFill>
                <a:ln w="57150">
                  <a:solidFill>
                    <a:srgbClr val="91720D"/>
                  </a:solidFill>
                </a:ln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24" name="TextBox 23">
                  <a:extLst>
                    <a:ext uri="{FF2B5EF4-FFF2-40B4-BE49-F238E27FC236}">
                      <a16:creationId xmlns:a16="http://schemas.microsoft.com/office/drawing/2014/main" id="{7641E29D-906E-4634-ADED-96B1E8DA8216}"/>
                    </a:ext>
                  </a:extLst>
                </p:cNvPr>
                <p:cNvSpPr txBox="1"/>
                <p:nvPr/>
              </p:nvSpPr>
              <p:spPr>
                <a:xfrm>
                  <a:off x="2542253" y="4384805"/>
                  <a:ext cx="2895398" cy="80021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vi-VN" sz="4600" b="1" dirty="0">
                      <a:solidFill>
                        <a:prstClr val="black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CÂU</a:t>
                  </a:r>
                  <a:r>
                    <a:rPr lang="en-US" sz="4600" b="1" dirty="0">
                      <a:solidFill>
                        <a:prstClr val="black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23</a:t>
                  </a:r>
                  <a:r>
                    <a:rPr lang="vi-VN" sz="4600" b="1" dirty="0">
                      <a:solidFill>
                        <a:prstClr val="black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</a:t>
                  </a:r>
                  <a:endParaRPr lang="en-US" sz="4600" b="1" dirty="0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</p:grpSp>
          <p:pic>
            <p:nvPicPr>
              <p:cNvPr id="22" name="Picture 21">
                <a:extLst>
                  <a:ext uri="{FF2B5EF4-FFF2-40B4-BE49-F238E27FC236}">
                    <a16:creationId xmlns:a16="http://schemas.microsoft.com/office/drawing/2014/main" id="{6650C43C-37F7-4A87-880E-749F8F158389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5599" t="21515" r="9759" b="14519"/>
              <a:stretch/>
            </p:blipFill>
            <p:spPr>
              <a:xfrm>
                <a:off x="923003" y="3917552"/>
                <a:ext cx="1076356" cy="1040476"/>
              </a:xfrm>
              <a:prstGeom prst="round2DiagRect">
                <a:avLst>
                  <a:gd name="adj1" fmla="val 30509"/>
                  <a:gd name="adj2" fmla="val 0"/>
                </a:avLst>
              </a:prstGeom>
              <a:ln w="38100" cap="sq">
                <a:solidFill>
                  <a:srgbClr val="91720D"/>
                </a:solidFill>
                <a:miter lim="800000"/>
              </a:ln>
              <a:effectLst>
                <a:outerShdw blurRad="254000" algn="tl" rotWithShape="0">
                  <a:srgbClr val="000000">
                    <a:alpha val="43000"/>
                  </a:srgbClr>
                </a:outerShdw>
              </a:effectLst>
            </p:spPr>
          </p:pic>
        </p:grp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F818C57C-1988-4D43-859D-82DC91340849}"/>
              </a:ext>
            </a:extLst>
          </p:cNvPr>
          <p:cNvGrpSpPr/>
          <p:nvPr/>
        </p:nvGrpSpPr>
        <p:grpSpPr>
          <a:xfrm>
            <a:off x="-72643" y="1572056"/>
            <a:ext cx="19656043" cy="830997"/>
            <a:chOff x="-288923" y="1892299"/>
            <a:chExt cx="19659598" cy="830996"/>
          </a:xfrm>
        </p:grpSpPr>
        <p:sp>
          <p:nvSpPr>
            <p:cNvPr id="26" name="Rounded Rectangle 2">
              <a:extLst>
                <a:ext uri="{FF2B5EF4-FFF2-40B4-BE49-F238E27FC236}">
                  <a16:creationId xmlns:a16="http://schemas.microsoft.com/office/drawing/2014/main" id="{0A9E6F3C-C9C6-4653-8688-729C6539C260}"/>
                </a:ext>
              </a:extLst>
            </p:cNvPr>
            <p:cNvSpPr/>
            <p:nvPr/>
          </p:nvSpPr>
          <p:spPr>
            <a:xfrm>
              <a:off x="-288923" y="2052547"/>
              <a:ext cx="2130429" cy="657125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B241A601-B9CB-4799-9262-795745D3C127}"/>
                </a:ext>
              </a:extLst>
            </p:cNvPr>
            <p:cNvSpPr txBox="1"/>
            <p:nvPr/>
          </p:nvSpPr>
          <p:spPr>
            <a:xfrm>
              <a:off x="1082674" y="1922269"/>
              <a:ext cx="184764" cy="75405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endParaRPr lang="en-US" b="1">
                <a:solidFill>
                  <a:prstClr val="white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8F08DB64-BC2D-418D-8BD5-391B8CF3BEA4}"/>
                </a:ext>
              </a:extLst>
            </p:cNvPr>
            <p:cNvSpPr txBox="1"/>
            <p:nvPr/>
          </p:nvSpPr>
          <p:spPr>
            <a:xfrm>
              <a:off x="2087562" y="1892299"/>
              <a:ext cx="17283113" cy="830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 BÀI TẬP TRẮC NGHIỆM CỦNG CỐ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8AEC0D67-2BCF-492D-9A86-1563DDA0644A}"/>
                  </a:ext>
                </a:extLst>
              </p:cNvPr>
              <p:cNvSpPr txBox="1"/>
              <p:nvPr/>
            </p:nvSpPr>
            <p:spPr>
              <a:xfrm>
                <a:off x="1391071" y="3238216"/>
                <a:ext cx="15465576" cy="483209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lvl="0"/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              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Trong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khi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khai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quật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một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ngôi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mộ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cổ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các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nhà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khảo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cổ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học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đã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tìm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được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một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chiếc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đĩa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cổ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hình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tròn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bị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vỡ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các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nhà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khảo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cổ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muốn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khôi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phục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lại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hình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dạng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chiếc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đĩa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này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Để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xác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định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bán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kính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của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chiếc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đĩa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các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nhà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khảo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cổ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lấy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3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điểm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trên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chiếc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đĩa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tiến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hành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đo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đạc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thu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được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kết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quả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như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hình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vẽ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(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𝑨𝑩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𝟒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𝟑</m:t>
                    </m:r>
                  </m:oMath>
                </a14:m>
                <a:r>
                  <a:rPr lang="en-US" sz="4400" b="1" i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cm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;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𝑩𝑪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𝟑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𝟕</m:t>
                    </m:r>
                  </m:oMath>
                </a14:m>
                <a:r>
                  <a:rPr lang="en-US" sz="4400" b="1" i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cm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; </a:t>
                </a:r>
                <a14:m>
                  <m:oMath xmlns:m="http://schemas.openxmlformats.org/officeDocument/2006/math">
                    <m:r>
                      <a:rPr lang="vi-VN" sz="4400" b="1" i="1">
                        <a:latin typeface="Cambria Math" panose="02040503050406030204" pitchFamily="18" charset="0"/>
                      </a:rPr>
                      <m:t>𝑪𝑨</m:t>
                    </m:r>
                    <m:r>
                      <a:rPr lang="vi-VN" sz="440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vi-VN" sz="4400" b="1" i="1">
                        <a:latin typeface="Cambria Math" panose="02040503050406030204" pitchFamily="18" charset="0"/>
                      </a:rPr>
                      <m:t>𝟕</m:t>
                    </m:r>
                    <m:r>
                      <a:rPr lang="vi-VN" sz="4400" b="1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vi-VN" sz="4400" b="1" i="1">
                        <a:latin typeface="Cambria Math" panose="02040503050406030204" pitchFamily="18" charset="0"/>
                      </a:rPr>
                      <m:t>𝟓</m:t>
                    </m:r>
                  </m:oMath>
                </a14:m>
                <a:r>
                  <a:rPr lang="en-US" sz="4400" b="1" i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cm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).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Bán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kính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của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chiếc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đĩa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này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bằng</a:t>
                </a:r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8AEC0D67-2BCF-492D-9A86-1563DDA0644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91071" y="3238216"/>
                <a:ext cx="15465576" cy="4832092"/>
              </a:xfrm>
              <a:prstGeom prst="rect">
                <a:avLst/>
              </a:prstGeom>
              <a:blipFill>
                <a:blip r:embed="rId8"/>
                <a:stretch>
                  <a:fillRect l="-1577" t="-2522" r="-1301" b="-491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1" name="TextBox 30">
            <a:extLst>
              <a:ext uri="{FF2B5EF4-FFF2-40B4-BE49-F238E27FC236}">
                <a16:creationId xmlns:a16="http://schemas.microsoft.com/office/drawing/2014/main" id="{73C3CF5C-1143-48B0-96F6-576266D875C3}"/>
              </a:ext>
            </a:extLst>
          </p:cNvPr>
          <p:cNvSpPr txBox="1"/>
          <p:nvPr/>
        </p:nvSpPr>
        <p:spPr>
          <a:xfrm>
            <a:off x="669002" y="1685889"/>
            <a:ext cx="982961" cy="7540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>
                <a:solidFill>
                  <a:prstClr val="white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III</a:t>
            </a:r>
          </a:p>
        </p:txBody>
      </p:sp>
      <p:pic>
        <p:nvPicPr>
          <p:cNvPr id="37" name="Picture 36">
            <a:extLst>
              <a:ext uri="{FF2B5EF4-FFF2-40B4-BE49-F238E27FC236}">
                <a16:creationId xmlns:a16="http://schemas.microsoft.com/office/drawing/2014/main" id="{73B22846-700D-45F4-9530-8E62EF5A24A0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23478" y="3111041"/>
            <a:ext cx="6152060" cy="4693962"/>
          </a:xfrm>
          <a:prstGeom prst="rect">
            <a:avLst/>
          </a:prstGeom>
          <a:noFill/>
          <a:ln>
            <a:noFill/>
          </a:ln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37FB0A7F-41B4-404A-A5F4-5041A878C0B1}"/>
                  </a:ext>
                </a:extLst>
              </p:cNvPr>
              <p:cNvSpPr txBox="1"/>
              <p:nvPr/>
            </p:nvSpPr>
            <p:spPr>
              <a:xfrm>
                <a:off x="1651963" y="10621552"/>
                <a:ext cx="21516104" cy="281711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Diện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tích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tam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giác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b="1" i="1">
                        <a:latin typeface="Cambria Math" panose="02040503050406030204" pitchFamily="18" charset="0"/>
                      </a:rPr>
                      <m:t>𝑨𝑩𝑪</m:t>
                    </m:r>
                  </m:oMath>
                </a14:m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: </a:t>
                </a:r>
                <a14:m>
                  <m:oMath xmlns:m="http://schemas.openxmlformats.org/officeDocument/2006/math">
                    <m:r>
                      <a:rPr lang="en-US" sz="4800" b="1" i="1">
                        <a:latin typeface="Cambria Math" panose="02040503050406030204" pitchFamily="18" charset="0"/>
                      </a:rPr>
                      <m:t>𝑺</m:t>
                    </m:r>
                    <m:r>
                      <a:rPr lang="en-US" sz="4800" b="1" i="1">
                        <a:latin typeface="Cambria Math" panose="020405030504060302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sz="4800" b="1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𝒑</m:t>
                        </m:r>
                        <m:d>
                          <m:dPr>
                            <m:ctrlPr>
                              <a:rPr lang="en-US" sz="4800" b="1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4800" b="1" i="1">
                                <a:latin typeface="Cambria Math" panose="02040503050406030204" pitchFamily="18" charset="0"/>
                              </a:rPr>
                              <m:t>𝒑</m:t>
                            </m:r>
                            <m:r>
                              <a:rPr lang="en-US" sz="4800" b="1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sz="4800" b="1" i="1">
                                <a:latin typeface="Cambria Math" panose="02040503050406030204" pitchFamily="18" charset="0"/>
                              </a:rPr>
                              <m:t>𝑨𝑩</m:t>
                            </m:r>
                          </m:e>
                        </m:d>
                        <m:d>
                          <m:dPr>
                            <m:ctrlPr>
                              <a:rPr lang="en-US" sz="4800" b="1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4800" b="1" i="1">
                                <a:latin typeface="Cambria Math" panose="02040503050406030204" pitchFamily="18" charset="0"/>
                              </a:rPr>
                              <m:t>𝒑</m:t>
                            </m:r>
                            <m:r>
                              <a:rPr lang="en-US" sz="4800" b="1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sz="4800" b="1" i="1">
                                <a:latin typeface="Cambria Math" panose="02040503050406030204" pitchFamily="18" charset="0"/>
                              </a:rPr>
                              <m:t>𝑩𝑪</m:t>
                            </m:r>
                          </m:e>
                        </m:d>
                        <m:d>
                          <m:dPr>
                            <m:ctrlPr>
                              <a:rPr lang="en-US" sz="4800" b="1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4800" b="1" i="1">
                                <a:latin typeface="Cambria Math" panose="02040503050406030204" pitchFamily="18" charset="0"/>
                              </a:rPr>
                              <m:t>𝒑</m:t>
                            </m:r>
                            <m:r>
                              <a:rPr lang="en-US" sz="4800" b="1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sz="4800" b="1" i="1">
                                <a:latin typeface="Cambria Math" panose="02040503050406030204" pitchFamily="18" charset="0"/>
                              </a:rPr>
                              <m:t>𝑪𝑨</m:t>
                            </m:r>
                          </m:e>
                        </m:d>
                      </m:e>
                    </m:rad>
                    <m:r>
                      <a:rPr lang="en-US" sz="4800" b="1" i="1">
                        <a:latin typeface="Cambria Math" panose="02040503050406030204" pitchFamily="18" charset="0"/>
                      </a:rPr>
                      <m:t>≈</m:t>
                    </m:r>
                    <m:r>
                      <a:rPr lang="en-US" sz="4800" b="1" i="1">
                        <a:latin typeface="Cambria Math" panose="02040503050406030204" pitchFamily="18" charset="0"/>
                      </a:rPr>
                      <m:t>𝟓</m:t>
                    </m:r>
                    <m:r>
                      <a:rPr lang="en-US" sz="4800" b="1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4800" b="1" i="1">
                        <a:latin typeface="Cambria Math" panose="02040503050406030204" pitchFamily="18" charset="0"/>
                      </a:rPr>
                      <m:t>𝟐</m:t>
                    </m:r>
                  </m:oMath>
                </a14:m>
                <a:r>
                  <a:rPr lang="en-US" sz="4800" b="1" i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cm</a:t>
                </a:r>
                <a:r>
                  <a:rPr lang="en-US" sz="4800" b="1" i="1" baseline="300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2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  <a:p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Mà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b="1" i="1">
                        <a:latin typeface="Cambria Math" panose="02040503050406030204" pitchFamily="18" charset="0"/>
                      </a:rPr>
                      <m:t>𝑺</m:t>
                    </m:r>
                    <m:r>
                      <a:rPr lang="en-US" sz="4800" b="1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48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𝑨𝑩</m:t>
                        </m:r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.</m:t>
                        </m:r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𝑩𝑪</m:t>
                        </m:r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.</m:t>
                        </m:r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𝑪𝑨</m:t>
                        </m:r>
                      </m:num>
                      <m:den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𝟒</m:t>
                        </m:r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𝑹</m:t>
                        </m:r>
                      </m:den>
                    </m:f>
                    <m:r>
                      <a:rPr lang="en-US" sz="4800" b="1" i="1">
                        <a:latin typeface="Cambria Math" panose="02040503050406030204" pitchFamily="18" charset="0"/>
                      </a:rPr>
                      <m:t>⇒</m:t>
                    </m:r>
                    <m:r>
                      <a:rPr lang="en-US" sz="4800" b="1" i="1">
                        <a:latin typeface="Cambria Math" panose="02040503050406030204" pitchFamily="18" charset="0"/>
                      </a:rPr>
                      <m:t>𝑹</m:t>
                    </m:r>
                    <m:r>
                      <a:rPr lang="en-US" sz="4800" b="1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48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𝑨𝑩</m:t>
                        </m:r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.</m:t>
                        </m:r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𝑩𝑪</m:t>
                        </m:r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.</m:t>
                        </m:r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𝑪𝑨</m:t>
                        </m:r>
                      </m:num>
                      <m:den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𝟒</m:t>
                        </m:r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𝑺</m:t>
                        </m:r>
                      </m:den>
                    </m:f>
                    <m:r>
                      <a:rPr lang="en-US" sz="4800" b="1" i="1">
                        <a:latin typeface="Cambria Math" panose="02040503050406030204" pitchFamily="18" charset="0"/>
                      </a:rPr>
                      <m:t>≈</m:t>
                    </m:r>
                    <m:r>
                      <a:rPr lang="en-US" sz="4800" b="1" i="1">
                        <a:latin typeface="Cambria Math" panose="02040503050406030204" pitchFamily="18" charset="0"/>
                      </a:rPr>
                      <m:t>𝟓</m:t>
                    </m:r>
                    <m:r>
                      <a:rPr lang="en-US" sz="4800" b="1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4800" b="1" i="1">
                        <a:latin typeface="Cambria Math" panose="02040503050406030204" pitchFamily="18" charset="0"/>
                      </a:rPr>
                      <m:t>𝟕𝟑</m:t>
                    </m:r>
                  </m:oMath>
                </a14:m>
                <a:r>
                  <a:rPr lang="en-US" sz="4800" b="1" i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cm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  <a:p>
                <a:pPr marL="629920" algn="just">
                  <a:lnSpc>
                    <a:spcPct val="115000"/>
                  </a:lnSpc>
                  <a:spcAft>
                    <a:spcPts val="800"/>
                  </a:spcAft>
                </a:pPr>
                <a:endParaRPr lang="en-US" sz="4800" b="1" dirty="0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37FB0A7F-41B4-404A-A5F4-5041A878C0B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51963" y="10621552"/>
                <a:ext cx="21516104" cy="2817118"/>
              </a:xfrm>
              <a:prstGeom prst="rect">
                <a:avLst/>
              </a:prstGeom>
              <a:blipFill>
                <a:blip r:embed="rId10"/>
                <a:stretch>
                  <a:fillRect l="-1303" t="-108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5489597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42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5D313519-0C89-483D-A08E-CF6067282148}"/>
              </a:ext>
            </a:extLst>
          </p:cNvPr>
          <p:cNvGrpSpPr/>
          <p:nvPr/>
        </p:nvGrpSpPr>
        <p:grpSpPr>
          <a:xfrm>
            <a:off x="222846" y="9597909"/>
            <a:ext cx="23862374" cy="3607785"/>
            <a:chOff x="48567" y="4381498"/>
            <a:chExt cx="23018772" cy="5716250"/>
          </a:xfrm>
          <a:solidFill>
            <a:srgbClr val="DAE3F3"/>
          </a:solidFill>
        </p:grpSpPr>
        <p:sp>
          <p:nvSpPr>
            <p:cNvPr id="3" name="Rounded Rectangle 52">
              <a:extLst>
                <a:ext uri="{FF2B5EF4-FFF2-40B4-BE49-F238E27FC236}">
                  <a16:creationId xmlns:a16="http://schemas.microsoft.com/office/drawing/2014/main" id="{5B1AB244-3D78-416D-AEF1-35CC4562B7A3}"/>
                </a:ext>
              </a:extLst>
            </p:cNvPr>
            <p:cNvSpPr/>
            <p:nvPr/>
          </p:nvSpPr>
          <p:spPr>
            <a:xfrm>
              <a:off x="385312" y="4941556"/>
              <a:ext cx="22682027" cy="5156192"/>
            </a:xfrm>
            <a:prstGeom prst="roundRect">
              <a:avLst>
                <a:gd name="adj" fmla="val 2239"/>
              </a:avLst>
            </a:prstGeom>
            <a:grpFill/>
            <a:ln w="28575">
              <a:solidFill>
                <a:schemeClr val="accent3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4800" b="1" dirty="0">
                  <a:solidFill>
                    <a:prstClr val="black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        </a:t>
              </a:r>
              <a:endParaRPr lang="en-US" sz="4800" b="1" dirty="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B6FC852D-338F-4593-BDAE-4432C24EAC82}"/>
                </a:ext>
              </a:extLst>
            </p:cNvPr>
            <p:cNvGrpSpPr/>
            <p:nvPr/>
          </p:nvGrpSpPr>
          <p:grpSpPr>
            <a:xfrm>
              <a:off x="48567" y="4381498"/>
              <a:ext cx="3868376" cy="1601808"/>
              <a:chOff x="410517" y="4648198"/>
              <a:chExt cx="3868376" cy="1601808"/>
            </a:xfrm>
            <a:grpFill/>
          </p:grpSpPr>
          <p:sp>
            <p:nvSpPr>
              <p:cNvPr id="5" name="Freeform 20">
                <a:extLst>
                  <a:ext uri="{FF2B5EF4-FFF2-40B4-BE49-F238E27FC236}">
                    <a16:creationId xmlns:a16="http://schemas.microsoft.com/office/drawing/2014/main" id="{20085AD8-BD87-4A35-B6D4-9AE383128185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 flipV="1">
                <a:off x="2041569" y="4012681"/>
                <a:ext cx="1601808" cy="2872841"/>
              </a:xfrm>
              <a:prstGeom prst="round1Rect">
                <a:avLst/>
              </a:prstGeom>
              <a:grpFill/>
              <a:ln w="57150">
                <a:solidFill>
                  <a:schemeClr val="accent6">
                    <a:lumMod val="75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F08C0313-9358-457E-845F-D4B035AC31D3}"/>
                  </a:ext>
                </a:extLst>
              </p:cNvPr>
              <p:cNvSpPr txBox="1"/>
              <p:nvPr/>
            </p:nvSpPr>
            <p:spPr>
              <a:xfrm>
                <a:off x="1406054" y="4732062"/>
                <a:ext cx="2872839" cy="1267884"/>
              </a:xfrm>
              <a:prstGeom prst="rect">
                <a:avLst/>
              </a:prstGeom>
              <a:grp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vi-VN" sz="4600" b="1" dirty="0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lang="en-US" sz="4600" b="1" dirty="0">
                  <a:solidFill>
                    <a:prstClr val="black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pic>
            <p:nvPicPr>
              <p:cNvPr id="7" name="Picture 6">
                <a:extLst>
                  <a:ext uri="{FF2B5EF4-FFF2-40B4-BE49-F238E27FC236}">
                    <a16:creationId xmlns:a16="http://schemas.microsoft.com/office/drawing/2014/main" id="{AB75B5B9-D442-4C6E-96A9-9A573FE06D99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7950" t="14860" r="18922" b="25555"/>
              <a:stretch/>
            </p:blipFill>
            <p:spPr>
              <a:xfrm>
                <a:off x="410517" y="4648200"/>
                <a:ext cx="1058947" cy="1079473"/>
              </a:xfrm>
              <a:prstGeom prst="round2DiagRect">
                <a:avLst>
                  <a:gd name="adj1" fmla="val 27632"/>
                  <a:gd name="adj2" fmla="val 0"/>
                </a:avLst>
              </a:prstGeom>
              <a:grpFill/>
              <a:ln w="38100" cap="sq">
                <a:solidFill>
                  <a:schemeClr val="accent6">
                    <a:lumMod val="50000"/>
                  </a:schemeClr>
                </a:solidFill>
                <a:miter lim="800000"/>
              </a:ln>
              <a:effectLst>
                <a:outerShdw blurRad="254000" algn="tl" rotWithShape="0">
                  <a:srgbClr val="000000">
                    <a:alpha val="43000"/>
                  </a:srgbClr>
                </a:outerShdw>
              </a:effectLst>
            </p:spPr>
          </p:pic>
        </p:grp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DA8B4DB7-EFF8-4AF8-B0FA-839D4C447E82}"/>
              </a:ext>
            </a:extLst>
          </p:cNvPr>
          <p:cNvGrpSpPr/>
          <p:nvPr/>
        </p:nvGrpSpPr>
        <p:grpSpPr>
          <a:xfrm>
            <a:off x="160390" y="8478591"/>
            <a:ext cx="23556178" cy="1040476"/>
            <a:chOff x="241306" y="2225779"/>
            <a:chExt cx="11778089" cy="635281"/>
          </a:xfrm>
          <a:solidFill>
            <a:srgbClr val="327E3B"/>
          </a:solidFill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" name="Rectangle 8">
                  <a:extLst>
                    <a:ext uri="{FF2B5EF4-FFF2-40B4-BE49-F238E27FC236}">
                      <a16:creationId xmlns:a16="http://schemas.microsoft.com/office/drawing/2014/main" id="{8E77691F-65E4-4D25-99BE-C63849AAC2C4}"/>
                    </a:ext>
                  </a:extLst>
                </p:cNvPr>
                <p:cNvSpPr/>
                <p:nvPr/>
              </p:nvSpPr>
              <p:spPr>
                <a:xfrm>
                  <a:off x="3558830" y="2225779"/>
                  <a:ext cx="2468235" cy="617268"/>
                </a:xfrm>
                <a:prstGeom prst="rect">
                  <a:avLst/>
                </a:prstGeom>
                <a:grpFill/>
                <a:ln w="19050">
                  <a:solidFill>
                    <a:schemeClr val="bg1"/>
                  </a:solidFill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6000" b="1" i="1" smtClean="0">
                            <a:latin typeface="Cambria Math" panose="02040503050406030204" pitchFamily="18" charset="0"/>
                          </a:rPr>
                          <m:t>𝟏𝟖</m:t>
                        </m:r>
                        <m:r>
                          <a:rPr lang="en-US" sz="6000" b="1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6000" b="1" i="1" smtClean="0">
                            <a:latin typeface="Cambria Math" panose="02040503050406030204" pitchFamily="18" charset="0"/>
                          </a:rPr>
                          <m:t>𝟓</m:t>
                        </m:r>
                        <m:r>
                          <a:rPr lang="en-US" sz="6000" b="1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6000" b="1" i="1" smtClean="0">
                            <a:latin typeface="Cambria Math" panose="02040503050406030204" pitchFamily="18" charset="0"/>
                          </a:rPr>
                          <m:t>𝒎</m:t>
                        </m:r>
                      </m:oMath>
                    </m:oMathPara>
                  </a14:m>
                  <a:endParaRPr lang="en-US" sz="6000" b="1" dirty="0">
                    <a:solidFill>
                      <a:prstClr val="white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mc:Choice>
          <mc:Fallback xmlns="">
            <p:sp>
              <p:nvSpPr>
                <p:cNvPr id="9" name="Rectangle 8">
                  <a:extLst>
                    <a:ext uri="{FF2B5EF4-FFF2-40B4-BE49-F238E27FC236}">
                      <a16:creationId xmlns:a16="http://schemas.microsoft.com/office/drawing/2014/main" id="{8E77691F-65E4-4D25-99BE-C63849AAC2C4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558830" y="2225779"/>
                  <a:ext cx="2468235" cy="617268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  <a:ln w="19050">
                  <a:solidFill>
                    <a:schemeClr val="bg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2178679C-83F1-4149-AB69-2BCAF6D951FA}"/>
                </a:ext>
              </a:extLst>
            </p:cNvPr>
            <p:cNvSpPr/>
            <p:nvPr/>
          </p:nvSpPr>
          <p:spPr>
            <a:xfrm>
              <a:off x="3247742" y="2303047"/>
              <a:ext cx="540000" cy="540000"/>
            </a:xfrm>
            <a:prstGeom prst="ellipse">
              <a:avLst/>
            </a:prstGeom>
            <a:grpFill/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5400" b="1" dirty="0">
                  <a:solidFill>
                    <a:prstClr val="white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B</a:t>
              </a:r>
              <a:endParaRPr lang="en-US" sz="5400" b="1" dirty="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" name="Rectangle 10">
                  <a:extLst>
                    <a:ext uri="{FF2B5EF4-FFF2-40B4-BE49-F238E27FC236}">
                      <a16:creationId xmlns:a16="http://schemas.microsoft.com/office/drawing/2014/main" id="{BF1812F0-72B6-4695-918E-1559D10E093B}"/>
                    </a:ext>
                  </a:extLst>
                </p:cNvPr>
                <p:cNvSpPr/>
                <p:nvPr/>
              </p:nvSpPr>
              <p:spPr>
                <a:xfrm>
                  <a:off x="531851" y="2243792"/>
                  <a:ext cx="2468235" cy="617268"/>
                </a:xfrm>
                <a:prstGeom prst="rect">
                  <a:avLst/>
                </a:prstGeom>
                <a:grpFill/>
                <a:ln w="19050">
                  <a:solidFill>
                    <a:schemeClr val="bg1"/>
                  </a:solidFill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6000" b="1" i="1" smtClean="0">
                            <a:latin typeface="Cambria Math" panose="02040503050406030204" pitchFamily="18" charset="0"/>
                          </a:rPr>
                          <m:t>𝟔𝟏</m:t>
                        </m:r>
                        <m:r>
                          <a:rPr lang="en-US" sz="6000" b="1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6000" b="1" i="1" smtClean="0">
                            <a:latin typeface="Cambria Math" panose="02040503050406030204" pitchFamily="18" charset="0"/>
                          </a:rPr>
                          <m:t>𝟒</m:t>
                        </m:r>
                        <m:r>
                          <a:rPr lang="en-US" sz="6000" b="1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6000" b="1" i="1" smtClean="0">
                            <a:latin typeface="Cambria Math" panose="02040503050406030204" pitchFamily="18" charset="0"/>
                          </a:rPr>
                          <m:t>𝒎</m:t>
                        </m:r>
                      </m:oMath>
                    </m:oMathPara>
                  </a14:m>
                  <a:endParaRPr lang="en-US" sz="6000" b="1" dirty="0">
                    <a:solidFill>
                      <a:prstClr val="white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mc:Choice>
          <mc:Fallback xmlns="">
            <p:sp>
              <p:nvSpPr>
                <p:cNvPr id="11" name="Rectangle 10">
                  <a:extLst>
                    <a:ext uri="{FF2B5EF4-FFF2-40B4-BE49-F238E27FC236}">
                      <a16:creationId xmlns:a16="http://schemas.microsoft.com/office/drawing/2014/main" id="{BF1812F0-72B6-4695-918E-1559D10E093B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31851" y="2243792"/>
                  <a:ext cx="2468235" cy="617268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  <a:ln w="19050">
                  <a:solidFill>
                    <a:schemeClr val="bg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188947F5-5540-4A85-BACE-6641A507F5A0}"/>
                </a:ext>
              </a:extLst>
            </p:cNvPr>
            <p:cNvSpPr/>
            <p:nvPr/>
          </p:nvSpPr>
          <p:spPr>
            <a:xfrm>
              <a:off x="241306" y="2303047"/>
              <a:ext cx="540000" cy="540000"/>
            </a:xfrm>
            <a:prstGeom prst="ellipse">
              <a:avLst/>
            </a:prstGeom>
            <a:grpFill/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5400" b="1" dirty="0">
                  <a:solidFill>
                    <a:prstClr val="white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A</a:t>
              </a:r>
              <a:endParaRPr lang="en-US" sz="5400" b="1" dirty="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" name="Rectangle 12">
                  <a:extLst>
                    <a:ext uri="{FF2B5EF4-FFF2-40B4-BE49-F238E27FC236}">
                      <a16:creationId xmlns:a16="http://schemas.microsoft.com/office/drawing/2014/main" id="{E1DB1070-DB60-40AD-900A-04886F77B54F}"/>
                    </a:ext>
                  </a:extLst>
                </p:cNvPr>
                <p:cNvSpPr/>
                <p:nvPr/>
              </p:nvSpPr>
              <p:spPr>
                <a:xfrm>
                  <a:off x="6544723" y="2243792"/>
                  <a:ext cx="2468235" cy="617268"/>
                </a:xfrm>
                <a:prstGeom prst="rect">
                  <a:avLst/>
                </a:prstGeom>
                <a:grpFill/>
                <a:ln w="19050">
                  <a:solidFill>
                    <a:schemeClr val="bg1"/>
                  </a:solidFill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6000" b="1" i="1" smtClean="0">
                            <a:latin typeface="Cambria Math" panose="02040503050406030204" pitchFamily="18" charset="0"/>
                          </a:rPr>
                          <m:t>𝟔𝟎</m:t>
                        </m:r>
                        <m:r>
                          <a:rPr lang="en-US" sz="6000" b="1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6000" b="1" i="1" smtClean="0">
                            <a:latin typeface="Cambria Math" panose="02040503050406030204" pitchFamily="18" charset="0"/>
                          </a:rPr>
                          <m:t>𝒎</m:t>
                        </m:r>
                      </m:oMath>
                    </m:oMathPara>
                  </a14:m>
                  <a:endParaRPr lang="en-US" sz="6000" b="1" dirty="0">
                    <a:solidFill>
                      <a:prstClr val="white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mc:Choice>
          <mc:Fallback xmlns="">
            <p:sp>
              <p:nvSpPr>
                <p:cNvPr id="13" name="Rectangle 12">
                  <a:extLst>
                    <a:ext uri="{FF2B5EF4-FFF2-40B4-BE49-F238E27FC236}">
                      <a16:creationId xmlns:a16="http://schemas.microsoft.com/office/drawing/2014/main" id="{E1DB1070-DB60-40AD-900A-04886F77B54F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544723" y="2243792"/>
                  <a:ext cx="2468235" cy="617268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  <a:ln w="19050">
                  <a:solidFill>
                    <a:schemeClr val="bg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67BF74FF-3652-4371-9E0B-A97FA806BC48}"/>
                </a:ext>
              </a:extLst>
            </p:cNvPr>
            <p:cNvSpPr/>
            <p:nvPr/>
          </p:nvSpPr>
          <p:spPr>
            <a:xfrm>
              <a:off x="6254178" y="2303047"/>
              <a:ext cx="540000" cy="540000"/>
            </a:xfrm>
            <a:prstGeom prst="ellipse">
              <a:avLst/>
            </a:prstGeom>
            <a:grpFill/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5400" b="1" dirty="0">
                  <a:solidFill>
                    <a:prstClr val="white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C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" name="Rectangle 14">
                  <a:extLst>
                    <a:ext uri="{FF2B5EF4-FFF2-40B4-BE49-F238E27FC236}">
                      <a16:creationId xmlns:a16="http://schemas.microsoft.com/office/drawing/2014/main" id="{6DFE3254-D4F7-4AE6-9631-67D4D43B93C6}"/>
                    </a:ext>
                  </a:extLst>
                </p:cNvPr>
                <p:cNvSpPr/>
                <p:nvPr/>
              </p:nvSpPr>
              <p:spPr>
                <a:xfrm>
                  <a:off x="9551160" y="2243792"/>
                  <a:ext cx="2468235" cy="617268"/>
                </a:xfrm>
                <a:prstGeom prst="rect">
                  <a:avLst/>
                </a:prstGeom>
                <a:grpFill/>
                <a:ln w="19050">
                  <a:solidFill>
                    <a:schemeClr val="bg1"/>
                  </a:solidFill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6000" b="1" i="1" smtClean="0">
                            <a:latin typeface="Cambria Math" panose="02040503050406030204" pitchFamily="18" charset="0"/>
                          </a:rPr>
                          <m:t>𝟏𝟖</m:t>
                        </m:r>
                        <m:r>
                          <a:rPr lang="en-US" sz="6000" b="1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6000" b="1" i="1" smtClean="0">
                            <a:latin typeface="Cambria Math" panose="02040503050406030204" pitchFamily="18" charset="0"/>
                          </a:rPr>
                          <m:t>𝒎</m:t>
                        </m:r>
                      </m:oMath>
                    </m:oMathPara>
                  </a14:m>
                  <a:endParaRPr lang="en-US" sz="6000" b="1" dirty="0">
                    <a:solidFill>
                      <a:prstClr val="white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mc:Choice>
          <mc:Fallback xmlns="">
            <p:sp>
              <p:nvSpPr>
                <p:cNvPr id="15" name="Rectangle 14">
                  <a:extLst>
                    <a:ext uri="{FF2B5EF4-FFF2-40B4-BE49-F238E27FC236}">
                      <a16:creationId xmlns:a16="http://schemas.microsoft.com/office/drawing/2014/main" id="{6DFE3254-D4F7-4AE6-9631-67D4D43B93C6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551160" y="2243792"/>
                  <a:ext cx="2468235" cy="617268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  <a:ln w="19050">
                  <a:solidFill>
                    <a:schemeClr val="bg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4B907C0F-6FC4-4852-8CFD-AD2FACA13C7F}"/>
                </a:ext>
              </a:extLst>
            </p:cNvPr>
            <p:cNvSpPr/>
            <p:nvPr/>
          </p:nvSpPr>
          <p:spPr>
            <a:xfrm>
              <a:off x="9260615" y="2303047"/>
              <a:ext cx="540000" cy="540000"/>
            </a:xfrm>
            <a:prstGeom prst="ellipse">
              <a:avLst/>
            </a:prstGeom>
            <a:grpFill/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5400" b="1" dirty="0">
                  <a:solidFill>
                    <a:prstClr val="white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D</a:t>
              </a:r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8F06450E-ACA8-42F7-B878-4360BA0CBA71}"/>
              </a:ext>
            </a:extLst>
          </p:cNvPr>
          <p:cNvGrpSpPr/>
          <p:nvPr/>
        </p:nvGrpSpPr>
        <p:grpSpPr>
          <a:xfrm>
            <a:off x="141340" y="2590803"/>
            <a:ext cx="23943880" cy="5641027"/>
            <a:chOff x="923003" y="3917552"/>
            <a:chExt cx="23943880" cy="5641025"/>
          </a:xfrm>
        </p:grpSpPr>
        <p:sp>
          <p:nvSpPr>
            <p:cNvPr id="19" name="Rounded Rectangle 41">
              <a:extLst>
                <a:ext uri="{FF2B5EF4-FFF2-40B4-BE49-F238E27FC236}">
                  <a16:creationId xmlns:a16="http://schemas.microsoft.com/office/drawing/2014/main" id="{CC866FB0-B137-49F3-A47E-0B1A18FC432E}"/>
                </a:ext>
              </a:extLst>
            </p:cNvPr>
            <p:cNvSpPr/>
            <p:nvPr/>
          </p:nvSpPr>
          <p:spPr>
            <a:xfrm>
              <a:off x="1272211" y="4426856"/>
              <a:ext cx="23594672" cy="5131721"/>
            </a:xfrm>
            <a:prstGeom prst="roundRect">
              <a:avLst>
                <a:gd name="adj" fmla="val 10158"/>
              </a:avLst>
            </a:prstGeom>
            <a:solidFill>
              <a:srgbClr val="FEEBB0"/>
            </a:solidFill>
            <a:ln w="12700">
              <a:solidFill>
                <a:srgbClr val="91720D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4400">
                  <a:solidFill>
                    <a:prstClr val="black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                         </a:t>
              </a:r>
              <a:endParaRPr lang="en-US" sz="480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20" name="Group 19">
              <a:extLst>
                <a:ext uri="{FF2B5EF4-FFF2-40B4-BE49-F238E27FC236}">
                  <a16:creationId xmlns:a16="http://schemas.microsoft.com/office/drawing/2014/main" id="{61E96746-B33C-4D41-836E-CA7E0074841E}"/>
                </a:ext>
              </a:extLst>
            </p:cNvPr>
            <p:cNvGrpSpPr/>
            <p:nvPr/>
          </p:nvGrpSpPr>
          <p:grpSpPr>
            <a:xfrm>
              <a:off x="923003" y="3917552"/>
              <a:ext cx="3942102" cy="1040476"/>
              <a:chOff x="923003" y="3917552"/>
              <a:chExt cx="3942102" cy="1040476"/>
            </a:xfrm>
          </p:grpSpPr>
          <p:grpSp>
            <p:nvGrpSpPr>
              <p:cNvPr id="21" name="Group 20">
                <a:extLst>
                  <a:ext uri="{FF2B5EF4-FFF2-40B4-BE49-F238E27FC236}">
                    <a16:creationId xmlns:a16="http://schemas.microsoft.com/office/drawing/2014/main" id="{7719E236-B0D7-442E-8A08-3228625765BF}"/>
                  </a:ext>
                </a:extLst>
              </p:cNvPr>
              <p:cNvGrpSpPr/>
              <p:nvPr/>
            </p:nvGrpSpPr>
            <p:grpSpPr>
              <a:xfrm>
                <a:off x="1362045" y="4022855"/>
                <a:ext cx="3503060" cy="865576"/>
                <a:chOff x="2028795" y="4384805"/>
                <a:chExt cx="3503060" cy="865576"/>
              </a:xfrm>
            </p:grpSpPr>
            <p:sp>
              <p:nvSpPr>
                <p:cNvPr id="23" name="Freeform 20">
                  <a:extLst>
                    <a:ext uri="{FF2B5EF4-FFF2-40B4-BE49-F238E27FC236}">
                      <a16:creationId xmlns:a16="http://schemas.microsoft.com/office/drawing/2014/main" id="{B393AAC4-D254-453D-8479-B404D455FFB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rot="5400000">
                  <a:off x="3364273" y="3082799"/>
                  <a:ext cx="832104" cy="3503060"/>
                </a:xfrm>
                <a:prstGeom prst="round2SameRect">
                  <a:avLst>
                    <a:gd name="adj1" fmla="val 19445"/>
                    <a:gd name="adj2" fmla="val 0"/>
                  </a:avLst>
                </a:prstGeom>
                <a:solidFill>
                  <a:srgbClr val="FFF9BC"/>
                </a:solidFill>
                <a:ln w="57150">
                  <a:solidFill>
                    <a:srgbClr val="91720D"/>
                  </a:solidFill>
                </a:ln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24" name="TextBox 23">
                  <a:extLst>
                    <a:ext uri="{FF2B5EF4-FFF2-40B4-BE49-F238E27FC236}">
                      <a16:creationId xmlns:a16="http://schemas.microsoft.com/office/drawing/2014/main" id="{7641E29D-906E-4634-ADED-96B1E8DA8216}"/>
                    </a:ext>
                  </a:extLst>
                </p:cNvPr>
                <p:cNvSpPr txBox="1"/>
                <p:nvPr/>
              </p:nvSpPr>
              <p:spPr>
                <a:xfrm>
                  <a:off x="2542253" y="4384805"/>
                  <a:ext cx="2895398" cy="80021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vi-VN" sz="4600" b="1" dirty="0">
                      <a:solidFill>
                        <a:prstClr val="black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CÂU</a:t>
                  </a:r>
                  <a:r>
                    <a:rPr lang="en-US" sz="4600" b="1" dirty="0">
                      <a:solidFill>
                        <a:prstClr val="black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24</a:t>
                  </a:r>
                  <a:r>
                    <a:rPr lang="vi-VN" sz="4600" b="1" dirty="0">
                      <a:solidFill>
                        <a:prstClr val="black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</a:t>
                  </a:r>
                  <a:endParaRPr lang="en-US" sz="4600" b="1" dirty="0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</p:grpSp>
          <p:pic>
            <p:nvPicPr>
              <p:cNvPr id="22" name="Picture 21">
                <a:extLst>
                  <a:ext uri="{FF2B5EF4-FFF2-40B4-BE49-F238E27FC236}">
                    <a16:creationId xmlns:a16="http://schemas.microsoft.com/office/drawing/2014/main" id="{6650C43C-37F7-4A87-880E-749F8F158389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5599" t="21515" r="9759" b="14519"/>
              <a:stretch/>
            </p:blipFill>
            <p:spPr>
              <a:xfrm>
                <a:off x="923003" y="3917552"/>
                <a:ext cx="1076356" cy="1040476"/>
              </a:xfrm>
              <a:prstGeom prst="round2DiagRect">
                <a:avLst>
                  <a:gd name="adj1" fmla="val 30509"/>
                  <a:gd name="adj2" fmla="val 0"/>
                </a:avLst>
              </a:prstGeom>
              <a:ln w="38100" cap="sq">
                <a:solidFill>
                  <a:srgbClr val="91720D"/>
                </a:solidFill>
                <a:miter lim="800000"/>
              </a:ln>
              <a:effectLst>
                <a:outerShdw blurRad="254000" algn="tl" rotWithShape="0">
                  <a:srgbClr val="000000">
                    <a:alpha val="43000"/>
                  </a:srgbClr>
                </a:outerShdw>
              </a:effectLst>
            </p:spPr>
          </p:pic>
        </p:grp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F818C57C-1988-4D43-859D-82DC91340849}"/>
              </a:ext>
            </a:extLst>
          </p:cNvPr>
          <p:cNvGrpSpPr/>
          <p:nvPr/>
        </p:nvGrpSpPr>
        <p:grpSpPr>
          <a:xfrm>
            <a:off x="-72643" y="1572056"/>
            <a:ext cx="19656043" cy="830997"/>
            <a:chOff x="-288923" y="1892299"/>
            <a:chExt cx="19659598" cy="830996"/>
          </a:xfrm>
        </p:grpSpPr>
        <p:sp>
          <p:nvSpPr>
            <p:cNvPr id="26" name="Rounded Rectangle 2">
              <a:extLst>
                <a:ext uri="{FF2B5EF4-FFF2-40B4-BE49-F238E27FC236}">
                  <a16:creationId xmlns:a16="http://schemas.microsoft.com/office/drawing/2014/main" id="{0A9E6F3C-C9C6-4653-8688-729C6539C260}"/>
                </a:ext>
              </a:extLst>
            </p:cNvPr>
            <p:cNvSpPr/>
            <p:nvPr/>
          </p:nvSpPr>
          <p:spPr>
            <a:xfrm>
              <a:off x="-288923" y="2052547"/>
              <a:ext cx="2130429" cy="657125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B241A601-B9CB-4799-9262-795745D3C127}"/>
                </a:ext>
              </a:extLst>
            </p:cNvPr>
            <p:cNvSpPr txBox="1"/>
            <p:nvPr/>
          </p:nvSpPr>
          <p:spPr>
            <a:xfrm>
              <a:off x="1082674" y="1922269"/>
              <a:ext cx="184764" cy="75405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endParaRPr lang="en-US" b="1">
                <a:solidFill>
                  <a:prstClr val="white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8F08DB64-BC2D-418D-8BD5-391B8CF3BEA4}"/>
                </a:ext>
              </a:extLst>
            </p:cNvPr>
            <p:cNvSpPr txBox="1"/>
            <p:nvPr/>
          </p:nvSpPr>
          <p:spPr>
            <a:xfrm>
              <a:off x="2087562" y="1892299"/>
              <a:ext cx="17283113" cy="830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 BÀI TẬP TRẮC NGHIỆM CỦNG CỐ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8AEC0D67-2BCF-492D-9A86-1563DDA0644A}"/>
                  </a:ext>
                </a:extLst>
              </p:cNvPr>
              <p:cNvSpPr txBox="1"/>
              <p:nvPr/>
            </p:nvSpPr>
            <p:spPr>
              <a:xfrm>
                <a:off x="1093840" y="3752489"/>
                <a:ext cx="16127360" cy="383515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lvl="0"/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Giả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sử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i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CD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= </a:t>
                </a:r>
                <a:r>
                  <a:rPr lang="en-US" sz="4800" b="1" i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chiều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cao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của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tháp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trong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đó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i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chân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tháp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Chọn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hai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điểm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i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A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  <a:r>
                  <a:rPr lang="en-US" sz="4800" b="1" i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trên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mặt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đất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sao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cho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ba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điểm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i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A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  <a:r>
                  <a:rPr lang="en-US" sz="4800" b="1" i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  <a:r>
                  <a:rPr lang="en-US" sz="4800" b="1" i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thẳng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hàng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Ta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đo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được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i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AB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= 24</a:t>
                </a:r>
                <a:r>
                  <a:rPr lang="en-US" sz="4800" b="1" i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8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𝑪𝑨𝑫</m:t>
                        </m:r>
                      </m:e>
                    </m:acc>
                    <m:r>
                      <a:rPr lang="en-US" sz="480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800" b="1" i="1">
                        <a:latin typeface="Cambria Math" panose="02040503050406030204" pitchFamily="18" charset="0"/>
                      </a:rPr>
                      <m:t>𝟔</m:t>
                    </m:r>
                    <m:sSup>
                      <m:sSupPr>
                        <m:ctrlPr>
                          <a:rPr lang="en-US" sz="48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𝟑</m:t>
                        </m:r>
                      </m:e>
                      <m:sup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𝟎</m:t>
                        </m:r>
                      </m:sup>
                    </m:sSup>
                  </m:oMath>
                </a14:m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;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8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𝑪𝑩𝑫</m:t>
                        </m:r>
                      </m:e>
                    </m:acc>
                    <m:r>
                      <a:rPr lang="en-US" sz="480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800" b="1" i="1">
                        <a:latin typeface="Cambria Math" panose="02040503050406030204" pitchFamily="18" charset="0"/>
                      </a:rPr>
                      <m:t>𝟒</m:t>
                    </m:r>
                    <m:sSup>
                      <m:sSupPr>
                        <m:ctrlPr>
                          <a:rPr lang="en-US" sz="48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𝟖</m:t>
                        </m:r>
                      </m:e>
                      <m:sup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𝟎</m:t>
                        </m:r>
                      </m:sup>
                    </m:sSup>
                  </m:oMath>
                </a14:m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Chiều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cao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i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của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khối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tháp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gần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với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giá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trị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nào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sau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đây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?</a:t>
                </a:r>
              </a:p>
            </p:txBody>
          </p:sp>
        </mc:Choice>
        <mc:Fallback xmlns="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8AEC0D67-2BCF-492D-9A86-1563DDA0644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93840" y="3752489"/>
                <a:ext cx="16127360" cy="3835152"/>
              </a:xfrm>
              <a:prstGeom prst="rect">
                <a:avLst/>
              </a:prstGeom>
              <a:blipFill>
                <a:blip r:embed="rId8"/>
                <a:stretch>
                  <a:fillRect l="-1701" t="-3657" r="-76" b="-68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1" name="TextBox 30">
            <a:extLst>
              <a:ext uri="{FF2B5EF4-FFF2-40B4-BE49-F238E27FC236}">
                <a16:creationId xmlns:a16="http://schemas.microsoft.com/office/drawing/2014/main" id="{73C3CF5C-1143-48B0-96F6-576266D875C3}"/>
              </a:ext>
            </a:extLst>
          </p:cNvPr>
          <p:cNvSpPr txBox="1"/>
          <p:nvPr/>
        </p:nvSpPr>
        <p:spPr>
          <a:xfrm>
            <a:off x="669002" y="1685889"/>
            <a:ext cx="982961" cy="7540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>
                <a:solidFill>
                  <a:prstClr val="white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III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37FB0A7F-41B4-404A-A5F4-5041A878C0B1}"/>
                  </a:ext>
                </a:extLst>
              </p:cNvPr>
              <p:cNvSpPr txBox="1"/>
              <p:nvPr/>
            </p:nvSpPr>
            <p:spPr>
              <a:xfrm>
                <a:off x="490548" y="10537485"/>
                <a:ext cx="23862374" cy="208210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Ta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8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𝑪𝑨𝑫</m:t>
                        </m:r>
                      </m:e>
                    </m:acc>
                    <m:r>
                      <a:rPr lang="en-US" sz="480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800" b="1" i="1">
                        <a:latin typeface="Cambria Math" panose="02040503050406030204" pitchFamily="18" charset="0"/>
                      </a:rPr>
                      <m:t>𝟔</m:t>
                    </m:r>
                    <m:sSup>
                      <m:sSupPr>
                        <m:ctrlPr>
                          <a:rPr lang="en-US" sz="48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𝟑</m:t>
                        </m:r>
                      </m:e>
                      <m:sup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𝟎</m:t>
                        </m:r>
                      </m:sup>
                    </m:sSup>
                    <m:r>
                      <a:rPr lang="en-US" sz="4800" b="1" i="1">
                        <a:latin typeface="Cambria Math" panose="02040503050406030204" pitchFamily="18" charset="0"/>
                      </a:rPr>
                      <m:t>⇒</m:t>
                    </m:r>
                    <m:acc>
                      <m:accPr>
                        <m:chr m:val="̂"/>
                        <m:ctrlPr>
                          <a:rPr lang="en-US" sz="48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𝑩𝑨𝑫</m:t>
                        </m:r>
                      </m:e>
                    </m:acc>
                    <m:r>
                      <a:rPr lang="en-US" sz="480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800" b="1" i="1">
                        <a:latin typeface="Cambria Math" panose="02040503050406030204" pitchFamily="18" charset="0"/>
                      </a:rPr>
                      <m:t>𝟏𝟏</m:t>
                    </m:r>
                    <m:sSup>
                      <m:sSupPr>
                        <m:ctrlPr>
                          <a:rPr lang="en-US" sz="48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𝟕</m:t>
                        </m:r>
                      </m:e>
                      <m:sup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𝟎</m:t>
                        </m:r>
                      </m:sup>
                    </m:sSup>
                    <m:r>
                      <a:rPr lang="en-US" sz="4800" b="1" i="1">
                        <a:latin typeface="Cambria Math" panose="02040503050406030204" pitchFamily="18" charset="0"/>
                      </a:rPr>
                      <m:t>⇒</m:t>
                    </m:r>
                    <m:acc>
                      <m:accPr>
                        <m:chr m:val="̂"/>
                        <m:ctrlPr>
                          <a:rPr lang="en-US" sz="48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𝑨𝑫𝑩</m:t>
                        </m:r>
                      </m:e>
                    </m:acc>
                    <m:r>
                      <a:rPr lang="en-US" sz="480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800" b="1" i="1">
                        <a:latin typeface="Cambria Math" panose="02040503050406030204" pitchFamily="18" charset="0"/>
                      </a:rPr>
                      <m:t>𝟏𝟖</m:t>
                    </m:r>
                    <m:sSup>
                      <m:sSupPr>
                        <m:ctrlPr>
                          <a:rPr lang="en-US" sz="48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𝟎</m:t>
                        </m:r>
                      </m:e>
                      <m:sup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𝟎</m:t>
                        </m:r>
                      </m:sup>
                    </m:sSup>
                    <m:r>
                      <a:rPr lang="en-US" sz="4800" b="1" i="1">
                        <a:latin typeface="Cambria Math" panose="02040503050406030204" pitchFamily="18" charset="0"/>
                      </a:rPr>
                      <m:t>−</m:t>
                    </m:r>
                    <m:d>
                      <m:dPr>
                        <m:ctrlPr>
                          <a:rPr lang="en-US" sz="48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𝟏𝟏</m:t>
                        </m:r>
                        <m:sSup>
                          <m:sSupPr>
                            <m:ctrlPr>
                              <a:rPr lang="en-US" sz="4800" b="1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4800" b="1" i="1">
                                <a:latin typeface="Cambria Math" panose="02040503050406030204" pitchFamily="18" charset="0"/>
                              </a:rPr>
                              <m:t>𝟕</m:t>
                            </m:r>
                          </m:e>
                          <m:sup>
                            <m:r>
                              <a:rPr lang="en-US" sz="4800" b="1" i="1">
                                <a:latin typeface="Cambria Math" panose="02040503050406030204" pitchFamily="18" charset="0"/>
                              </a:rPr>
                              <m:t>𝟎</m:t>
                            </m:r>
                          </m:sup>
                        </m:sSup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𝟒</m:t>
                        </m:r>
                        <m:sSup>
                          <m:sSupPr>
                            <m:ctrlPr>
                              <a:rPr lang="en-US" sz="4800" b="1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4800" b="1" i="1">
                                <a:latin typeface="Cambria Math" panose="02040503050406030204" pitchFamily="18" charset="0"/>
                              </a:rPr>
                              <m:t>𝟖</m:t>
                            </m:r>
                          </m:e>
                          <m:sup>
                            <m:r>
                              <a:rPr lang="en-US" sz="4800" b="1" i="1">
                                <a:latin typeface="Cambria Math" panose="02040503050406030204" pitchFamily="18" charset="0"/>
                              </a:rPr>
                              <m:t>𝟎</m:t>
                            </m:r>
                          </m:sup>
                        </m:sSup>
                      </m:e>
                    </m:d>
                    <m:r>
                      <a:rPr lang="en-US" sz="480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800" b="1" i="1">
                        <a:latin typeface="Cambria Math" panose="02040503050406030204" pitchFamily="18" charset="0"/>
                      </a:rPr>
                      <m:t>𝟏</m:t>
                    </m:r>
                    <m:sSup>
                      <m:sSupPr>
                        <m:ctrlPr>
                          <a:rPr lang="en-US" sz="48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𝟓</m:t>
                        </m:r>
                      </m:e>
                      <m:sup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𝟎</m:t>
                        </m:r>
                      </m:sup>
                    </m:sSup>
                  </m:oMath>
                </a14:m>
                <a:endParaRPr lang="en-US" sz="48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Áp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dụng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định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lý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sin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trong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tam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giác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i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ABD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ta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8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𝑨𝑩</m:t>
                        </m:r>
                      </m:num>
                      <m:den>
                        <m:func>
                          <m:funcPr>
                            <m:ctrlPr>
                              <a:rPr lang="en-US" sz="4800" b="1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a:rPr lang="en-US" sz="4800" b="1" i="1">
                                <a:latin typeface="Cambria Math" panose="02040503050406030204" pitchFamily="18" charset="0"/>
                              </a:rPr>
                              <m:t>𝒔𝒊𝒏</m:t>
                            </m:r>
                          </m:fName>
                          <m:e>
                            <m:acc>
                              <m:accPr>
                                <m:chr m:val="̂"/>
                                <m:ctrlPr>
                                  <a:rPr lang="en-US" sz="4800" b="1" i="1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sz="4800" b="1" i="1">
                                    <a:latin typeface="Cambria Math" panose="02040503050406030204" pitchFamily="18" charset="0"/>
                                  </a:rPr>
                                  <m:t>𝑨𝑫𝑩</m:t>
                                </m:r>
                              </m:e>
                            </m:acc>
                          </m:e>
                        </m:func>
                      </m:den>
                    </m:f>
                    <m:r>
                      <a:rPr lang="en-US" sz="4800" b="1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48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𝑩𝑫</m:t>
                        </m:r>
                      </m:num>
                      <m:den>
                        <m:func>
                          <m:funcPr>
                            <m:ctrlPr>
                              <a:rPr lang="en-US" sz="4800" b="1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a:rPr lang="en-US" sz="4800" b="1" i="1">
                                <a:latin typeface="Cambria Math" panose="02040503050406030204" pitchFamily="18" charset="0"/>
                              </a:rPr>
                              <m:t>𝒔𝒊𝒏</m:t>
                            </m:r>
                          </m:fName>
                          <m:e>
                            <m:acc>
                              <m:accPr>
                                <m:chr m:val="̂"/>
                                <m:ctrlPr>
                                  <a:rPr lang="en-US" sz="4800" b="1" i="1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sz="4800" b="1" i="1">
                                    <a:latin typeface="Cambria Math" panose="02040503050406030204" pitchFamily="18" charset="0"/>
                                  </a:rPr>
                                  <m:t>𝑩𝑨𝑫</m:t>
                                </m:r>
                              </m:e>
                            </m:acc>
                          </m:e>
                        </m:func>
                      </m:den>
                    </m:f>
                    <m:r>
                      <a:rPr lang="en-US" sz="4800" b="1" i="1">
                        <a:latin typeface="Cambria Math" panose="02040503050406030204" pitchFamily="18" charset="0"/>
                      </a:rPr>
                      <m:t>⇒</m:t>
                    </m:r>
                    <m:r>
                      <a:rPr lang="en-US" sz="4800" b="1" i="1">
                        <a:latin typeface="Cambria Math" panose="02040503050406030204" pitchFamily="18" charset="0"/>
                      </a:rPr>
                      <m:t>𝑩𝑫</m:t>
                    </m:r>
                    <m:r>
                      <a:rPr lang="en-US" sz="4800" b="1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48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𝑨𝑩</m:t>
                        </m:r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.</m:t>
                        </m:r>
                        <m:func>
                          <m:funcPr>
                            <m:ctrlPr>
                              <a:rPr lang="en-US" sz="4800" b="1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a:rPr lang="en-US" sz="4800" b="1" i="1">
                                <a:latin typeface="Cambria Math" panose="02040503050406030204" pitchFamily="18" charset="0"/>
                              </a:rPr>
                              <m:t>𝒔𝒊𝒏</m:t>
                            </m:r>
                          </m:fName>
                          <m:e>
                            <m:acc>
                              <m:accPr>
                                <m:chr m:val="̂"/>
                                <m:ctrlPr>
                                  <a:rPr lang="en-US" sz="4800" b="1" i="1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sz="4800" b="1" i="1">
                                    <a:latin typeface="Cambria Math" panose="02040503050406030204" pitchFamily="18" charset="0"/>
                                  </a:rPr>
                                  <m:t>𝑩𝑨𝑫</m:t>
                                </m:r>
                              </m:e>
                            </m:acc>
                          </m:e>
                        </m:func>
                      </m:num>
                      <m:den>
                        <m:func>
                          <m:funcPr>
                            <m:ctrlPr>
                              <a:rPr lang="en-US" sz="4800" b="1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a:rPr lang="en-US" sz="4800" b="1" i="1">
                                <a:latin typeface="Cambria Math" panose="02040503050406030204" pitchFamily="18" charset="0"/>
                              </a:rPr>
                              <m:t>𝒔𝒊𝒏</m:t>
                            </m:r>
                          </m:fName>
                          <m:e>
                            <m:acc>
                              <m:accPr>
                                <m:chr m:val="̂"/>
                                <m:ctrlPr>
                                  <a:rPr lang="en-US" sz="4800" b="1" i="1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sz="4800" b="1" i="1">
                                    <a:latin typeface="Cambria Math" panose="02040503050406030204" pitchFamily="18" charset="0"/>
                                  </a:rPr>
                                  <m:t>𝑨𝑫𝑩</m:t>
                                </m:r>
                              </m:e>
                            </m:acc>
                          </m:e>
                        </m:func>
                      </m:den>
                    </m:f>
                  </m:oMath>
                </a14:m>
                <a:endParaRPr lang="en-US" sz="48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37FB0A7F-41B4-404A-A5F4-5041A878C0B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0548" y="10537485"/>
                <a:ext cx="23862374" cy="2082108"/>
              </a:xfrm>
              <a:prstGeom prst="rect">
                <a:avLst/>
              </a:prstGeom>
              <a:blipFill>
                <a:blip r:embed="rId9"/>
                <a:stretch>
                  <a:fillRect l="-1149" t="-5279" b="-586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3" name="Picture 32">
            <a:extLst>
              <a:ext uri="{FF2B5EF4-FFF2-40B4-BE49-F238E27FC236}">
                <a16:creationId xmlns:a16="http://schemas.microsoft.com/office/drawing/2014/main" id="{823508BC-D32B-4AEA-9E14-DD75C8A38F93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83100" y="3204964"/>
            <a:ext cx="6502824" cy="478477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49153539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5D313519-0C89-483D-A08E-CF6067282148}"/>
              </a:ext>
            </a:extLst>
          </p:cNvPr>
          <p:cNvGrpSpPr/>
          <p:nvPr/>
        </p:nvGrpSpPr>
        <p:grpSpPr>
          <a:xfrm>
            <a:off x="141340" y="9539855"/>
            <a:ext cx="23862374" cy="3607785"/>
            <a:chOff x="48567" y="4381497"/>
            <a:chExt cx="23018772" cy="5716251"/>
          </a:xfrm>
          <a:solidFill>
            <a:srgbClr val="DAE3F3"/>
          </a:solidFill>
        </p:grpSpPr>
        <p:sp>
          <p:nvSpPr>
            <p:cNvPr id="3" name="Rounded Rectangle 52">
              <a:extLst>
                <a:ext uri="{FF2B5EF4-FFF2-40B4-BE49-F238E27FC236}">
                  <a16:creationId xmlns:a16="http://schemas.microsoft.com/office/drawing/2014/main" id="{5B1AB244-3D78-416D-AEF1-35CC4562B7A3}"/>
                </a:ext>
              </a:extLst>
            </p:cNvPr>
            <p:cNvSpPr/>
            <p:nvPr/>
          </p:nvSpPr>
          <p:spPr>
            <a:xfrm>
              <a:off x="385312" y="4941556"/>
              <a:ext cx="22682027" cy="5156192"/>
            </a:xfrm>
            <a:prstGeom prst="roundRect">
              <a:avLst>
                <a:gd name="adj" fmla="val 2239"/>
              </a:avLst>
            </a:prstGeom>
            <a:grpFill/>
            <a:ln w="28575">
              <a:solidFill>
                <a:schemeClr val="accent3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4800" b="1" dirty="0">
                  <a:solidFill>
                    <a:prstClr val="black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        </a:t>
              </a:r>
              <a:endParaRPr lang="en-US" sz="4800" b="1" dirty="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B6FC852D-338F-4593-BDAE-4432C24EAC82}"/>
                </a:ext>
              </a:extLst>
            </p:cNvPr>
            <p:cNvGrpSpPr/>
            <p:nvPr/>
          </p:nvGrpSpPr>
          <p:grpSpPr>
            <a:xfrm>
              <a:off x="48567" y="4381497"/>
              <a:ext cx="3868377" cy="1601809"/>
              <a:chOff x="410517" y="4648197"/>
              <a:chExt cx="3868377" cy="1601809"/>
            </a:xfrm>
            <a:grpFill/>
          </p:grpSpPr>
          <p:sp>
            <p:nvSpPr>
              <p:cNvPr id="5" name="Freeform 20">
                <a:extLst>
                  <a:ext uri="{FF2B5EF4-FFF2-40B4-BE49-F238E27FC236}">
                    <a16:creationId xmlns:a16="http://schemas.microsoft.com/office/drawing/2014/main" id="{20085AD8-BD87-4A35-B6D4-9AE383128185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 flipV="1">
                <a:off x="2041569" y="4012682"/>
                <a:ext cx="1601809" cy="2872840"/>
              </a:xfrm>
              <a:prstGeom prst="round1Rect">
                <a:avLst/>
              </a:prstGeom>
              <a:grpFill/>
              <a:ln w="57150">
                <a:solidFill>
                  <a:schemeClr val="accent6">
                    <a:lumMod val="75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F08C0313-9358-457E-845F-D4B035AC31D3}"/>
                  </a:ext>
                </a:extLst>
              </p:cNvPr>
              <p:cNvSpPr txBox="1"/>
              <p:nvPr/>
            </p:nvSpPr>
            <p:spPr>
              <a:xfrm>
                <a:off x="1406054" y="4732063"/>
                <a:ext cx="2872839" cy="800219"/>
              </a:xfrm>
              <a:prstGeom prst="rect">
                <a:avLst/>
              </a:prstGeom>
              <a:grp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vi-VN" sz="4600" b="1" dirty="0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lang="en-US" sz="4600" b="1" dirty="0">
                  <a:solidFill>
                    <a:prstClr val="black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pic>
            <p:nvPicPr>
              <p:cNvPr id="7" name="Picture 6">
                <a:extLst>
                  <a:ext uri="{FF2B5EF4-FFF2-40B4-BE49-F238E27FC236}">
                    <a16:creationId xmlns:a16="http://schemas.microsoft.com/office/drawing/2014/main" id="{AB75B5B9-D442-4C6E-96A9-9A573FE06D99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7950" t="14860" r="18922" b="25555"/>
              <a:stretch/>
            </p:blipFill>
            <p:spPr>
              <a:xfrm>
                <a:off x="410517" y="4648200"/>
                <a:ext cx="1058947" cy="1079473"/>
              </a:xfrm>
              <a:prstGeom prst="round2DiagRect">
                <a:avLst>
                  <a:gd name="adj1" fmla="val 27632"/>
                  <a:gd name="adj2" fmla="val 0"/>
                </a:avLst>
              </a:prstGeom>
              <a:grpFill/>
              <a:ln w="38100" cap="sq">
                <a:solidFill>
                  <a:schemeClr val="accent6">
                    <a:lumMod val="50000"/>
                  </a:schemeClr>
                </a:solidFill>
                <a:miter lim="800000"/>
              </a:ln>
              <a:effectLst>
                <a:outerShdw blurRad="254000" algn="tl" rotWithShape="0">
                  <a:srgbClr val="000000">
                    <a:alpha val="43000"/>
                  </a:srgbClr>
                </a:outerShdw>
              </a:effectLst>
            </p:spPr>
          </p:pic>
        </p:grp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DA8B4DB7-EFF8-4AF8-B0FA-839D4C447E82}"/>
              </a:ext>
            </a:extLst>
          </p:cNvPr>
          <p:cNvGrpSpPr/>
          <p:nvPr/>
        </p:nvGrpSpPr>
        <p:grpSpPr>
          <a:xfrm>
            <a:off x="160390" y="8478591"/>
            <a:ext cx="23556178" cy="1040476"/>
            <a:chOff x="241306" y="2225779"/>
            <a:chExt cx="11778089" cy="635281"/>
          </a:xfrm>
          <a:solidFill>
            <a:srgbClr val="327E3B"/>
          </a:solidFill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" name="Rectangle 8">
                  <a:extLst>
                    <a:ext uri="{FF2B5EF4-FFF2-40B4-BE49-F238E27FC236}">
                      <a16:creationId xmlns:a16="http://schemas.microsoft.com/office/drawing/2014/main" id="{8E77691F-65E4-4D25-99BE-C63849AAC2C4}"/>
                    </a:ext>
                  </a:extLst>
                </p:cNvPr>
                <p:cNvSpPr/>
                <p:nvPr/>
              </p:nvSpPr>
              <p:spPr>
                <a:xfrm>
                  <a:off x="3558830" y="2225779"/>
                  <a:ext cx="2468235" cy="617268"/>
                </a:xfrm>
                <a:prstGeom prst="rect">
                  <a:avLst/>
                </a:prstGeom>
                <a:grpFill/>
                <a:ln w="19050">
                  <a:solidFill>
                    <a:schemeClr val="bg1"/>
                  </a:solidFill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6000" b="1" i="1" smtClean="0">
                            <a:latin typeface="Cambria Math" panose="02040503050406030204" pitchFamily="18" charset="0"/>
                          </a:rPr>
                          <m:t>𝟏𝟖</m:t>
                        </m:r>
                        <m:r>
                          <a:rPr lang="en-US" sz="6000" b="1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6000" b="1" i="1" smtClean="0">
                            <a:latin typeface="Cambria Math" panose="02040503050406030204" pitchFamily="18" charset="0"/>
                          </a:rPr>
                          <m:t>𝟓</m:t>
                        </m:r>
                        <m:r>
                          <a:rPr lang="en-US" sz="6000" b="1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6000" b="1" i="1" smtClean="0">
                            <a:latin typeface="Cambria Math" panose="02040503050406030204" pitchFamily="18" charset="0"/>
                          </a:rPr>
                          <m:t>𝒎</m:t>
                        </m:r>
                      </m:oMath>
                    </m:oMathPara>
                  </a14:m>
                  <a:endParaRPr lang="en-US" sz="6000" b="1" dirty="0">
                    <a:solidFill>
                      <a:prstClr val="white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mc:Choice>
          <mc:Fallback xmlns="">
            <p:sp>
              <p:nvSpPr>
                <p:cNvPr id="9" name="Rectangle 8">
                  <a:extLst>
                    <a:ext uri="{FF2B5EF4-FFF2-40B4-BE49-F238E27FC236}">
                      <a16:creationId xmlns:a16="http://schemas.microsoft.com/office/drawing/2014/main" id="{8E77691F-65E4-4D25-99BE-C63849AAC2C4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558830" y="2225779"/>
                  <a:ext cx="2468235" cy="617268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  <a:ln w="19050">
                  <a:solidFill>
                    <a:schemeClr val="bg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2178679C-83F1-4149-AB69-2BCAF6D951FA}"/>
                </a:ext>
              </a:extLst>
            </p:cNvPr>
            <p:cNvSpPr/>
            <p:nvPr/>
          </p:nvSpPr>
          <p:spPr>
            <a:xfrm>
              <a:off x="3247742" y="2303047"/>
              <a:ext cx="540000" cy="540000"/>
            </a:xfrm>
            <a:prstGeom prst="ellipse">
              <a:avLst/>
            </a:prstGeom>
            <a:grpFill/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5400" b="1" dirty="0">
                  <a:solidFill>
                    <a:prstClr val="white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B</a:t>
              </a:r>
              <a:endParaRPr lang="en-US" sz="5400" b="1" dirty="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" name="Rectangle 10">
                  <a:extLst>
                    <a:ext uri="{FF2B5EF4-FFF2-40B4-BE49-F238E27FC236}">
                      <a16:creationId xmlns:a16="http://schemas.microsoft.com/office/drawing/2014/main" id="{BF1812F0-72B6-4695-918E-1559D10E093B}"/>
                    </a:ext>
                  </a:extLst>
                </p:cNvPr>
                <p:cNvSpPr/>
                <p:nvPr/>
              </p:nvSpPr>
              <p:spPr>
                <a:xfrm>
                  <a:off x="531851" y="2243792"/>
                  <a:ext cx="2468235" cy="617268"/>
                </a:xfrm>
                <a:prstGeom prst="rect">
                  <a:avLst/>
                </a:prstGeom>
                <a:grpFill/>
                <a:ln w="19050">
                  <a:solidFill>
                    <a:schemeClr val="bg1"/>
                  </a:solidFill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6000" b="1" i="1" smtClean="0">
                            <a:latin typeface="Cambria Math" panose="02040503050406030204" pitchFamily="18" charset="0"/>
                          </a:rPr>
                          <m:t>𝟔𝟏</m:t>
                        </m:r>
                        <m:r>
                          <a:rPr lang="en-US" sz="6000" b="1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6000" b="1" i="1" smtClean="0">
                            <a:latin typeface="Cambria Math" panose="02040503050406030204" pitchFamily="18" charset="0"/>
                          </a:rPr>
                          <m:t>𝟒</m:t>
                        </m:r>
                        <m:r>
                          <a:rPr lang="en-US" sz="6000" b="1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6000" b="1" i="1" smtClean="0">
                            <a:latin typeface="Cambria Math" panose="02040503050406030204" pitchFamily="18" charset="0"/>
                          </a:rPr>
                          <m:t>𝒎</m:t>
                        </m:r>
                      </m:oMath>
                    </m:oMathPara>
                  </a14:m>
                  <a:endParaRPr lang="en-US" sz="6000" b="1" dirty="0">
                    <a:solidFill>
                      <a:prstClr val="white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mc:Choice>
          <mc:Fallback xmlns="">
            <p:sp>
              <p:nvSpPr>
                <p:cNvPr id="11" name="Rectangle 10">
                  <a:extLst>
                    <a:ext uri="{FF2B5EF4-FFF2-40B4-BE49-F238E27FC236}">
                      <a16:creationId xmlns:a16="http://schemas.microsoft.com/office/drawing/2014/main" id="{BF1812F0-72B6-4695-918E-1559D10E093B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31851" y="2243792"/>
                  <a:ext cx="2468235" cy="617268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  <a:ln w="19050">
                  <a:solidFill>
                    <a:schemeClr val="bg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188947F5-5540-4A85-BACE-6641A507F5A0}"/>
                </a:ext>
              </a:extLst>
            </p:cNvPr>
            <p:cNvSpPr/>
            <p:nvPr/>
          </p:nvSpPr>
          <p:spPr>
            <a:xfrm>
              <a:off x="241306" y="2303047"/>
              <a:ext cx="540000" cy="540000"/>
            </a:xfrm>
            <a:prstGeom prst="ellipse">
              <a:avLst/>
            </a:prstGeom>
            <a:grpFill/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5400" b="1" dirty="0">
                  <a:solidFill>
                    <a:prstClr val="white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A</a:t>
              </a:r>
              <a:endParaRPr lang="en-US" sz="5400" b="1" dirty="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" name="Rectangle 12">
                  <a:extLst>
                    <a:ext uri="{FF2B5EF4-FFF2-40B4-BE49-F238E27FC236}">
                      <a16:creationId xmlns:a16="http://schemas.microsoft.com/office/drawing/2014/main" id="{E1DB1070-DB60-40AD-900A-04886F77B54F}"/>
                    </a:ext>
                  </a:extLst>
                </p:cNvPr>
                <p:cNvSpPr/>
                <p:nvPr/>
              </p:nvSpPr>
              <p:spPr>
                <a:xfrm>
                  <a:off x="6544723" y="2243792"/>
                  <a:ext cx="2468235" cy="617268"/>
                </a:xfrm>
                <a:prstGeom prst="rect">
                  <a:avLst/>
                </a:prstGeom>
                <a:grpFill/>
                <a:ln w="19050">
                  <a:solidFill>
                    <a:schemeClr val="bg1"/>
                  </a:solidFill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6000" b="1" i="1" smtClean="0">
                            <a:latin typeface="Cambria Math" panose="02040503050406030204" pitchFamily="18" charset="0"/>
                          </a:rPr>
                          <m:t>𝟔𝟎</m:t>
                        </m:r>
                        <m:r>
                          <a:rPr lang="en-US" sz="6000" b="1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6000" b="1" i="1" smtClean="0">
                            <a:latin typeface="Cambria Math" panose="02040503050406030204" pitchFamily="18" charset="0"/>
                          </a:rPr>
                          <m:t>𝒎</m:t>
                        </m:r>
                      </m:oMath>
                    </m:oMathPara>
                  </a14:m>
                  <a:endParaRPr lang="en-US" sz="6000" b="1" dirty="0">
                    <a:solidFill>
                      <a:prstClr val="white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mc:Choice>
          <mc:Fallback xmlns="">
            <p:sp>
              <p:nvSpPr>
                <p:cNvPr id="13" name="Rectangle 12">
                  <a:extLst>
                    <a:ext uri="{FF2B5EF4-FFF2-40B4-BE49-F238E27FC236}">
                      <a16:creationId xmlns:a16="http://schemas.microsoft.com/office/drawing/2014/main" id="{E1DB1070-DB60-40AD-900A-04886F77B54F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544723" y="2243792"/>
                  <a:ext cx="2468235" cy="617268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  <a:ln w="19050">
                  <a:solidFill>
                    <a:schemeClr val="bg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67BF74FF-3652-4371-9E0B-A97FA806BC48}"/>
                </a:ext>
              </a:extLst>
            </p:cNvPr>
            <p:cNvSpPr/>
            <p:nvPr/>
          </p:nvSpPr>
          <p:spPr>
            <a:xfrm>
              <a:off x="6254178" y="2303047"/>
              <a:ext cx="540000" cy="540000"/>
            </a:xfrm>
            <a:prstGeom prst="ellipse">
              <a:avLst/>
            </a:prstGeom>
            <a:grpFill/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5400" b="1" dirty="0">
                  <a:solidFill>
                    <a:prstClr val="white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C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" name="Rectangle 14">
                  <a:extLst>
                    <a:ext uri="{FF2B5EF4-FFF2-40B4-BE49-F238E27FC236}">
                      <a16:creationId xmlns:a16="http://schemas.microsoft.com/office/drawing/2014/main" id="{6DFE3254-D4F7-4AE6-9631-67D4D43B93C6}"/>
                    </a:ext>
                  </a:extLst>
                </p:cNvPr>
                <p:cNvSpPr/>
                <p:nvPr/>
              </p:nvSpPr>
              <p:spPr>
                <a:xfrm>
                  <a:off x="9551160" y="2243792"/>
                  <a:ext cx="2468235" cy="617268"/>
                </a:xfrm>
                <a:prstGeom prst="rect">
                  <a:avLst/>
                </a:prstGeom>
                <a:grpFill/>
                <a:ln w="19050">
                  <a:solidFill>
                    <a:schemeClr val="bg1"/>
                  </a:solidFill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6000" b="1" i="1" smtClean="0">
                            <a:latin typeface="Cambria Math" panose="02040503050406030204" pitchFamily="18" charset="0"/>
                          </a:rPr>
                          <m:t>𝟏𝟖</m:t>
                        </m:r>
                        <m:r>
                          <a:rPr lang="en-US" sz="6000" b="1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6000" b="1" i="1" smtClean="0">
                            <a:latin typeface="Cambria Math" panose="02040503050406030204" pitchFamily="18" charset="0"/>
                          </a:rPr>
                          <m:t>𝒎</m:t>
                        </m:r>
                      </m:oMath>
                    </m:oMathPara>
                  </a14:m>
                  <a:endParaRPr lang="en-US" sz="6000" b="1" dirty="0">
                    <a:solidFill>
                      <a:prstClr val="white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mc:Choice>
          <mc:Fallback xmlns="">
            <p:sp>
              <p:nvSpPr>
                <p:cNvPr id="15" name="Rectangle 14">
                  <a:extLst>
                    <a:ext uri="{FF2B5EF4-FFF2-40B4-BE49-F238E27FC236}">
                      <a16:creationId xmlns:a16="http://schemas.microsoft.com/office/drawing/2014/main" id="{6DFE3254-D4F7-4AE6-9631-67D4D43B93C6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551160" y="2243792"/>
                  <a:ext cx="2468235" cy="617268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  <a:ln w="19050">
                  <a:solidFill>
                    <a:schemeClr val="bg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4B907C0F-6FC4-4852-8CFD-AD2FACA13C7F}"/>
                </a:ext>
              </a:extLst>
            </p:cNvPr>
            <p:cNvSpPr/>
            <p:nvPr/>
          </p:nvSpPr>
          <p:spPr>
            <a:xfrm>
              <a:off x="9260615" y="2303047"/>
              <a:ext cx="540000" cy="540000"/>
            </a:xfrm>
            <a:prstGeom prst="ellipse">
              <a:avLst/>
            </a:prstGeom>
            <a:grpFill/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5400" b="1" dirty="0">
                  <a:solidFill>
                    <a:prstClr val="white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D</a:t>
              </a:r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8F06450E-ACA8-42F7-B878-4360BA0CBA71}"/>
              </a:ext>
            </a:extLst>
          </p:cNvPr>
          <p:cNvGrpSpPr/>
          <p:nvPr/>
        </p:nvGrpSpPr>
        <p:grpSpPr>
          <a:xfrm>
            <a:off x="141340" y="2590803"/>
            <a:ext cx="23943880" cy="5641027"/>
            <a:chOff x="923003" y="3917552"/>
            <a:chExt cx="23943880" cy="5641025"/>
          </a:xfrm>
        </p:grpSpPr>
        <p:sp>
          <p:nvSpPr>
            <p:cNvPr id="19" name="Rounded Rectangle 41">
              <a:extLst>
                <a:ext uri="{FF2B5EF4-FFF2-40B4-BE49-F238E27FC236}">
                  <a16:creationId xmlns:a16="http://schemas.microsoft.com/office/drawing/2014/main" id="{CC866FB0-B137-49F3-A47E-0B1A18FC432E}"/>
                </a:ext>
              </a:extLst>
            </p:cNvPr>
            <p:cNvSpPr/>
            <p:nvPr/>
          </p:nvSpPr>
          <p:spPr>
            <a:xfrm>
              <a:off x="1272211" y="4426856"/>
              <a:ext cx="23594672" cy="5131721"/>
            </a:xfrm>
            <a:prstGeom prst="roundRect">
              <a:avLst>
                <a:gd name="adj" fmla="val 10158"/>
              </a:avLst>
            </a:prstGeom>
            <a:solidFill>
              <a:srgbClr val="FEEBB0"/>
            </a:solidFill>
            <a:ln w="12700">
              <a:solidFill>
                <a:srgbClr val="91720D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4400">
                  <a:solidFill>
                    <a:prstClr val="black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                         </a:t>
              </a:r>
              <a:endParaRPr lang="en-US" sz="480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20" name="Group 19">
              <a:extLst>
                <a:ext uri="{FF2B5EF4-FFF2-40B4-BE49-F238E27FC236}">
                  <a16:creationId xmlns:a16="http://schemas.microsoft.com/office/drawing/2014/main" id="{61E96746-B33C-4D41-836E-CA7E0074841E}"/>
                </a:ext>
              </a:extLst>
            </p:cNvPr>
            <p:cNvGrpSpPr/>
            <p:nvPr/>
          </p:nvGrpSpPr>
          <p:grpSpPr>
            <a:xfrm>
              <a:off x="923003" y="3917552"/>
              <a:ext cx="3942102" cy="1040476"/>
              <a:chOff x="923003" y="3917552"/>
              <a:chExt cx="3942102" cy="1040476"/>
            </a:xfrm>
          </p:grpSpPr>
          <p:grpSp>
            <p:nvGrpSpPr>
              <p:cNvPr id="21" name="Group 20">
                <a:extLst>
                  <a:ext uri="{FF2B5EF4-FFF2-40B4-BE49-F238E27FC236}">
                    <a16:creationId xmlns:a16="http://schemas.microsoft.com/office/drawing/2014/main" id="{7719E236-B0D7-442E-8A08-3228625765BF}"/>
                  </a:ext>
                </a:extLst>
              </p:cNvPr>
              <p:cNvGrpSpPr/>
              <p:nvPr/>
            </p:nvGrpSpPr>
            <p:grpSpPr>
              <a:xfrm>
                <a:off x="1362045" y="4022855"/>
                <a:ext cx="3503060" cy="865576"/>
                <a:chOff x="2028795" y="4384805"/>
                <a:chExt cx="3503060" cy="865576"/>
              </a:xfrm>
            </p:grpSpPr>
            <p:sp>
              <p:nvSpPr>
                <p:cNvPr id="23" name="Freeform 20">
                  <a:extLst>
                    <a:ext uri="{FF2B5EF4-FFF2-40B4-BE49-F238E27FC236}">
                      <a16:creationId xmlns:a16="http://schemas.microsoft.com/office/drawing/2014/main" id="{B393AAC4-D254-453D-8479-B404D455FFB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rot="5400000">
                  <a:off x="3364273" y="3082799"/>
                  <a:ext cx="832104" cy="3503060"/>
                </a:xfrm>
                <a:prstGeom prst="round2SameRect">
                  <a:avLst>
                    <a:gd name="adj1" fmla="val 19445"/>
                    <a:gd name="adj2" fmla="val 0"/>
                  </a:avLst>
                </a:prstGeom>
                <a:solidFill>
                  <a:srgbClr val="FFF9BC"/>
                </a:solidFill>
                <a:ln w="57150">
                  <a:solidFill>
                    <a:srgbClr val="91720D"/>
                  </a:solidFill>
                </a:ln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24" name="TextBox 23">
                  <a:extLst>
                    <a:ext uri="{FF2B5EF4-FFF2-40B4-BE49-F238E27FC236}">
                      <a16:creationId xmlns:a16="http://schemas.microsoft.com/office/drawing/2014/main" id="{7641E29D-906E-4634-ADED-96B1E8DA8216}"/>
                    </a:ext>
                  </a:extLst>
                </p:cNvPr>
                <p:cNvSpPr txBox="1"/>
                <p:nvPr/>
              </p:nvSpPr>
              <p:spPr>
                <a:xfrm>
                  <a:off x="2542253" y="4384805"/>
                  <a:ext cx="2895398" cy="80021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vi-VN" sz="4600" b="1" dirty="0">
                      <a:solidFill>
                        <a:prstClr val="black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CÂU</a:t>
                  </a:r>
                  <a:r>
                    <a:rPr lang="en-US" sz="4600" b="1" dirty="0">
                      <a:solidFill>
                        <a:prstClr val="black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24</a:t>
                  </a:r>
                  <a:r>
                    <a:rPr lang="vi-VN" sz="4600" b="1" dirty="0">
                      <a:solidFill>
                        <a:prstClr val="black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</a:t>
                  </a:r>
                  <a:endParaRPr lang="en-US" sz="4600" b="1" dirty="0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</p:grpSp>
          <p:pic>
            <p:nvPicPr>
              <p:cNvPr id="22" name="Picture 21">
                <a:extLst>
                  <a:ext uri="{FF2B5EF4-FFF2-40B4-BE49-F238E27FC236}">
                    <a16:creationId xmlns:a16="http://schemas.microsoft.com/office/drawing/2014/main" id="{6650C43C-37F7-4A87-880E-749F8F158389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5599" t="21515" r="9759" b="14519"/>
              <a:stretch/>
            </p:blipFill>
            <p:spPr>
              <a:xfrm>
                <a:off x="923003" y="3917552"/>
                <a:ext cx="1076356" cy="1040476"/>
              </a:xfrm>
              <a:prstGeom prst="round2DiagRect">
                <a:avLst>
                  <a:gd name="adj1" fmla="val 30509"/>
                  <a:gd name="adj2" fmla="val 0"/>
                </a:avLst>
              </a:prstGeom>
              <a:ln w="38100" cap="sq">
                <a:solidFill>
                  <a:srgbClr val="91720D"/>
                </a:solidFill>
                <a:miter lim="800000"/>
              </a:ln>
              <a:effectLst>
                <a:outerShdw blurRad="254000" algn="tl" rotWithShape="0">
                  <a:srgbClr val="000000">
                    <a:alpha val="43000"/>
                  </a:srgbClr>
                </a:outerShdw>
              </a:effectLst>
            </p:spPr>
          </p:pic>
        </p:grp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F818C57C-1988-4D43-859D-82DC91340849}"/>
              </a:ext>
            </a:extLst>
          </p:cNvPr>
          <p:cNvGrpSpPr/>
          <p:nvPr/>
        </p:nvGrpSpPr>
        <p:grpSpPr>
          <a:xfrm>
            <a:off x="-72643" y="1572056"/>
            <a:ext cx="19656043" cy="830997"/>
            <a:chOff x="-288923" y="1892299"/>
            <a:chExt cx="19659598" cy="830996"/>
          </a:xfrm>
        </p:grpSpPr>
        <p:sp>
          <p:nvSpPr>
            <p:cNvPr id="26" name="Rounded Rectangle 2">
              <a:extLst>
                <a:ext uri="{FF2B5EF4-FFF2-40B4-BE49-F238E27FC236}">
                  <a16:creationId xmlns:a16="http://schemas.microsoft.com/office/drawing/2014/main" id="{0A9E6F3C-C9C6-4653-8688-729C6539C260}"/>
                </a:ext>
              </a:extLst>
            </p:cNvPr>
            <p:cNvSpPr/>
            <p:nvPr/>
          </p:nvSpPr>
          <p:spPr>
            <a:xfrm>
              <a:off x="-288923" y="2052547"/>
              <a:ext cx="2130429" cy="657125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B241A601-B9CB-4799-9262-795745D3C127}"/>
                </a:ext>
              </a:extLst>
            </p:cNvPr>
            <p:cNvSpPr txBox="1"/>
            <p:nvPr/>
          </p:nvSpPr>
          <p:spPr>
            <a:xfrm>
              <a:off x="1082674" y="1922269"/>
              <a:ext cx="184764" cy="75405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endParaRPr lang="en-US" b="1">
                <a:solidFill>
                  <a:prstClr val="white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8F08DB64-BC2D-418D-8BD5-391B8CF3BEA4}"/>
                </a:ext>
              </a:extLst>
            </p:cNvPr>
            <p:cNvSpPr txBox="1"/>
            <p:nvPr/>
          </p:nvSpPr>
          <p:spPr>
            <a:xfrm>
              <a:off x="2087562" y="1892299"/>
              <a:ext cx="17283113" cy="830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 BÀI TẬP TRẮC NGHIỆM CỦNG CỐ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8AEC0D67-2BCF-492D-9A86-1563DDA0644A}"/>
                  </a:ext>
                </a:extLst>
              </p:cNvPr>
              <p:cNvSpPr txBox="1"/>
              <p:nvPr/>
            </p:nvSpPr>
            <p:spPr>
              <a:xfrm>
                <a:off x="1093840" y="3752489"/>
                <a:ext cx="16127360" cy="383515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lvl="0"/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Giả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sử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i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CD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= </a:t>
                </a:r>
                <a:r>
                  <a:rPr lang="en-US" sz="4800" b="1" i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chiều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cao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của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tháp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trong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đó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i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chân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tháp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Chọn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hai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điểm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i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A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  <a:r>
                  <a:rPr lang="en-US" sz="4800" b="1" i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trên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mặt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đất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sao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cho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ba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điểm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i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A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  <a:r>
                  <a:rPr lang="en-US" sz="4800" b="1" i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  <a:r>
                  <a:rPr lang="en-US" sz="4800" b="1" i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thẳng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hàng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Ta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đo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được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i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AB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= 24</a:t>
                </a:r>
                <a:r>
                  <a:rPr lang="en-US" sz="4800" b="1" i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8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𝑪𝑨𝑫</m:t>
                        </m:r>
                      </m:e>
                    </m:acc>
                    <m:r>
                      <a:rPr lang="en-US" sz="480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800" b="1" i="1">
                        <a:latin typeface="Cambria Math" panose="02040503050406030204" pitchFamily="18" charset="0"/>
                      </a:rPr>
                      <m:t>𝟔</m:t>
                    </m:r>
                    <m:sSup>
                      <m:sSupPr>
                        <m:ctrlPr>
                          <a:rPr lang="en-US" sz="48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𝟑</m:t>
                        </m:r>
                      </m:e>
                      <m:sup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𝟎</m:t>
                        </m:r>
                      </m:sup>
                    </m:sSup>
                  </m:oMath>
                </a14:m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;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8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𝑪𝑩𝑫</m:t>
                        </m:r>
                      </m:e>
                    </m:acc>
                    <m:r>
                      <a:rPr lang="en-US" sz="480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800" b="1" i="1">
                        <a:latin typeface="Cambria Math" panose="02040503050406030204" pitchFamily="18" charset="0"/>
                      </a:rPr>
                      <m:t>𝟒</m:t>
                    </m:r>
                    <m:sSup>
                      <m:sSupPr>
                        <m:ctrlPr>
                          <a:rPr lang="en-US" sz="48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𝟖</m:t>
                        </m:r>
                      </m:e>
                      <m:sup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𝟎</m:t>
                        </m:r>
                      </m:sup>
                    </m:sSup>
                  </m:oMath>
                </a14:m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Chiều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cao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i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của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khối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tháp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gần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với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giá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trị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nào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sau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đây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?</a:t>
                </a:r>
              </a:p>
            </p:txBody>
          </p:sp>
        </mc:Choice>
        <mc:Fallback xmlns="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8AEC0D67-2BCF-492D-9A86-1563DDA0644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93840" y="3752489"/>
                <a:ext cx="16127360" cy="3835152"/>
              </a:xfrm>
              <a:prstGeom prst="rect">
                <a:avLst/>
              </a:prstGeom>
              <a:blipFill>
                <a:blip r:embed="rId8"/>
                <a:stretch>
                  <a:fillRect l="-1701" t="-3657" r="-76" b="-68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1" name="TextBox 30">
            <a:extLst>
              <a:ext uri="{FF2B5EF4-FFF2-40B4-BE49-F238E27FC236}">
                <a16:creationId xmlns:a16="http://schemas.microsoft.com/office/drawing/2014/main" id="{73C3CF5C-1143-48B0-96F6-576266D875C3}"/>
              </a:ext>
            </a:extLst>
          </p:cNvPr>
          <p:cNvSpPr txBox="1"/>
          <p:nvPr/>
        </p:nvSpPr>
        <p:spPr>
          <a:xfrm>
            <a:off x="669002" y="1685889"/>
            <a:ext cx="982961" cy="7540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>
                <a:solidFill>
                  <a:prstClr val="white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III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37FB0A7F-41B4-404A-A5F4-5041A878C0B1}"/>
                  </a:ext>
                </a:extLst>
              </p:cNvPr>
              <p:cNvSpPr txBox="1"/>
              <p:nvPr/>
            </p:nvSpPr>
            <p:spPr>
              <a:xfrm>
                <a:off x="1320602" y="10511036"/>
                <a:ext cx="21531252" cy="233307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Tam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giác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i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BCD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vuông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tại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i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nên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: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4800" b="1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𝒔𝒊𝒏</m:t>
                        </m:r>
                      </m:fName>
                      <m:e>
                        <m:acc>
                          <m:accPr>
                            <m:chr m:val="̂"/>
                            <m:ctrlPr>
                              <a:rPr lang="en-US" sz="4800" b="1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4800" b="1" i="1">
                                <a:latin typeface="Cambria Math" panose="02040503050406030204" pitchFamily="18" charset="0"/>
                              </a:rPr>
                              <m:t>𝑪𝑩𝑫</m:t>
                            </m:r>
                          </m:e>
                        </m:acc>
                      </m:e>
                    </m:func>
                    <m:r>
                      <a:rPr lang="en-US" sz="4800" b="1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48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𝑪𝑫</m:t>
                        </m:r>
                      </m:num>
                      <m:den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𝑩𝑫</m:t>
                        </m:r>
                      </m:den>
                    </m:f>
                    <m:r>
                      <a:rPr lang="en-US" sz="4800" b="1" i="1">
                        <a:latin typeface="Cambria Math" panose="02040503050406030204" pitchFamily="18" charset="0"/>
                      </a:rPr>
                      <m:t>⇒</m:t>
                    </m:r>
                    <m:r>
                      <a:rPr lang="en-US" sz="4800" b="1" i="1">
                        <a:latin typeface="Cambria Math" panose="02040503050406030204" pitchFamily="18" charset="0"/>
                      </a:rPr>
                      <m:t>𝑪𝑫</m:t>
                    </m:r>
                    <m:r>
                      <a:rPr lang="en-US" sz="480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800" b="1" i="1">
                        <a:latin typeface="Cambria Math" panose="02040503050406030204" pitchFamily="18" charset="0"/>
                      </a:rPr>
                      <m:t>𝑩𝑫</m:t>
                    </m:r>
                    <m:r>
                      <a:rPr lang="en-US" sz="4800" b="1" i="1">
                        <a:latin typeface="Cambria Math" panose="02040503050406030204" pitchFamily="18" charset="0"/>
                      </a:rPr>
                      <m:t>.</m:t>
                    </m:r>
                    <m:func>
                      <m:funcPr>
                        <m:ctrlPr>
                          <a:rPr lang="en-US" sz="4800" b="1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𝒔𝒊𝒏</m:t>
                        </m:r>
                      </m:fName>
                      <m:e>
                        <m:acc>
                          <m:accPr>
                            <m:chr m:val="̂"/>
                            <m:ctrlPr>
                              <a:rPr lang="en-US" sz="4800" b="1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4800" b="1" i="1">
                                <a:latin typeface="Cambria Math" panose="02040503050406030204" pitchFamily="18" charset="0"/>
                              </a:rPr>
                              <m:t>𝑪𝑩𝑫</m:t>
                            </m:r>
                          </m:e>
                        </m:acc>
                      </m:e>
                    </m:func>
                  </m:oMath>
                </a14:m>
                <a:endParaRPr lang="en-US" sz="48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Vậy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b="1" i="1">
                        <a:latin typeface="Cambria Math" panose="02040503050406030204" pitchFamily="18" charset="0"/>
                      </a:rPr>
                      <m:t>𝑪𝑫</m:t>
                    </m:r>
                    <m:r>
                      <a:rPr lang="en-US" sz="4800" b="1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48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𝑨𝑩</m:t>
                        </m:r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.</m:t>
                        </m:r>
                        <m:func>
                          <m:funcPr>
                            <m:ctrlPr>
                              <a:rPr lang="en-US" sz="4800" b="1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a:rPr lang="en-US" sz="4800" b="1" i="1">
                                <a:latin typeface="Cambria Math" panose="02040503050406030204" pitchFamily="18" charset="0"/>
                              </a:rPr>
                              <m:t>𝒔𝒊𝒏</m:t>
                            </m:r>
                          </m:fName>
                          <m:e>
                            <m:acc>
                              <m:accPr>
                                <m:chr m:val="̂"/>
                                <m:ctrlPr>
                                  <a:rPr lang="en-US" sz="4800" b="1" i="1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sz="4800" b="1" i="1">
                                    <a:latin typeface="Cambria Math" panose="02040503050406030204" pitchFamily="18" charset="0"/>
                                  </a:rPr>
                                  <m:t>𝑩𝑨𝑫</m:t>
                                </m:r>
                              </m:e>
                            </m:acc>
                          </m:e>
                        </m:func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.</m:t>
                        </m:r>
                        <m:func>
                          <m:funcPr>
                            <m:ctrlPr>
                              <a:rPr lang="en-US" sz="4800" b="1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a:rPr lang="en-US" sz="4800" b="1" i="1">
                                <a:latin typeface="Cambria Math" panose="02040503050406030204" pitchFamily="18" charset="0"/>
                              </a:rPr>
                              <m:t>𝒔𝒊𝒏</m:t>
                            </m:r>
                          </m:fName>
                          <m:e>
                            <m:acc>
                              <m:accPr>
                                <m:chr m:val="̂"/>
                                <m:ctrlPr>
                                  <a:rPr lang="en-US" sz="4800" b="1" i="1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sz="4800" b="1" i="1">
                                    <a:latin typeface="Cambria Math" panose="02040503050406030204" pitchFamily="18" charset="0"/>
                                  </a:rPr>
                                  <m:t>𝑪𝑩𝑫</m:t>
                                </m:r>
                              </m:e>
                            </m:acc>
                          </m:e>
                        </m:func>
                      </m:num>
                      <m:den>
                        <m:func>
                          <m:funcPr>
                            <m:ctrlPr>
                              <a:rPr lang="en-US" sz="4800" b="1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a:rPr lang="en-US" sz="4800" b="1" i="1">
                                <a:latin typeface="Cambria Math" panose="02040503050406030204" pitchFamily="18" charset="0"/>
                              </a:rPr>
                              <m:t>𝒔𝒊𝒏</m:t>
                            </m:r>
                          </m:fName>
                          <m:e>
                            <m:acc>
                              <m:accPr>
                                <m:chr m:val="̂"/>
                                <m:ctrlPr>
                                  <a:rPr lang="en-US" sz="4800" b="1" i="1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sz="4800" b="1" i="1">
                                    <a:latin typeface="Cambria Math" panose="02040503050406030204" pitchFamily="18" charset="0"/>
                                  </a:rPr>
                                  <m:t>𝑨𝑫𝑩</m:t>
                                </m:r>
                              </m:e>
                            </m:acc>
                          </m:e>
                        </m:func>
                      </m:den>
                    </m:f>
                    <m:r>
                      <a:rPr lang="en-US" sz="4800" b="1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48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𝟐𝟒</m:t>
                        </m:r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.</m:t>
                        </m:r>
                        <m:func>
                          <m:funcPr>
                            <m:ctrlPr>
                              <a:rPr lang="en-US" sz="4800" b="1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a:rPr lang="en-US" sz="4800" b="1" i="1">
                                <a:latin typeface="Cambria Math" panose="02040503050406030204" pitchFamily="18" charset="0"/>
                              </a:rPr>
                              <m:t>𝒔𝒊𝒏</m:t>
                            </m:r>
                          </m:fName>
                          <m:e>
                            <m:r>
                              <a:rPr lang="en-US" sz="4800" b="1" i="1">
                                <a:latin typeface="Cambria Math" panose="02040503050406030204" pitchFamily="18" charset="0"/>
                              </a:rPr>
                              <m:t>𝟏</m:t>
                            </m:r>
                          </m:e>
                        </m:func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𝟏</m:t>
                        </m:r>
                        <m:sSup>
                          <m:sSupPr>
                            <m:ctrlPr>
                              <a:rPr lang="en-US" sz="4800" b="1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4800" b="1" i="1">
                                <a:latin typeface="Cambria Math" panose="02040503050406030204" pitchFamily="18" charset="0"/>
                              </a:rPr>
                              <m:t>𝟕</m:t>
                            </m:r>
                          </m:e>
                          <m:sup>
                            <m:r>
                              <a:rPr lang="en-US" sz="4800" b="1" i="1">
                                <a:latin typeface="Cambria Math" panose="02040503050406030204" pitchFamily="18" charset="0"/>
                              </a:rPr>
                              <m:t>𝟎</m:t>
                            </m:r>
                          </m:sup>
                        </m:sSup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.</m:t>
                        </m:r>
                        <m:func>
                          <m:funcPr>
                            <m:ctrlPr>
                              <a:rPr lang="en-US" sz="4800" b="1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a:rPr lang="en-US" sz="4800" b="1" i="1">
                                <a:latin typeface="Cambria Math" panose="02040503050406030204" pitchFamily="18" charset="0"/>
                              </a:rPr>
                              <m:t>𝒔𝒊𝒏</m:t>
                            </m:r>
                          </m:fName>
                          <m:e>
                            <m:r>
                              <a:rPr lang="en-US" sz="4800" b="1" i="1">
                                <a:latin typeface="Cambria Math" panose="02040503050406030204" pitchFamily="18" charset="0"/>
                              </a:rPr>
                              <m:t>𝟒</m:t>
                            </m:r>
                          </m:e>
                        </m:func>
                        <m:sSup>
                          <m:sSupPr>
                            <m:ctrlPr>
                              <a:rPr lang="en-US" sz="4800" b="1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4800" b="1" i="1">
                                <a:latin typeface="Cambria Math" panose="02040503050406030204" pitchFamily="18" charset="0"/>
                              </a:rPr>
                              <m:t>𝟖</m:t>
                            </m:r>
                          </m:e>
                          <m:sup>
                            <m:r>
                              <a:rPr lang="en-US" sz="4800" b="1" i="1">
                                <a:latin typeface="Cambria Math" panose="02040503050406030204" pitchFamily="18" charset="0"/>
                              </a:rPr>
                              <m:t>𝟎</m:t>
                            </m:r>
                          </m:sup>
                        </m:sSup>
                      </m:num>
                      <m:den>
                        <m:func>
                          <m:funcPr>
                            <m:ctrlPr>
                              <a:rPr lang="en-US" sz="4800" b="1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a:rPr lang="en-US" sz="4800" b="1" i="1">
                                <a:latin typeface="Cambria Math" panose="02040503050406030204" pitchFamily="18" charset="0"/>
                              </a:rPr>
                              <m:t>𝒔𝒊𝒏</m:t>
                            </m:r>
                          </m:fName>
                          <m:e>
                            <m:r>
                              <a:rPr lang="en-US" sz="4800" b="1" i="1">
                                <a:latin typeface="Cambria Math" panose="02040503050406030204" pitchFamily="18" charset="0"/>
                              </a:rPr>
                              <m:t>𝟏</m:t>
                            </m:r>
                          </m:e>
                        </m:func>
                        <m:sSup>
                          <m:sSupPr>
                            <m:ctrlPr>
                              <a:rPr lang="en-US" sz="4800" b="1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4800" b="1" i="1">
                                <a:latin typeface="Cambria Math" panose="02040503050406030204" pitchFamily="18" charset="0"/>
                              </a:rPr>
                              <m:t>𝟓</m:t>
                            </m:r>
                          </m:e>
                          <m:sup>
                            <m:r>
                              <a:rPr lang="en-US" sz="4800" b="1" i="1">
                                <a:latin typeface="Cambria Math" panose="02040503050406030204" pitchFamily="18" charset="0"/>
                              </a:rPr>
                              <m:t>𝟎</m:t>
                            </m:r>
                          </m:sup>
                        </m:sSup>
                      </m:den>
                    </m:f>
                    <m:r>
                      <a:rPr lang="en-US" sz="480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800" b="1" i="1">
                        <a:latin typeface="Cambria Math" panose="02040503050406030204" pitchFamily="18" charset="0"/>
                      </a:rPr>
                      <m:t>𝟔𝟏</m:t>
                    </m:r>
                    <m:r>
                      <a:rPr lang="en-US" sz="4800" b="1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4800" b="1" i="1">
                        <a:latin typeface="Cambria Math" panose="02040503050406030204" pitchFamily="18" charset="0"/>
                      </a:rPr>
                      <m:t>𝟒</m:t>
                    </m:r>
                    <m:r>
                      <a:rPr lang="en-US" sz="4800" b="1" i="1">
                        <a:latin typeface="Cambria Math" panose="02040503050406030204" pitchFamily="18" charset="0"/>
                      </a:rPr>
                      <m:t>𝒎</m:t>
                    </m:r>
                  </m:oMath>
                </a14:m>
                <a:endParaRPr lang="en-US" sz="48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37FB0A7F-41B4-404A-A5F4-5041A878C0B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20602" y="10511036"/>
                <a:ext cx="21531252" cy="2333075"/>
              </a:xfrm>
              <a:prstGeom prst="rect">
                <a:avLst/>
              </a:prstGeom>
              <a:blipFill>
                <a:blip r:embed="rId9"/>
                <a:stretch>
                  <a:fillRect l="-1302" b="-49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3" name="Picture 32">
            <a:extLst>
              <a:ext uri="{FF2B5EF4-FFF2-40B4-BE49-F238E27FC236}">
                <a16:creationId xmlns:a16="http://schemas.microsoft.com/office/drawing/2014/main" id="{823508BC-D32B-4AEA-9E14-DD75C8A38F93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83100" y="3204964"/>
            <a:ext cx="6502824" cy="4784773"/>
          </a:xfrm>
          <a:prstGeom prst="rect">
            <a:avLst/>
          </a:prstGeom>
          <a:noFill/>
          <a:ln>
            <a:noFill/>
          </a:ln>
        </p:spPr>
      </p:pic>
      <p:sp>
        <p:nvSpPr>
          <p:cNvPr id="34" name="Oval 33">
            <a:extLst>
              <a:ext uri="{FF2B5EF4-FFF2-40B4-BE49-F238E27FC236}">
                <a16:creationId xmlns:a16="http://schemas.microsoft.com/office/drawing/2014/main" id="{3A1FBFC0-AAA7-459F-8D73-BE4786C88BED}"/>
              </a:ext>
            </a:extLst>
          </p:cNvPr>
          <p:cNvSpPr/>
          <p:nvPr/>
        </p:nvSpPr>
        <p:spPr>
          <a:xfrm>
            <a:off x="188965" y="8429251"/>
            <a:ext cx="1080000" cy="1080000"/>
          </a:xfrm>
          <a:prstGeom prst="ellipse">
            <a:avLst/>
          </a:prstGeom>
          <a:solidFill>
            <a:srgbClr val="FF0000"/>
          </a:solidFill>
          <a:ln w="5715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400" b="1" dirty="0">
                <a:solidFill>
                  <a:prstClr val="white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A</a:t>
            </a:r>
            <a:endParaRPr lang="en-US" sz="6400" dirty="0">
              <a:solidFill>
                <a:prstClr val="white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394119101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/>
      <p:bldP spid="3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97" name="Title 1">
                <a:extLst>
                  <a:ext uri="{FF2B5EF4-FFF2-40B4-BE49-F238E27FC236}">
                    <a16:creationId xmlns:a16="http://schemas.microsoft.com/office/drawing/2014/main" id="{D87ADF89-46F9-4713-9744-A644701231B8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228600" y="1973899"/>
                <a:ext cx="17754600" cy="2598101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>
                <a:solidFill>
                  <a:schemeClr val="tx2">
                    <a:lumMod val="20000"/>
                    <a:lumOff val="80000"/>
                  </a:schemeClr>
                </a:solidFill>
              </a:ln>
            </p:spPr>
            <p:txBody>
              <a:bodyPr/>
              <a:lstStyle>
                <a:lvl1pPr algn="l" defTabSz="1828800" rtl="0" eaLnBrk="1" latinLnBrk="0" hangingPunct="1">
                  <a:lnSpc>
                    <a:spcPct val="90000"/>
                  </a:lnSpc>
                  <a:spcBef>
                    <a:spcPct val="0"/>
                  </a:spcBef>
                  <a:buNone/>
                  <a:defRPr sz="5400" kern="1200">
                    <a:solidFill>
                      <a:schemeClr val="tx1"/>
                    </a:solidFill>
                    <a:latin typeface="Tomaho"/>
                    <a:ea typeface="+mj-ea"/>
                    <a:cs typeface="+mj-cs"/>
                  </a:defRPr>
                </a:lvl1pPr>
              </a:lstStyle>
              <a:p>
                <a:r>
                  <a:rPr lang="en-US" sz="4400" b="1" dirty="0"/>
                  <a:t>                                   </a:t>
                </a:r>
                <a:r>
                  <a:rPr lang="en-US" sz="4400" b="1" dirty="0" err="1"/>
                  <a:t>Công</a:t>
                </a:r>
                <a:r>
                  <a:rPr lang="en-US" sz="4400" b="1" dirty="0"/>
                  <a:t> </a:t>
                </a:r>
                <a:r>
                  <a:rPr lang="en-US" sz="4400" b="1" dirty="0" err="1"/>
                  <a:t>viên</a:t>
                </a:r>
                <a:r>
                  <a:rPr lang="en-US" sz="4400" b="1" dirty="0"/>
                  <a:t> </a:t>
                </a:r>
                <a:r>
                  <a:rPr lang="en-US" sz="4400" b="1" dirty="0" err="1"/>
                  <a:t>Hòa</a:t>
                </a:r>
                <a:r>
                  <a:rPr lang="en-US" sz="4400" b="1" dirty="0"/>
                  <a:t> </a:t>
                </a:r>
                <a:r>
                  <a:rPr lang="en-US" sz="4400" b="1" dirty="0" err="1"/>
                  <a:t>Bình</a:t>
                </a:r>
                <a:r>
                  <a:rPr lang="en-US" sz="4400" b="1" dirty="0"/>
                  <a:t> ( </a:t>
                </a:r>
                <a:r>
                  <a:rPr lang="en-US" sz="4400" b="1" dirty="0" err="1"/>
                  <a:t>Hà</a:t>
                </a:r>
                <a:r>
                  <a:rPr lang="en-US" sz="4400" b="1" dirty="0"/>
                  <a:t> </a:t>
                </a:r>
                <a:r>
                  <a:rPr lang="en-US" sz="4400" b="1" dirty="0" err="1"/>
                  <a:t>Nội</a:t>
                </a:r>
                <a:r>
                  <a:rPr lang="en-US" sz="4400" b="1" dirty="0"/>
                  <a:t>) </a:t>
                </a:r>
                <a:r>
                  <a:rPr lang="en-US" sz="4400" b="1" dirty="0" err="1"/>
                  <a:t>có</a:t>
                </a:r>
                <a:r>
                  <a:rPr lang="en-US" sz="4400" b="1" dirty="0"/>
                  <a:t> </a:t>
                </a:r>
                <a:r>
                  <a:rPr lang="en-US" sz="4400" b="1" dirty="0" err="1"/>
                  <a:t>dạng</a:t>
                </a:r>
                <a:r>
                  <a:rPr lang="en-US" sz="4400" b="1" dirty="0"/>
                  <a:t> </a:t>
                </a:r>
                <a:r>
                  <a:rPr lang="en-US" sz="4400" b="1" dirty="0" err="1"/>
                  <a:t>hình</a:t>
                </a:r>
                <a:r>
                  <a:rPr lang="en-US" sz="4400" b="1" dirty="0"/>
                  <a:t> </a:t>
                </a:r>
                <a:r>
                  <a:rPr lang="en-US" sz="4400" b="1" dirty="0" err="1"/>
                  <a:t>ngũ</a:t>
                </a:r>
                <a:r>
                  <a:rPr lang="en-US" sz="4400" b="1" dirty="0"/>
                  <a:t> </a:t>
                </a:r>
                <a:r>
                  <a:rPr lang="en-US" sz="4400" b="1" dirty="0" err="1"/>
                  <a:t>giác</a:t>
                </a:r>
                <a:r>
                  <a:rPr lang="en-US" sz="4400" b="1" dirty="0"/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𝑨𝑩𝑪𝑫𝑬</m:t>
                    </m:r>
                  </m:oMath>
                </a14:m>
                <a:r>
                  <a:rPr lang="en-US" sz="4400" b="1" dirty="0"/>
                  <a:t> </a:t>
                </a:r>
                <a:r>
                  <a:rPr lang="en-US" sz="4400" b="1" dirty="0" err="1"/>
                  <a:t>như</a:t>
                </a:r>
                <a:r>
                  <a:rPr lang="en-US" sz="4400" b="1" dirty="0"/>
                  <a:t> </a:t>
                </a:r>
                <a:r>
                  <a:rPr lang="en-US" sz="4400" b="1" dirty="0" err="1"/>
                  <a:t>Hình</a:t>
                </a:r>
                <a:r>
                  <a:rPr lang="en-US" sz="4400" b="1" dirty="0"/>
                  <a:t> 3.17. </a:t>
                </a:r>
                <a:r>
                  <a:rPr lang="en-US" sz="4400" b="1" dirty="0" err="1"/>
                  <a:t>Dùng</a:t>
                </a:r>
                <a:r>
                  <a:rPr lang="en-US" sz="4400" b="1" dirty="0"/>
                  <a:t> </a:t>
                </a:r>
                <a:r>
                  <a:rPr lang="en-US" sz="4400" b="1" dirty="0" err="1"/>
                  <a:t>chế</a:t>
                </a:r>
                <a:r>
                  <a:rPr lang="en-US" sz="4400" b="1" dirty="0"/>
                  <a:t> </a:t>
                </a:r>
                <a:r>
                  <a:rPr lang="en-US" sz="4400" b="1" dirty="0" err="1"/>
                  <a:t>độ</a:t>
                </a:r>
                <a:r>
                  <a:rPr lang="en-US" sz="4400" b="1" dirty="0"/>
                  <a:t> </a:t>
                </a:r>
                <a:r>
                  <a:rPr lang="en-US" sz="4400" b="1" dirty="0" err="1"/>
                  <a:t>tính</a:t>
                </a:r>
                <a:r>
                  <a:rPr lang="en-US" sz="4400" b="1" dirty="0"/>
                  <a:t> </a:t>
                </a:r>
                <a:r>
                  <a:rPr lang="en-US" sz="4400" b="1" dirty="0" err="1"/>
                  <a:t>khoảng</a:t>
                </a:r>
                <a:r>
                  <a:rPr lang="en-US" sz="4400" b="1" dirty="0"/>
                  <a:t> </a:t>
                </a:r>
                <a:r>
                  <a:rPr lang="en-US" sz="4400" b="1" dirty="0" err="1"/>
                  <a:t>cách</a:t>
                </a:r>
                <a:r>
                  <a:rPr lang="en-US" sz="4400" b="1" dirty="0"/>
                  <a:t> </a:t>
                </a:r>
                <a:r>
                  <a:rPr lang="en-US" sz="4400" b="1" dirty="0" err="1"/>
                  <a:t>giữa</a:t>
                </a:r>
                <a:r>
                  <a:rPr lang="en-US" sz="4400" b="1" dirty="0"/>
                  <a:t> </a:t>
                </a:r>
                <a:r>
                  <a:rPr lang="en-US" sz="4400" b="1" dirty="0" err="1"/>
                  <a:t>hai</a:t>
                </a:r>
                <a:r>
                  <a:rPr lang="en-US" sz="4400" b="1" dirty="0"/>
                  <a:t> </a:t>
                </a:r>
                <a:r>
                  <a:rPr lang="en-US" sz="4400" b="1" dirty="0" err="1"/>
                  <a:t>điểm</a:t>
                </a:r>
                <a:r>
                  <a:rPr lang="en-US" sz="4400" b="1" dirty="0"/>
                  <a:t> </a:t>
                </a:r>
                <a:r>
                  <a:rPr lang="en-US" sz="4400" b="1" dirty="0" err="1"/>
                  <a:t>của</a:t>
                </a:r>
                <a:r>
                  <a:rPr lang="en-US" sz="4400" b="1" dirty="0"/>
                  <a:t> Google Maps, </a:t>
                </a:r>
                <a:r>
                  <a:rPr lang="en-US" sz="4400" b="1" dirty="0" err="1"/>
                  <a:t>một</a:t>
                </a:r>
                <a:r>
                  <a:rPr lang="en-US" sz="4400" b="1" dirty="0"/>
                  <a:t> </a:t>
                </a:r>
                <a:r>
                  <a:rPr lang="en-US" sz="4400" b="1" dirty="0" err="1"/>
                  <a:t>người</a:t>
                </a:r>
                <a:r>
                  <a:rPr lang="en-US" sz="4400" b="1" dirty="0"/>
                  <a:t> </a:t>
                </a:r>
                <a:r>
                  <a:rPr lang="en-US" sz="4400" b="1" dirty="0" err="1"/>
                  <a:t>xác</a:t>
                </a:r>
                <a:r>
                  <a:rPr lang="en-US" sz="4400" b="1" dirty="0"/>
                  <a:t> </a:t>
                </a:r>
                <a:r>
                  <a:rPr lang="en-US" sz="4400" b="1" dirty="0" err="1"/>
                  <a:t>định</a:t>
                </a:r>
                <a:r>
                  <a:rPr lang="en-US" sz="4400" b="1" dirty="0"/>
                  <a:t> </a:t>
                </a:r>
                <a:r>
                  <a:rPr lang="en-US" sz="4400" b="1" dirty="0" err="1"/>
                  <a:t>được</a:t>
                </a:r>
                <a:r>
                  <a:rPr lang="en-US" sz="4400" b="1" dirty="0"/>
                  <a:t> </a:t>
                </a:r>
                <a:r>
                  <a:rPr lang="en-US" sz="4400" b="1" dirty="0" err="1"/>
                  <a:t>các</a:t>
                </a:r>
                <a:r>
                  <a:rPr lang="en-US" sz="4400" b="1" dirty="0"/>
                  <a:t> </a:t>
                </a:r>
                <a:r>
                  <a:rPr lang="en-US" sz="4400" b="1" dirty="0" err="1"/>
                  <a:t>khoảng</a:t>
                </a:r>
                <a:r>
                  <a:rPr lang="en-US" sz="4400" b="1" dirty="0"/>
                  <a:t> </a:t>
                </a:r>
                <a:r>
                  <a:rPr lang="en-US" sz="4400" b="1" dirty="0" err="1"/>
                  <a:t>cách</a:t>
                </a:r>
                <a:r>
                  <a:rPr lang="en-US" sz="4400" b="1" dirty="0"/>
                  <a:t> </a:t>
                </a:r>
                <a:r>
                  <a:rPr lang="en-US" sz="4400" b="1" dirty="0" err="1"/>
                  <a:t>như</a:t>
                </a:r>
                <a:r>
                  <a:rPr lang="en-US" sz="4400" b="1" dirty="0"/>
                  <a:t> </a:t>
                </a:r>
                <a:r>
                  <a:rPr lang="en-US" sz="4400" b="1" dirty="0" err="1"/>
                  <a:t>trong</a:t>
                </a:r>
                <a:r>
                  <a:rPr lang="en-US" sz="4400" b="1" dirty="0"/>
                  <a:t> </a:t>
                </a:r>
                <a:r>
                  <a:rPr lang="en-US" sz="4400" b="1" dirty="0" err="1"/>
                  <a:t>hình</a:t>
                </a:r>
                <a:r>
                  <a:rPr lang="en-US" sz="4400" b="1" dirty="0"/>
                  <a:t> </a:t>
                </a:r>
                <a:r>
                  <a:rPr lang="en-US" sz="4400" b="1" dirty="0" err="1"/>
                  <a:t>vẽ</a:t>
                </a:r>
                <a:r>
                  <a:rPr lang="en-US" sz="4400" b="1" dirty="0"/>
                  <a:t>. Theo </a:t>
                </a:r>
                <a:r>
                  <a:rPr lang="en-US" sz="4400" b="1" dirty="0" err="1"/>
                  <a:t>số</a:t>
                </a:r>
                <a:r>
                  <a:rPr lang="en-US" sz="4400" b="1" dirty="0"/>
                  <a:t> </a:t>
                </a:r>
                <a:r>
                  <a:rPr lang="en-US" sz="4400" b="1" dirty="0" err="1"/>
                  <a:t>liệu</a:t>
                </a:r>
                <a:r>
                  <a:rPr lang="en-US" sz="4400" b="1" dirty="0"/>
                  <a:t> </a:t>
                </a:r>
                <a:r>
                  <a:rPr lang="en-US" sz="4400" b="1" dirty="0" err="1"/>
                  <a:t>đó</a:t>
                </a:r>
                <a:r>
                  <a:rPr lang="en-US" sz="4400" b="1" dirty="0"/>
                  <a:t>, </a:t>
                </a:r>
                <a:r>
                  <a:rPr lang="en-US" sz="4400" b="1" dirty="0" err="1"/>
                  <a:t>em</a:t>
                </a:r>
                <a:r>
                  <a:rPr lang="en-US" sz="4400" b="1" dirty="0"/>
                  <a:t> </a:t>
                </a:r>
                <a:r>
                  <a:rPr lang="en-US" sz="4400" b="1" dirty="0" err="1"/>
                  <a:t>hãy</a:t>
                </a:r>
                <a:r>
                  <a:rPr lang="en-US" sz="4400" b="1" dirty="0"/>
                  <a:t> </a:t>
                </a:r>
                <a:r>
                  <a:rPr lang="en-US" sz="4400" b="1" dirty="0" err="1"/>
                  <a:t>tính</a:t>
                </a:r>
                <a:r>
                  <a:rPr lang="en-US" sz="4400" b="1" dirty="0"/>
                  <a:t> </a:t>
                </a:r>
                <a:r>
                  <a:rPr lang="en-US" sz="4400" b="1" dirty="0" err="1"/>
                  <a:t>diện</a:t>
                </a:r>
                <a:r>
                  <a:rPr lang="en-US" sz="4400" b="1" dirty="0"/>
                  <a:t> </a:t>
                </a:r>
                <a:r>
                  <a:rPr lang="en-US" sz="4400" b="1" dirty="0" err="1"/>
                  <a:t>tích</a:t>
                </a:r>
                <a:r>
                  <a:rPr lang="en-US" sz="4400" b="1" dirty="0"/>
                  <a:t> </a:t>
                </a:r>
                <a:r>
                  <a:rPr lang="en-US" sz="4400" b="1" dirty="0" err="1"/>
                  <a:t>của</a:t>
                </a:r>
                <a:r>
                  <a:rPr lang="en-US" sz="4400" b="1" dirty="0"/>
                  <a:t> </a:t>
                </a:r>
                <a:r>
                  <a:rPr lang="en-US" sz="4400" b="1" dirty="0" err="1"/>
                  <a:t>công</a:t>
                </a:r>
                <a:r>
                  <a:rPr lang="en-US" sz="4400" b="1" dirty="0"/>
                  <a:t> </a:t>
                </a:r>
                <a:r>
                  <a:rPr lang="en-US" sz="4400" b="1" dirty="0" err="1"/>
                  <a:t>viên</a:t>
                </a:r>
                <a:r>
                  <a:rPr lang="en-US" sz="4400" b="1" dirty="0"/>
                  <a:t> </a:t>
                </a:r>
                <a:r>
                  <a:rPr lang="en-US" sz="4400" b="1" dirty="0" err="1"/>
                  <a:t>Hòa</a:t>
                </a:r>
                <a:r>
                  <a:rPr lang="en-US" sz="4400" b="1" dirty="0"/>
                  <a:t> </a:t>
                </a:r>
                <a:r>
                  <a:rPr lang="en-US" sz="4400" b="1" dirty="0" err="1"/>
                  <a:t>Bình</a:t>
                </a:r>
                <a:r>
                  <a:rPr lang="en-US" sz="4400" b="1" dirty="0"/>
                  <a:t>.</a:t>
                </a:r>
              </a:p>
            </p:txBody>
          </p:sp>
        </mc:Choice>
        <mc:Fallback xmlns="">
          <p:sp>
            <p:nvSpPr>
              <p:cNvPr id="97" name="Title 1">
                <a:extLst>
                  <a:ext uri="{FF2B5EF4-FFF2-40B4-BE49-F238E27FC236}">
                    <a16:creationId xmlns:a16="http://schemas.microsoft.com/office/drawing/2014/main" id="{D87ADF89-46F9-4713-9744-A644701231B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8600" y="1973899"/>
                <a:ext cx="17754600" cy="2598101"/>
              </a:xfrm>
              <a:prstGeom prst="rect">
                <a:avLst/>
              </a:prstGeom>
              <a:blipFill>
                <a:blip r:embed="rId3"/>
                <a:stretch>
                  <a:fillRect l="-1373" t="-7243" b="-7477"/>
                </a:stretch>
              </a:blipFill>
              <a:ln>
                <a:solidFill>
                  <a:schemeClr val="tx2">
                    <a:lumMod val="20000"/>
                    <a:lumOff val="80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9" name="Content Placeholder 2">
                <a:extLst>
                  <a:ext uri="{FF2B5EF4-FFF2-40B4-BE49-F238E27FC236}">
                    <a16:creationId xmlns:a16="http://schemas.microsoft.com/office/drawing/2014/main" id="{14822BB7-DB89-4357-87F0-6E511FC44A6A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228600" y="4613869"/>
                <a:ext cx="11963400" cy="8889408"/>
              </a:xfrm>
              <a:prstGeom prst="rect">
                <a:avLst/>
              </a:prstGeom>
              <a:solidFill>
                <a:srgbClr val="D6F7FE"/>
              </a:solidFill>
              <a:ln>
                <a:solidFill>
                  <a:srgbClr val="00B0F0"/>
                </a:solidFill>
              </a:ln>
            </p:spPr>
            <p:txBody>
              <a:bodyPr/>
              <a:lstStyle>
                <a:lvl1pPr marL="457200" indent="-457200" algn="l" defTabSz="1828800" rtl="0" eaLnBrk="1" latinLnBrk="0" hangingPunct="1">
                  <a:lnSpc>
                    <a:spcPct val="90000"/>
                  </a:lnSpc>
                  <a:spcBef>
                    <a:spcPts val="2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1pPr>
                <a:lvl2pPr marL="1371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2pPr>
                <a:lvl3pPr marL="2286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3pPr>
                <a:lvl4pPr marL="3200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4pPr>
                <a:lvl5pPr marL="41148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5pPr>
                <a:lvl6pPr marL="50292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5943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6858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7772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629920" algn="ctr">
                  <a:lnSpc>
                    <a:spcPct val="115000"/>
                  </a:lnSpc>
                  <a:spcAft>
                    <a:spcPts val="800"/>
                  </a:spcAft>
                </a:pPr>
                <a:r>
                  <a:rPr lang="en-US" sz="4000" b="1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Lời </a:t>
                </a:r>
                <a:r>
                  <a:rPr lang="en-US" sz="4000" b="1" dirty="0" err="1">
                    <a:solidFill>
                      <a:srgbClr val="FF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giải</a:t>
                </a:r>
                <a:endParaRPr lang="en-US" sz="4000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630555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40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Ta </a:t>
                </a:r>
                <a:r>
                  <a:rPr lang="en-US" sz="40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sz="40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chu vi </a:t>
                </a:r>
                <a:r>
                  <a:rPr lang="en-US" sz="40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của</a:t>
                </a:r>
                <a:r>
                  <a:rPr lang="en-US" sz="40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tam </a:t>
                </a:r>
                <a:r>
                  <a:rPr lang="en-US" sz="40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giác</a:t>
                </a:r>
                <a:r>
                  <a:rPr lang="en-US" sz="40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𝑩𝑪𝑫</m:t>
                    </m:r>
                  </m:oMath>
                </a14:m>
                <a:r>
                  <a:rPr lang="en-US" sz="40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:</a:t>
                </a:r>
              </a:p>
              <a:p>
                <a:pPr marL="173355" indent="0">
                  <a:lnSpc>
                    <a:spcPct val="107000"/>
                  </a:lnSpc>
                  <a:spcAft>
                    <a:spcPts val="800"/>
                  </a:spcAft>
                  <a:buNone/>
                </a:pPr>
                <a:r>
                  <a:rPr lang="en-US" sz="40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𝒑</m:t>
                        </m:r>
                      </m:e>
                      <m:sub>
                        <m: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𝟏</m:t>
                        </m:r>
                      </m:sub>
                    </m:sSub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𝑩𝑪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+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𝑩𝑫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+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𝑪𝑫</m:t>
                        </m:r>
                      </m:num>
                      <m:den>
                        <m: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</m:den>
                    </m:f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𝟓𝟕𝟓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+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𝟓𝟑𝟖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+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𝟒𝟒𝟏</m:t>
                        </m:r>
                      </m:num>
                      <m:den>
                        <m: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</m:den>
                    </m:f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𝟕𝟕𝟕</m:t>
                    </m:r>
                  </m:oMath>
                </a14:m>
                <a:endParaRPr lang="en-US" sz="40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marL="630555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40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Diện</a:t>
                </a:r>
                <a:r>
                  <a:rPr lang="en-US" sz="40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0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tích</a:t>
                </a:r>
                <a:r>
                  <a:rPr lang="en-US" sz="40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tam </a:t>
                </a:r>
                <a:r>
                  <a:rPr lang="en-US" sz="40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giác</a:t>
                </a:r>
                <a:r>
                  <a:rPr lang="en-US" sz="40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𝑩𝑪𝑫</m:t>
                    </m:r>
                    <m:r>
                      <a:rPr lang="en-US" sz="40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:</m:t>
                    </m:r>
                  </m:oMath>
                </a14:m>
                <a:endParaRPr lang="en-US" sz="4000" b="1" i="1" dirty="0">
                  <a:latin typeface="Cambria Math" panose="020405030504060302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173355" indent="0">
                  <a:lnSpc>
                    <a:spcPct val="107000"/>
                  </a:lnSpc>
                  <a:spcAft>
                    <a:spcPts val="800"/>
                  </a:spcAft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4000" b="1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sz="4000" b="1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𝑺</m:t>
                          </m:r>
                        </m:e>
                        <m:sub>
                          <m:r>
                            <a:rPr lang="en-US" sz="4000" b="1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𝟏</m:t>
                          </m:r>
                        </m:sub>
                      </m:sSub>
                      <m:r>
                        <a:rPr lang="en-US" sz="4000" b="1" i="1" smtClean="0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sz="4000" b="1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radPr>
                        <m:deg/>
                        <m:e>
                          <m:sSub>
                            <m:sSubPr>
                              <m:ctrlPr>
                                <a:rPr lang="en-US" sz="4000" b="1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4000" b="1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𝒑</m:t>
                              </m:r>
                            </m:e>
                            <m:sub>
                              <m:r>
                                <a:rPr lang="en-US" sz="4000" b="1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𝟏</m:t>
                              </m:r>
                            </m:sub>
                          </m:sSub>
                          <m:d>
                            <m:dPr>
                              <m:ctrlPr>
                                <a:rPr lang="en-US" sz="4000" b="1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4000" b="1" i="1"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4000" b="1" i="1"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𝒑</m:t>
                                  </m:r>
                                </m:e>
                                <m:sub>
                                  <m:r>
                                    <a:rPr lang="en-US" sz="4000" b="1" i="1"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𝟏</m:t>
                                  </m:r>
                                </m:sub>
                              </m:sSub>
                              <m:r>
                                <a:rPr lang="en-US" sz="4000" b="1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−</m:t>
                              </m:r>
                              <m:r>
                                <a:rPr lang="en-US" sz="4000" b="1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𝑩𝑪</m:t>
                              </m:r>
                            </m:e>
                          </m:d>
                          <m:d>
                            <m:dPr>
                              <m:ctrlPr>
                                <a:rPr lang="en-US" sz="4000" b="1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4000" b="1" i="1"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4000" b="1" i="1"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𝒑</m:t>
                                  </m:r>
                                </m:e>
                                <m:sub>
                                  <m:r>
                                    <a:rPr lang="en-US" sz="4000" b="1" i="1"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𝟏</m:t>
                                  </m:r>
                                </m:sub>
                              </m:sSub>
                              <m:r>
                                <a:rPr lang="en-US" sz="4000" b="1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−</m:t>
                              </m:r>
                              <m:r>
                                <a:rPr lang="en-US" sz="4000" b="1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𝑩𝑫</m:t>
                              </m:r>
                            </m:e>
                          </m:d>
                          <m:d>
                            <m:dPr>
                              <m:ctrlPr>
                                <a:rPr lang="en-US" sz="4000" b="1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4000" b="1" i="1"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4000" b="1" i="1"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𝒑</m:t>
                                  </m:r>
                                </m:e>
                                <m:sub>
                                  <m:r>
                                    <a:rPr lang="en-US" sz="4000" b="1" i="1"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𝟏</m:t>
                                  </m:r>
                                </m:sub>
                              </m:sSub>
                              <m:r>
                                <a:rPr lang="en-US" sz="4000" b="1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−</m:t>
                              </m:r>
                              <m:r>
                                <a:rPr lang="en-US" sz="4000" b="1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𝑪𝑫</m:t>
                              </m:r>
                            </m:e>
                          </m:d>
                        </m:e>
                      </m:rad>
                    </m:oMath>
                  </m:oMathPara>
                </a14:m>
                <a:endParaRPr lang="en-US" sz="4000" b="1" i="1" dirty="0">
                  <a:latin typeface="Cambria Math" panose="020405030504060302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173355" indent="0">
                  <a:lnSpc>
                    <a:spcPct val="107000"/>
                  </a:lnSpc>
                  <a:spcAft>
                    <a:spcPts val="800"/>
                  </a:spcAft>
                  <a:buNone/>
                </a:pPr>
                <a:r>
                  <a:rPr lang="en-US" sz="4000" b="1" dirty="0">
                    <a:ea typeface="Calibri" panose="020F0502020204030204" pitchFamily="34" charset="0"/>
                    <a:cs typeface="Times New Roman" panose="02020603050405020304" pitchFamily="18" charset="0"/>
                  </a:rPr>
                  <a:t>         </a:t>
                </a:r>
                <a14:m>
                  <m:oMath xmlns:m="http://schemas.openxmlformats.org/officeDocument/2006/math">
                    <m:r>
                      <a:rPr lang="en-US" sz="40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≈</m:t>
                    </m:r>
                    <m:r>
                      <a:rPr lang="en-US" sz="40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𝟏𝟏𝟐𝟐𝟔𝟕</m:t>
                    </m:r>
                    <m:r>
                      <a:rPr lang="en-US" sz="40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,</m:t>
                    </m:r>
                    <m:r>
                      <a:rPr lang="en-US" sz="40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𝟕</m:t>
                    </m:r>
                    <m:sSup>
                      <m:sSupPr>
                        <m:ctrlPr>
                          <a:rPr lang="en-US" sz="40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40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𝒎</m:t>
                        </m:r>
                      </m:e>
                      <m:sup>
                        <m:r>
                          <a:rPr lang="en-US" sz="40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</m:sup>
                    </m:sSup>
                  </m:oMath>
                </a14:m>
                <a:endParaRPr lang="en-US" sz="40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marL="630555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40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Chu vi </a:t>
                </a:r>
                <a:r>
                  <a:rPr lang="en-US" sz="40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của</a:t>
                </a:r>
                <a:r>
                  <a:rPr lang="en-US" sz="40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tam </a:t>
                </a:r>
                <a:r>
                  <a:rPr lang="en-US" sz="40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giác</a:t>
                </a:r>
                <a:r>
                  <a:rPr lang="en-US" sz="40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𝑩𝑫𝑬</m:t>
                    </m:r>
                  </m:oMath>
                </a14:m>
                <a:r>
                  <a:rPr lang="en-US" sz="40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: </a:t>
                </a:r>
              </a:p>
              <a:p>
                <a:pPr marL="173355" indent="0">
                  <a:lnSpc>
                    <a:spcPct val="107000"/>
                  </a:lnSpc>
                  <a:spcAft>
                    <a:spcPts val="800"/>
                  </a:spcAft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4000" b="1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sz="4000" b="1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𝒑</m:t>
                          </m:r>
                        </m:e>
                        <m:sub>
                          <m:r>
                            <a:rPr lang="en-US" sz="4000" b="1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𝟐</m:t>
                          </m:r>
                        </m:sub>
                      </m:sSub>
                      <m:r>
                        <a:rPr lang="en-US" sz="4000" b="1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4000" b="1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4000" b="1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𝑩𝑬</m:t>
                          </m:r>
                          <m:r>
                            <a:rPr lang="en-US" sz="4000" b="1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+</m:t>
                          </m:r>
                          <m:r>
                            <a:rPr lang="en-US" sz="4000" b="1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𝑩𝑫</m:t>
                          </m:r>
                          <m:r>
                            <a:rPr lang="en-US" sz="4000" b="1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+</m:t>
                          </m:r>
                          <m:r>
                            <a:rPr lang="en-US" sz="4000" b="1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𝑫𝑬</m:t>
                          </m:r>
                        </m:num>
                        <m:den>
                          <m:r>
                            <a:rPr lang="en-US" sz="4000" b="1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𝟐</m:t>
                          </m:r>
                        </m:den>
                      </m:f>
                      <m:r>
                        <a:rPr lang="en-US" sz="4000" b="1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4000" b="1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4000" b="1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𝟓𝟑𝟖</m:t>
                          </m:r>
                          <m:r>
                            <a:rPr lang="en-US" sz="4000" b="1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+</m:t>
                          </m:r>
                          <m:r>
                            <a:rPr lang="en-US" sz="4000" b="1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𝟒𝟕𝟔</m:t>
                          </m:r>
                          <m:r>
                            <a:rPr lang="en-US" sz="4000" b="1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+</m:t>
                          </m:r>
                          <m:r>
                            <a:rPr lang="en-US" sz="4000" b="1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𝟐𝟏𝟕</m:t>
                          </m:r>
                        </m:num>
                        <m:den>
                          <m:r>
                            <a:rPr lang="en-US" sz="4000" b="1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𝟐</m:t>
                          </m:r>
                        </m:den>
                      </m:f>
                      <m:r>
                        <a:rPr lang="en-US" sz="4000" b="1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4000" b="1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4000" b="1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𝟏𝟐𝟑𝟏</m:t>
                          </m:r>
                        </m:num>
                        <m:den>
                          <m:r>
                            <a:rPr lang="en-US" sz="4000" b="1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𝟐</m:t>
                          </m:r>
                        </m:den>
                      </m:f>
                    </m:oMath>
                  </m:oMathPara>
                </a14:m>
                <a:endParaRPr lang="en-US" sz="4000" dirty="0"/>
              </a:p>
            </p:txBody>
          </p:sp>
        </mc:Choice>
        <mc:Fallback xmlns="">
          <p:sp>
            <p:nvSpPr>
              <p:cNvPr id="99" name="Content Placeholder 2">
                <a:extLst>
                  <a:ext uri="{FF2B5EF4-FFF2-40B4-BE49-F238E27FC236}">
                    <a16:creationId xmlns:a16="http://schemas.microsoft.com/office/drawing/2014/main" id="{14822BB7-DB89-4357-87F0-6E511FC44A6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8600" y="4613869"/>
                <a:ext cx="11963400" cy="8889408"/>
              </a:xfrm>
              <a:prstGeom prst="rect">
                <a:avLst/>
              </a:prstGeom>
              <a:blipFill>
                <a:blip r:embed="rId4"/>
                <a:stretch>
                  <a:fillRect l="-153" t="-753"/>
                </a:stretch>
              </a:blipFill>
              <a:ln>
                <a:solidFill>
                  <a:srgbClr val="00B0F0"/>
                </a:solidFill>
              </a:ln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Content Placeholder 2">
                <a:extLst>
                  <a:ext uri="{FF2B5EF4-FFF2-40B4-BE49-F238E27FC236}">
                    <a16:creationId xmlns:a16="http://schemas.microsoft.com/office/drawing/2014/main" id="{08B49A2E-2A9D-46FD-AE9C-29462A33F0E6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2344400" y="5026639"/>
                <a:ext cx="11811000" cy="8392501"/>
              </a:xfrm>
              <a:prstGeom prst="rect">
                <a:avLst/>
              </a:prstGeom>
              <a:solidFill>
                <a:srgbClr val="D6F7FE"/>
              </a:solidFill>
              <a:ln>
                <a:solidFill>
                  <a:srgbClr val="00B0F0"/>
                </a:solidFill>
              </a:ln>
            </p:spPr>
            <p:txBody>
              <a:bodyPr/>
              <a:lstStyle>
                <a:lvl1pPr marL="457200" indent="-457200" algn="l" defTabSz="1828800" rtl="0" eaLnBrk="1" latinLnBrk="0" hangingPunct="1">
                  <a:lnSpc>
                    <a:spcPct val="90000"/>
                  </a:lnSpc>
                  <a:spcBef>
                    <a:spcPts val="2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1pPr>
                <a:lvl2pPr marL="1371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2pPr>
                <a:lvl3pPr marL="2286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3pPr>
                <a:lvl4pPr marL="3200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4pPr>
                <a:lvl5pPr marL="41148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5pPr>
                <a:lvl6pPr marL="50292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5943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6858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7772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630555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41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Diện </a:t>
                </a:r>
                <a:r>
                  <a:rPr lang="en-US" sz="41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tích</a:t>
                </a:r>
                <a:r>
                  <a:rPr lang="en-US" sz="41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tam </a:t>
                </a:r>
                <a:r>
                  <a:rPr lang="en-US" sz="41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giác</a:t>
                </a:r>
                <a:r>
                  <a:rPr lang="en-US" sz="41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1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𝑩𝑫𝑬</m:t>
                    </m:r>
                    <m:r>
                      <a:rPr lang="en-US" sz="41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:</m:t>
                    </m:r>
                  </m:oMath>
                </a14:m>
                <a:endParaRPr lang="en-US" sz="4100" b="1" i="1" dirty="0">
                  <a:latin typeface="Cambria Math" panose="020405030504060302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173355" indent="0">
                  <a:lnSpc>
                    <a:spcPct val="107000"/>
                  </a:lnSpc>
                  <a:spcAft>
                    <a:spcPts val="800"/>
                  </a:spcAft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4100" b="1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sz="4100" b="1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𝑺</m:t>
                          </m:r>
                        </m:e>
                        <m:sub>
                          <m:r>
                            <a:rPr lang="en-US" sz="4100" b="1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𝟐</m:t>
                          </m:r>
                        </m:sub>
                      </m:sSub>
                      <m:r>
                        <a:rPr lang="en-US" sz="4100" b="1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sz="4100" b="1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radPr>
                        <m:deg/>
                        <m:e>
                          <m:sSub>
                            <m:sSubPr>
                              <m:ctrlPr>
                                <a:rPr lang="en-US" sz="4100" b="1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4100" b="1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𝒑</m:t>
                              </m:r>
                            </m:e>
                            <m:sub>
                              <m:r>
                                <a:rPr lang="en-US" sz="4100" b="1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𝟐</m:t>
                              </m:r>
                            </m:sub>
                          </m:sSub>
                          <m:d>
                            <m:dPr>
                              <m:ctrlPr>
                                <a:rPr lang="en-US" sz="4100" b="1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4100" b="1" i="1"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4100" b="1" i="1"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𝒑</m:t>
                                  </m:r>
                                </m:e>
                                <m:sub>
                                  <m:r>
                                    <a:rPr lang="en-US" sz="4100" b="1" i="1"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𝟐</m:t>
                                  </m:r>
                                </m:sub>
                              </m:sSub>
                              <m:r>
                                <a:rPr lang="en-US" sz="4100" b="1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−</m:t>
                              </m:r>
                              <m:r>
                                <a:rPr lang="en-US" sz="4100" b="1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𝑩𝑫</m:t>
                              </m:r>
                            </m:e>
                          </m:d>
                          <m:d>
                            <m:dPr>
                              <m:ctrlPr>
                                <a:rPr lang="en-US" sz="4100" b="1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4100" b="1" i="1"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4100" b="1" i="1"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𝒑</m:t>
                                  </m:r>
                                </m:e>
                                <m:sub>
                                  <m:r>
                                    <a:rPr lang="en-US" sz="4100" b="1" i="1"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𝟐</m:t>
                                  </m:r>
                                </m:sub>
                              </m:sSub>
                              <m:r>
                                <a:rPr lang="en-US" sz="4100" b="1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−</m:t>
                              </m:r>
                              <m:r>
                                <a:rPr lang="en-US" sz="4100" b="1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𝑩𝑬</m:t>
                              </m:r>
                            </m:e>
                          </m:d>
                          <m:d>
                            <m:dPr>
                              <m:ctrlPr>
                                <a:rPr lang="en-US" sz="4100" b="1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4100" b="1" i="1"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4100" b="1" i="1"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𝒑</m:t>
                                  </m:r>
                                </m:e>
                                <m:sub>
                                  <m:r>
                                    <a:rPr lang="en-US" sz="4100" b="1" i="1"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𝟐</m:t>
                                  </m:r>
                                </m:sub>
                              </m:sSub>
                              <m:r>
                                <a:rPr lang="en-US" sz="4100" b="1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−</m:t>
                              </m:r>
                              <m:r>
                                <a:rPr lang="en-US" sz="4100" b="1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𝑫𝑬</m:t>
                              </m:r>
                            </m:e>
                          </m:d>
                        </m:e>
                      </m:rad>
                    </m:oMath>
                  </m:oMathPara>
                </a14:m>
                <a:endParaRPr lang="en-US" sz="4100" b="1" i="1" dirty="0">
                  <a:latin typeface="Cambria Math" panose="020405030504060302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173355" indent="0">
                  <a:lnSpc>
                    <a:spcPct val="107000"/>
                  </a:lnSpc>
                  <a:spcAft>
                    <a:spcPts val="800"/>
                  </a:spcAft>
                  <a:buNone/>
                </a:pPr>
                <a:r>
                  <a:rPr lang="en-US" sz="4100" b="1" dirty="0">
                    <a:ea typeface="Calibri" panose="020F0502020204030204" pitchFamily="34" charset="0"/>
                    <a:cs typeface="Times New Roman" panose="02020603050405020304" pitchFamily="18" charset="0"/>
                  </a:rPr>
                  <a:t>	</a:t>
                </a:r>
                <a14:m>
                  <m:oMath xmlns:m="http://schemas.openxmlformats.org/officeDocument/2006/math">
                    <m:r>
                      <a:rPr lang="en-US" sz="41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≈</m:t>
                    </m:r>
                    <m:r>
                      <a:rPr lang="en-US" sz="41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𝟓𝟏𝟒𝟗𝟓</m:t>
                    </m:r>
                    <m:r>
                      <a:rPr lang="en-US" sz="41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,</m:t>
                    </m:r>
                    <m:r>
                      <a:rPr lang="en-US" sz="41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𝟏</m:t>
                    </m:r>
                    <m:sSup>
                      <m:sSupPr>
                        <m:ctrlPr>
                          <a:rPr lang="en-US" sz="41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41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𝒎</m:t>
                        </m:r>
                      </m:e>
                      <m:sup>
                        <m:r>
                          <a:rPr lang="en-US" sz="41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</m:sup>
                    </m:sSup>
                  </m:oMath>
                </a14:m>
                <a:endParaRPr lang="en-US" sz="41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r>
                  <a:rPr lang="en-US" sz="4100" b="1" dirty="0"/>
                  <a:t>Chu vi </a:t>
                </a:r>
                <a:r>
                  <a:rPr lang="en-US" sz="4100" b="1" dirty="0" err="1"/>
                  <a:t>của</a:t>
                </a:r>
                <a:r>
                  <a:rPr lang="en-US" sz="4100" b="1" dirty="0"/>
                  <a:t> tam </a:t>
                </a:r>
                <a:r>
                  <a:rPr lang="en-US" sz="4100" b="1" dirty="0" err="1"/>
                  <a:t>giác</a:t>
                </a:r>
                <a:r>
                  <a:rPr lang="en-US" sz="4100" b="1" dirty="0"/>
                  <a:t> </a:t>
                </a:r>
                <a14:m>
                  <m:oMath xmlns:m="http://schemas.openxmlformats.org/officeDocument/2006/math">
                    <m:r>
                      <a:rPr lang="en-US" sz="4100" b="1" i="1">
                        <a:latin typeface="Cambria Math" panose="02040503050406030204" pitchFamily="18" charset="0"/>
                      </a:rPr>
                      <m:t>𝑨𝑩𝑬</m:t>
                    </m:r>
                  </m:oMath>
                </a14:m>
                <a:r>
                  <a:rPr lang="en-US" sz="4100" b="1" dirty="0"/>
                  <a:t>:</a:t>
                </a:r>
              </a:p>
              <a:p>
                <a:pPr marL="0" indent="0">
                  <a:buNone/>
                </a:pPr>
                <a:r>
                  <a:rPr lang="en-US" sz="4100" b="1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100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100" b="1" i="1">
                            <a:latin typeface="Cambria Math" panose="02040503050406030204" pitchFamily="18" charset="0"/>
                          </a:rPr>
                          <m:t>𝒑</m:t>
                        </m:r>
                      </m:e>
                      <m:sub>
                        <m:r>
                          <a:rPr lang="en-US" sz="4100" b="1" i="1">
                            <a:latin typeface="Cambria Math" panose="02040503050406030204" pitchFamily="18" charset="0"/>
                          </a:rPr>
                          <m:t>𝟑</m:t>
                        </m:r>
                      </m:sub>
                    </m:sSub>
                    <m:r>
                      <a:rPr lang="en-US" sz="4100" b="1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41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100" b="1" i="1">
                            <a:latin typeface="Cambria Math" panose="02040503050406030204" pitchFamily="18" charset="0"/>
                          </a:rPr>
                          <m:t>𝑨𝑩</m:t>
                        </m:r>
                        <m:r>
                          <a:rPr lang="en-US" sz="4100" b="1" i="1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4100" b="1" i="1">
                            <a:latin typeface="Cambria Math" panose="02040503050406030204" pitchFamily="18" charset="0"/>
                          </a:rPr>
                          <m:t>𝑨𝑬</m:t>
                        </m:r>
                        <m:r>
                          <a:rPr lang="en-US" sz="4100" b="1" i="1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4100" b="1" i="1">
                            <a:latin typeface="Cambria Math" panose="02040503050406030204" pitchFamily="18" charset="0"/>
                          </a:rPr>
                          <m:t>𝑩𝑬</m:t>
                        </m:r>
                      </m:num>
                      <m:den>
                        <m:r>
                          <a:rPr lang="en-US" sz="4100" b="1" i="1">
                            <a:latin typeface="Cambria Math" panose="02040503050406030204" pitchFamily="18" charset="0"/>
                          </a:rPr>
                          <m:t>𝟐</m:t>
                        </m:r>
                      </m:den>
                    </m:f>
                    <m:r>
                      <a:rPr lang="en-US" sz="4100" b="1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41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100" b="1" i="1">
                            <a:latin typeface="Cambria Math" panose="02040503050406030204" pitchFamily="18" charset="0"/>
                          </a:rPr>
                          <m:t>𝟐𝟓𝟔</m:t>
                        </m:r>
                        <m:r>
                          <a:rPr lang="en-US" sz="4100" b="1" i="1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4100" b="1" i="1">
                            <a:latin typeface="Cambria Math" panose="02040503050406030204" pitchFamily="18" charset="0"/>
                          </a:rPr>
                          <m:t>𝟒𝟎𝟏</m:t>
                        </m:r>
                        <m:r>
                          <a:rPr lang="en-US" sz="4100" b="1" i="1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4100" b="1" i="1">
                            <a:latin typeface="Cambria Math" panose="02040503050406030204" pitchFamily="18" charset="0"/>
                          </a:rPr>
                          <m:t>𝟒𝟕𝟔</m:t>
                        </m:r>
                      </m:num>
                      <m:den>
                        <m:r>
                          <a:rPr lang="en-US" sz="4100" b="1" i="1">
                            <a:latin typeface="Cambria Math" panose="02040503050406030204" pitchFamily="18" charset="0"/>
                          </a:rPr>
                          <m:t>𝟐</m:t>
                        </m:r>
                      </m:den>
                    </m:f>
                    <m:r>
                      <a:rPr lang="en-US" sz="4100" b="1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41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100" b="1" i="1">
                            <a:latin typeface="Cambria Math" panose="02040503050406030204" pitchFamily="18" charset="0"/>
                          </a:rPr>
                          <m:t>𝟏𝟏𝟑𝟑</m:t>
                        </m:r>
                      </m:num>
                      <m:den>
                        <m:r>
                          <a:rPr lang="en-US" sz="4100" b="1" i="1">
                            <a:latin typeface="Cambria Math" panose="02040503050406030204" pitchFamily="18" charset="0"/>
                          </a:rPr>
                          <m:t>𝟐</m:t>
                        </m:r>
                      </m:den>
                    </m:f>
                  </m:oMath>
                </a14:m>
                <a:endParaRPr lang="en-US" sz="4100" b="1" dirty="0"/>
              </a:p>
              <a:p>
                <a:r>
                  <a:rPr lang="en-US" b="1" dirty="0" err="1"/>
                  <a:t>Diện</a:t>
                </a:r>
                <a:r>
                  <a:rPr lang="en-US" sz="4100" b="1" dirty="0"/>
                  <a:t> </a:t>
                </a:r>
                <a:r>
                  <a:rPr lang="en-US" sz="4100" b="1" dirty="0" err="1"/>
                  <a:t>tích</a:t>
                </a:r>
                <a:r>
                  <a:rPr lang="en-US" sz="4100" b="1" dirty="0"/>
                  <a:t> tam </a:t>
                </a:r>
                <a:r>
                  <a:rPr lang="en-US" sz="4100" b="1" dirty="0" err="1"/>
                  <a:t>giác</a:t>
                </a:r>
                <a:r>
                  <a:rPr lang="en-US" sz="4100" b="1" dirty="0"/>
                  <a:t> </a:t>
                </a:r>
                <a14:m>
                  <m:oMath xmlns:m="http://schemas.openxmlformats.org/officeDocument/2006/math">
                    <m:r>
                      <a:rPr lang="en-US" sz="4100" b="1" i="1">
                        <a:latin typeface="Cambria Math" panose="02040503050406030204" pitchFamily="18" charset="0"/>
                      </a:rPr>
                      <m:t>𝑨𝑩𝑬</m:t>
                    </m:r>
                    <m:r>
                      <a:rPr lang="en-US" sz="4100" b="1" i="1">
                        <a:latin typeface="Cambria Math" panose="02040503050406030204" pitchFamily="18" charset="0"/>
                      </a:rPr>
                      <m:t>:</m:t>
                    </m:r>
                  </m:oMath>
                </a14:m>
                <a:endParaRPr lang="en-US" sz="4100" b="1" i="1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4100" b="1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4100" b="1" i="1">
                              <a:latin typeface="Cambria Math" panose="02040503050406030204" pitchFamily="18" charset="0"/>
                            </a:rPr>
                            <m:t>𝑺</m:t>
                          </m:r>
                        </m:e>
                        <m:sub>
                          <m:r>
                            <a:rPr lang="en-US" sz="4100" b="1" i="1">
                              <a:latin typeface="Cambria Math" panose="02040503050406030204" pitchFamily="18" charset="0"/>
                            </a:rPr>
                            <m:t>𝟑</m:t>
                          </m:r>
                        </m:sub>
                      </m:sSub>
                      <m:r>
                        <a:rPr lang="en-US" sz="4100" b="1" i="1">
                          <a:latin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sz="4100" b="1" i="1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sSub>
                            <m:sSubPr>
                              <m:ctrlPr>
                                <a:rPr lang="en-US" sz="4100" b="1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4100" b="1" i="1">
                                  <a:latin typeface="Cambria Math" panose="02040503050406030204" pitchFamily="18" charset="0"/>
                                </a:rPr>
                                <m:t>𝒑</m:t>
                              </m:r>
                            </m:e>
                            <m:sub>
                              <m:r>
                                <a:rPr lang="en-US" sz="4100" b="1" i="1">
                                  <a:latin typeface="Cambria Math" panose="02040503050406030204" pitchFamily="18" charset="0"/>
                                </a:rPr>
                                <m:t>𝟑</m:t>
                              </m:r>
                            </m:sub>
                          </m:sSub>
                          <m:d>
                            <m:dPr>
                              <m:ctrlPr>
                                <a:rPr lang="en-US" sz="4100" b="1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4100" b="1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4100" b="1" i="1">
                                      <a:latin typeface="Cambria Math" panose="02040503050406030204" pitchFamily="18" charset="0"/>
                                    </a:rPr>
                                    <m:t>𝒑</m:t>
                                  </m:r>
                                </m:e>
                                <m:sub>
                                  <m:r>
                                    <a:rPr lang="en-US" sz="4100" b="1" i="1">
                                      <a:latin typeface="Cambria Math" panose="02040503050406030204" pitchFamily="18" charset="0"/>
                                    </a:rPr>
                                    <m:t>𝟑</m:t>
                                  </m:r>
                                </m:sub>
                              </m:sSub>
                              <m:r>
                                <a:rPr lang="en-US" sz="4100" b="1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4100" b="1" i="1">
                                  <a:latin typeface="Cambria Math" panose="02040503050406030204" pitchFamily="18" charset="0"/>
                                </a:rPr>
                                <m:t>𝑨𝑩</m:t>
                              </m:r>
                            </m:e>
                          </m:d>
                          <m:d>
                            <m:dPr>
                              <m:ctrlPr>
                                <a:rPr lang="en-US" sz="4100" b="1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4100" b="1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4100" b="1" i="1">
                                      <a:latin typeface="Cambria Math" panose="02040503050406030204" pitchFamily="18" charset="0"/>
                                    </a:rPr>
                                    <m:t>𝒑</m:t>
                                  </m:r>
                                </m:e>
                                <m:sub>
                                  <m:r>
                                    <a:rPr lang="en-US" sz="4100" b="1" i="1">
                                      <a:latin typeface="Cambria Math" panose="02040503050406030204" pitchFamily="18" charset="0"/>
                                    </a:rPr>
                                    <m:t>𝟑</m:t>
                                  </m:r>
                                </m:sub>
                              </m:sSub>
                              <m:r>
                                <a:rPr lang="en-US" sz="4100" b="1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4100" b="1" i="1">
                                  <a:latin typeface="Cambria Math" panose="02040503050406030204" pitchFamily="18" charset="0"/>
                                </a:rPr>
                                <m:t>𝑨𝑬</m:t>
                              </m:r>
                            </m:e>
                          </m:d>
                          <m:d>
                            <m:dPr>
                              <m:ctrlPr>
                                <a:rPr lang="en-US" sz="4100" b="1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4100" b="1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4100" b="1" i="1">
                                      <a:latin typeface="Cambria Math" panose="02040503050406030204" pitchFamily="18" charset="0"/>
                                    </a:rPr>
                                    <m:t>𝒑</m:t>
                                  </m:r>
                                </m:e>
                                <m:sub>
                                  <m:r>
                                    <a:rPr lang="en-US" sz="4100" b="1" i="1">
                                      <a:latin typeface="Cambria Math" panose="02040503050406030204" pitchFamily="18" charset="0"/>
                                    </a:rPr>
                                    <m:t>𝟑</m:t>
                                  </m:r>
                                </m:sub>
                              </m:sSub>
                              <m:r>
                                <a:rPr lang="en-US" sz="4100" b="1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4100" b="1" i="1">
                                  <a:latin typeface="Cambria Math" panose="02040503050406030204" pitchFamily="18" charset="0"/>
                                </a:rPr>
                                <m:t>𝑩𝑬</m:t>
                              </m:r>
                            </m:e>
                          </m:d>
                        </m:e>
                      </m:rad>
                    </m:oMath>
                  </m:oMathPara>
                </a14:m>
                <a:endParaRPr lang="en-US" sz="4100" b="1" i="1" dirty="0"/>
              </a:p>
              <a:p>
                <a:pPr marL="0" indent="0">
                  <a:buNone/>
                </a:pPr>
                <a:r>
                  <a:rPr lang="en-US" sz="4100" b="1" dirty="0"/>
                  <a:t>    </a:t>
                </a:r>
                <a14:m>
                  <m:oMath xmlns:m="http://schemas.openxmlformats.org/officeDocument/2006/math">
                    <m:r>
                      <a:rPr lang="en-US" sz="4100" b="1" i="1" smtClean="0">
                        <a:latin typeface="Cambria Math" panose="02040503050406030204" pitchFamily="18" charset="0"/>
                      </a:rPr>
                      <m:t>  </m:t>
                    </m:r>
                    <m:r>
                      <a:rPr lang="en-US" sz="4100" b="1" i="1">
                        <a:latin typeface="Cambria Math" panose="02040503050406030204" pitchFamily="18" charset="0"/>
                      </a:rPr>
                      <m:t>≈</m:t>
                    </m:r>
                    <m:r>
                      <a:rPr lang="en-US" sz="4100" b="1" i="1">
                        <a:latin typeface="Cambria Math" panose="02040503050406030204" pitchFamily="18" charset="0"/>
                      </a:rPr>
                      <m:t>𝟓𝟏𝟑𝟐𝟖</m:t>
                    </m:r>
                    <m:sSup>
                      <m:sSupPr>
                        <m:ctrlPr>
                          <a:rPr lang="en-US" sz="41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100" b="1" i="1">
                            <a:latin typeface="Cambria Math" panose="02040503050406030204" pitchFamily="18" charset="0"/>
                          </a:rPr>
                          <m:t>𝒎</m:t>
                        </m:r>
                      </m:e>
                      <m:sup>
                        <m:r>
                          <a:rPr lang="en-US" sz="4100" b="1" i="1"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</m:oMath>
                </a14:m>
                <a:endParaRPr lang="en-US" sz="4100" b="1" dirty="0"/>
              </a:p>
              <a:p>
                <a:r>
                  <a:rPr lang="en-US" sz="4100" b="1" dirty="0" err="1"/>
                  <a:t>Diện</a:t>
                </a:r>
                <a:r>
                  <a:rPr lang="en-US" sz="4100" b="1" dirty="0"/>
                  <a:t> </a:t>
                </a:r>
                <a:r>
                  <a:rPr lang="en-US" sz="4100" b="1" dirty="0" err="1"/>
                  <a:t>tích</a:t>
                </a:r>
                <a:r>
                  <a:rPr lang="en-US" sz="4100" b="1" dirty="0"/>
                  <a:t> </a:t>
                </a:r>
                <a:r>
                  <a:rPr lang="en-US" sz="4100" b="1" dirty="0" err="1"/>
                  <a:t>của</a:t>
                </a:r>
                <a:r>
                  <a:rPr lang="en-US" sz="4100" b="1" dirty="0"/>
                  <a:t> </a:t>
                </a:r>
                <a:r>
                  <a:rPr lang="en-US" sz="4100" b="1" dirty="0" err="1"/>
                  <a:t>công</a:t>
                </a:r>
                <a:r>
                  <a:rPr lang="en-US" sz="4100" b="1" dirty="0"/>
                  <a:t> </a:t>
                </a:r>
                <a:r>
                  <a:rPr lang="en-US" sz="4100" b="1" dirty="0" err="1"/>
                  <a:t>viên</a:t>
                </a:r>
                <a:r>
                  <a:rPr lang="en-US" sz="4100" b="1" dirty="0"/>
                  <a:t> </a:t>
                </a:r>
                <a:r>
                  <a:rPr lang="en-US" sz="4100" b="1" dirty="0" err="1"/>
                  <a:t>là</a:t>
                </a:r>
                <a:r>
                  <a:rPr lang="en-US" sz="4100" b="1" dirty="0"/>
                  <a:t>: </a:t>
                </a:r>
                <a14:m>
                  <m:oMath xmlns:m="http://schemas.openxmlformats.org/officeDocument/2006/math">
                    <m:r>
                      <a:rPr lang="en-US" sz="4100" b="1" i="1">
                        <a:latin typeface="Cambria Math" panose="02040503050406030204" pitchFamily="18" charset="0"/>
                      </a:rPr>
                      <m:t>𝑺</m:t>
                    </m:r>
                    <m:r>
                      <a:rPr lang="en-US" sz="4100" b="1" i="1">
                        <a:latin typeface="Cambria Math" panose="02040503050406030204" pitchFamily="18" charset="0"/>
                      </a:rPr>
                      <m:t>≈</m:t>
                    </m:r>
                    <m:sSub>
                      <m:sSubPr>
                        <m:ctrlPr>
                          <a:rPr lang="en-US" sz="4100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100" b="1" i="1">
                            <a:latin typeface="Cambria Math" panose="02040503050406030204" pitchFamily="18" charset="0"/>
                          </a:rPr>
                          <m:t>𝑺</m:t>
                        </m:r>
                      </m:e>
                      <m:sub>
                        <m:r>
                          <a:rPr lang="en-US" sz="4100" b="1" i="1"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</m:sSub>
                    <m:r>
                      <a:rPr lang="en-US" sz="4100" b="1" i="1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sz="4100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100" b="1" i="1">
                            <a:latin typeface="Cambria Math" panose="02040503050406030204" pitchFamily="18" charset="0"/>
                          </a:rPr>
                          <m:t>𝑺</m:t>
                        </m:r>
                      </m:e>
                      <m:sub>
                        <m:r>
                          <a:rPr lang="en-US" sz="4100" b="1" i="1">
                            <a:latin typeface="Cambria Math" panose="02040503050406030204" pitchFamily="18" charset="0"/>
                          </a:rPr>
                          <m:t>𝟐</m:t>
                        </m:r>
                      </m:sub>
                    </m:sSub>
                    <m:r>
                      <a:rPr lang="en-US" sz="4100" b="1" i="1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sz="4100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100" b="1" i="1">
                            <a:latin typeface="Cambria Math" panose="02040503050406030204" pitchFamily="18" charset="0"/>
                          </a:rPr>
                          <m:t>𝑺</m:t>
                        </m:r>
                      </m:e>
                      <m:sub>
                        <m:r>
                          <a:rPr lang="en-US" sz="4100" b="1" i="1">
                            <a:latin typeface="Cambria Math" panose="02040503050406030204" pitchFamily="18" charset="0"/>
                          </a:rPr>
                          <m:t>𝟑</m:t>
                        </m:r>
                      </m:sub>
                    </m:sSub>
                    <m:r>
                      <a:rPr lang="en-US" sz="4100" b="1" i="1">
                        <a:latin typeface="Cambria Math" panose="02040503050406030204" pitchFamily="18" charset="0"/>
                      </a:rPr>
                      <m:t>≈</m:t>
                    </m:r>
                    <m:r>
                      <a:rPr lang="en-US" sz="4100" b="1" i="1">
                        <a:latin typeface="Cambria Math" panose="02040503050406030204" pitchFamily="18" charset="0"/>
                      </a:rPr>
                      <m:t>𝟏𝟏𝟐𝟐𝟔𝟕</m:t>
                    </m:r>
                    <m:r>
                      <a:rPr lang="en-US" sz="4100" b="1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4100" b="1" i="1">
                        <a:latin typeface="Cambria Math" panose="02040503050406030204" pitchFamily="18" charset="0"/>
                      </a:rPr>
                      <m:t>𝟕</m:t>
                    </m:r>
                    <m:r>
                      <a:rPr lang="en-US" sz="4100" b="1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4100" b="1" i="1">
                        <a:latin typeface="Cambria Math" panose="02040503050406030204" pitchFamily="18" charset="0"/>
                      </a:rPr>
                      <m:t>𝟓𝟏𝟒𝟗𝟓</m:t>
                    </m:r>
                    <m:r>
                      <a:rPr lang="en-US" sz="4100" b="1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4100" b="1" i="1">
                        <a:latin typeface="Cambria Math" panose="02040503050406030204" pitchFamily="18" charset="0"/>
                      </a:rPr>
                      <m:t>𝟏</m:t>
                    </m:r>
                    <m:r>
                      <a:rPr lang="en-US" sz="4100" b="1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4100" b="1" i="1">
                        <a:latin typeface="Cambria Math" panose="02040503050406030204" pitchFamily="18" charset="0"/>
                      </a:rPr>
                      <m:t>𝟓𝟏𝟑𝟐𝟖</m:t>
                    </m:r>
                    <m:r>
                      <a:rPr lang="en-US" sz="4100" b="1" i="1">
                        <a:latin typeface="Cambria Math" panose="02040503050406030204" pitchFamily="18" charset="0"/>
                      </a:rPr>
                      <m:t>≈</m:t>
                    </m:r>
                    <m:r>
                      <a:rPr lang="en-US" sz="4100" b="1" i="1">
                        <a:latin typeface="Cambria Math" panose="02040503050406030204" pitchFamily="18" charset="0"/>
                      </a:rPr>
                      <m:t>𝟐𝟏𝟓𝟎𝟗𝟎</m:t>
                    </m:r>
                    <m:r>
                      <a:rPr lang="en-US" sz="4100" b="1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4100" b="1" i="1">
                        <a:latin typeface="Cambria Math" panose="02040503050406030204" pitchFamily="18" charset="0"/>
                      </a:rPr>
                      <m:t>𝟖</m:t>
                    </m:r>
                    <m:sSup>
                      <m:sSupPr>
                        <m:ctrlPr>
                          <a:rPr lang="en-US" sz="41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100" b="1" i="1">
                            <a:latin typeface="Cambria Math" panose="02040503050406030204" pitchFamily="18" charset="0"/>
                          </a:rPr>
                          <m:t>𝒎</m:t>
                        </m:r>
                      </m:e>
                      <m:sup>
                        <m:r>
                          <a:rPr lang="en-US" sz="4100" b="1" i="1"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</m:oMath>
                </a14:m>
                <a:endParaRPr lang="en-US" sz="4100" b="1" dirty="0"/>
              </a:p>
              <a:p>
                <a:pPr lvl="4"/>
                <a:endParaRPr lang="en-US" dirty="0"/>
              </a:p>
            </p:txBody>
          </p:sp>
        </mc:Choice>
        <mc:Fallback xmlns="">
          <p:sp>
            <p:nvSpPr>
              <p:cNvPr id="7" name="Content Placeholder 2">
                <a:extLst>
                  <a:ext uri="{FF2B5EF4-FFF2-40B4-BE49-F238E27FC236}">
                    <a16:creationId xmlns:a16="http://schemas.microsoft.com/office/drawing/2014/main" id="{08B49A2E-2A9D-46FD-AE9C-29462A33F0E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344400" y="5026639"/>
                <a:ext cx="11811000" cy="8392501"/>
              </a:xfrm>
              <a:prstGeom prst="rect">
                <a:avLst/>
              </a:prstGeom>
              <a:blipFill>
                <a:blip r:embed="rId5"/>
                <a:stretch>
                  <a:fillRect l="-2062" t="-1451" b="-145"/>
                </a:stretch>
              </a:blipFill>
              <a:ln>
                <a:solidFill>
                  <a:srgbClr val="00B0F0"/>
                </a:solidFill>
              </a:ln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" name="Group 4">
            <a:extLst>
              <a:ext uri="{FF2B5EF4-FFF2-40B4-BE49-F238E27FC236}">
                <a16:creationId xmlns:a16="http://schemas.microsoft.com/office/drawing/2014/main" id="{A27F1ED4-6E59-4945-AD46-7C4404B9AAD3}"/>
              </a:ext>
            </a:extLst>
          </p:cNvPr>
          <p:cNvGrpSpPr/>
          <p:nvPr/>
        </p:nvGrpSpPr>
        <p:grpSpPr>
          <a:xfrm>
            <a:off x="228600" y="1676400"/>
            <a:ext cx="4745917" cy="950597"/>
            <a:chOff x="22440" y="-7359"/>
            <a:chExt cx="860218" cy="252442"/>
          </a:xfrm>
        </p:grpSpPr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A1C5BD84-57A5-4368-87D1-7B8FFD4C5DDE}"/>
                </a:ext>
              </a:extLst>
            </p:cNvPr>
            <p:cNvGrpSpPr/>
            <p:nvPr/>
          </p:nvGrpSpPr>
          <p:grpSpPr>
            <a:xfrm>
              <a:off x="22440" y="59288"/>
              <a:ext cx="794708" cy="158481"/>
              <a:chOff x="31572" y="60276"/>
              <a:chExt cx="1118169" cy="196127"/>
            </a:xfrm>
          </p:grpSpPr>
          <p:sp>
            <p:nvSpPr>
              <p:cNvPr id="9" name="Arrow: Pentagon 8">
                <a:extLst>
                  <a:ext uri="{FF2B5EF4-FFF2-40B4-BE49-F238E27FC236}">
                    <a16:creationId xmlns:a16="http://schemas.microsoft.com/office/drawing/2014/main" id="{289EBFBC-4923-437D-8CDC-AA109A5BDF1F}"/>
                  </a:ext>
                </a:extLst>
              </p:cNvPr>
              <p:cNvSpPr/>
              <p:nvPr/>
            </p:nvSpPr>
            <p:spPr>
              <a:xfrm>
                <a:off x="204506" y="61809"/>
                <a:ext cx="945235" cy="194529"/>
              </a:xfrm>
              <a:prstGeom prst="homePlate">
                <a:avLst/>
              </a:prstGeom>
              <a:solidFill>
                <a:srgbClr val="FCFFEF"/>
              </a:solidFill>
              <a:ln w="12700" cap="flat" cmpd="sng" algn="ctr">
                <a:solidFill>
                  <a:srgbClr val="ED7D31">
                    <a:lumMod val="20000"/>
                    <a:lumOff val="80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>
                  <a:lnSpc>
                    <a:spcPct val="106000"/>
                  </a:lnSpc>
                  <a:spcAft>
                    <a:spcPts val="800"/>
                  </a:spcAft>
                </a:pPr>
                <a:r>
                  <a:rPr lang="en-US" sz="1000" b="1" kern="1200">
                    <a:solidFill>
                      <a:srgbClr val="0000CC"/>
                    </a:solidFill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endParaRPr lang="en-US" sz="120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0" name="Arrow: Chevron 9">
                <a:extLst>
                  <a:ext uri="{FF2B5EF4-FFF2-40B4-BE49-F238E27FC236}">
                    <a16:creationId xmlns:a16="http://schemas.microsoft.com/office/drawing/2014/main" id="{9A3F6F32-EC39-401C-9AB5-2267949BF7C1}"/>
                  </a:ext>
                </a:extLst>
              </p:cNvPr>
              <p:cNvSpPr/>
              <p:nvPr/>
            </p:nvSpPr>
            <p:spPr>
              <a:xfrm>
                <a:off x="31572" y="60341"/>
                <a:ext cx="162630" cy="196062"/>
              </a:xfrm>
              <a:prstGeom prst="chevron">
                <a:avLst/>
              </a:prstGeom>
              <a:solidFill>
                <a:srgbClr val="4472C4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1" name="Arrow: Chevron 10">
                <a:extLst>
                  <a:ext uri="{FF2B5EF4-FFF2-40B4-BE49-F238E27FC236}">
                    <a16:creationId xmlns:a16="http://schemas.microsoft.com/office/drawing/2014/main" id="{A0B2B27C-C348-4FFC-8554-F3DA888DA165}"/>
                  </a:ext>
                </a:extLst>
              </p:cNvPr>
              <p:cNvSpPr/>
              <p:nvPr/>
            </p:nvSpPr>
            <p:spPr>
              <a:xfrm>
                <a:off x="116273" y="60276"/>
                <a:ext cx="176766" cy="196062"/>
              </a:xfrm>
              <a:prstGeom prst="chevron">
                <a:avLst/>
              </a:prstGeom>
              <a:solidFill>
                <a:srgbClr val="FFC000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sp>
          <p:nvSpPr>
            <p:cNvPr id="8" name="TextBox 56">
              <a:extLst>
                <a:ext uri="{FF2B5EF4-FFF2-40B4-BE49-F238E27FC236}">
                  <a16:creationId xmlns:a16="http://schemas.microsoft.com/office/drawing/2014/main" id="{65C07033-5E41-4F72-B221-2EA1811F253C}"/>
                </a:ext>
              </a:extLst>
            </p:cNvPr>
            <p:cNvSpPr txBox="1"/>
            <p:nvPr/>
          </p:nvSpPr>
          <p:spPr>
            <a:xfrm>
              <a:off x="210858" y="-7359"/>
              <a:ext cx="671800" cy="252442"/>
            </a:xfrm>
            <a:prstGeom prst="rect">
              <a:avLst/>
            </a:prstGeom>
            <a:noFill/>
          </p:spPr>
          <p:txBody>
            <a:bodyPr wrap="square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en-US" sz="5400" b="1" kern="1200" dirty="0" err="1">
                  <a:solidFill>
                    <a:srgbClr val="0000CC"/>
                  </a:solidFill>
                  <a:effectLst/>
                  <a:latin typeface="Tomaho"/>
                  <a:ea typeface="Calibri" panose="020F0502020204030204" pitchFamily="34" charset="0"/>
                  <a:cs typeface="Times New Roman" panose="02020603050405020304" pitchFamily="18" charset="0"/>
                </a:rPr>
                <a:t>Vận</a:t>
              </a:r>
              <a:r>
                <a:rPr lang="en-US" sz="5400" b="1" kern="1200" dirty="0">
                  <a:solidFill>
                    <a:srgbClr val="0000CC"/>
                  </a:solidFill>
                  <a:effectLst/>
                  <a:latin typeface="Tomaho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5400" b="1" kern="1200" dirty="0" err="1">
                  <a:solidFill>
                    <a:srgbClr val="0000CC"/>
                  </a:solidFill>
                  <a:effectLst/>
                  <a:latin typeface="Tomaho"/>
                  <a:ea typeface="Calibri" panose="020F0502020204030204" pitchFamily="34" charset="0"/>
                  <a:cs typeface="Times New Roman" panose="02020603050405020304" pitchFamily="18" charset="0"/>
                </a:rPr>
                <a:t>dụng</a:t>
              </a:r>
              <a:r>
                <a:rPr lang="en-US" sz="5400" b="1" kern="1200" dirty="0">
                  <a:solidFill>
                    <a:srgbClr val="0000CC"/>
                  </a:solidFill>
                  <a:effectLst/>
                  <a:latin typeface="Tomaho"/>
                  <a:ea typeface="Calibri" panose="020F0502020204030204" pitchFamily="34" charset="0"/>
                  <a:cs typeface="Times New Roman" panose="02020603050405020304" pitchFamily="18" charset="0"/>
                </a:rPr>
                <a:t> 3</a:t>
              </a:r>
              <a:endParaRPr lang="en-US" sz="1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12" name="Picture 11">
            <a:extLst>
              <a:ext uri="{FF2B5EF4-FFF2-40B4-BE49-F238E27FC236}">
                <a16:creationId xmlns:a16="http://schemas.microsoft.com/office/drawing/2014/main" id="{A2A0DD98-88E8-4A23-9A48-E5717F94AD34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35599" y="1524000"/>
            <a:ext cx="5839691" cy="35026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063664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6" dur="500"/>
                                        <p:tgtEl>
                                          <p:spTgt spid="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1" dur="500"/>
                                        <p:tgtEl>
                                          <p:spTgt spid="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6" dur="500"/>
                                        <p:tgtEl>
                                          <p:spTgt spid="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1" dur="500"/>
                                        <p:tgtEl>
                                          <p:spTgt spid="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6" dur="500"/>
                                        <p:tgtEl>
                                          <p:spTgt spid="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6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1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6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1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6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1" dur="5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6" dur="500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1" dur="500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6" dur="500"/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9" grpId="0" animBg="1"/>
      <p:bldP spid="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97" name="Title 1">
                <a:extLst>
                  <a:ext uri="{FF2B5EF4-FFF2-40B4-BE49-F238E27FC236}">
                    <a16:creationId xmlns:a16="http://schemas.microsoft.com/office/drawing/2014/main" id="{D87ADF89-46F9-4713-9744-A644701231B8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838200" y="1879601"/>
                <a:ext cx="22707600" cy="1168400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>
                <a:solidFill>
                  <a:schemeClr val="tx2">
                    <a:lumMod val="20000"/>
                    <a:lumOff val="80000"/>
                  </a:schemeClr>
                </a:solidFill>
              </a:ln>
            </p:spPr>
            <p:txBody>
              <a:bodyPr/>
              <a:lstStyle>
                <a:lvl1pPr algn="l" defTabSz="1828800" rtl="0" eaLnBrk="1" latinLnBrk="0" hangingPunct="1">
                  <a:lnSpc>
                    <a:spcPct val="90000"/>
                  </a:lnSpc>
                  <a:spcBef>
                    <a:spcPct val="0"/>
                  </a:spcBef>
                  <a:buNone/>
                  <a:defRPr sz="5400" kern="1200">
                    <a:solidFill>
                      <a:schemeClr val="tx1"/>
                    </a:solidFill>
                    <a:latin typeface="Tomaho"/>
                    <a:ea typeface="+mj-ea"/>
                    <a:cs typeface="+mj-cs"/>
                  </a:defRPr>
                </a:lvl1pPr>
              </a:lstStyle>
              <a:p>
                <a:r>
                  <a:rPr lang="en-US" sz="4400" b="1" dirty="0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3.5. 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Cho tam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giác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𝑨𝑩𝑪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𝒂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𝟔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𝒃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𝟓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𝒄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𝟖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Tính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𝒄𝒐𝒔</m:t>
                        </m:r>
                      </m:fName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𝑨</m:t>
                        </m:r>
                      </m:e>
                    </m:func>
                    <m:r>
                      <a:rPr lang="en-US" sz="4400" b="1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𝑺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𝒓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97" name="Title 1">
                <a:extLst>
                  <a:ext uri="{FF2B5EF4-FFF2-40B4-BE49-F238E27FC236}">
                    <a16:creationId xmlns:a16="http://schemas.microsoft.com/office/drawing/2014/main" id="{D87ADF89-46F9-4713-9744-A644701231B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1879601"/>
                <a:ext cx="22707600" cy="1168400"/>
              </a:xfrm>
              <a:prstGeom prst="rect">
                <a:avLst/>
              </a:prstGeom>
              <a:blipFill>
                <a:blip r:embed="rId3"/>
                <a:stretch>
                  <a:fillRect l="-1073" t="-15979"/>
                </a:stretch>
              </a:blipFill>
              <a:ln>
                <a:solidFill>
                  <a:schemeClr val="tx2">
                    <a:lumMod val="20000"/>
                    <a:lumOff val="80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9" name="Content Placeholder 2">
                <a:extLst>
                  <a:ext uri="{FF2B5EF4-FFF2-40B4-BE49-F238E27FC236}">
                    <a16:creationId xmlns:a16="http://schemas.microsoft.com/office/drawing/2014/main" id="{14822BB7-DB89-4357-87F0-6E511FC44A6A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381000" y="3914590"/>
                <a:ext cx="23622000" cy="9572810"/>
              </a:xfrm>
              <a:prstGeom prst="rect">
                <a:avLst/>
              </a:prstGeom>
              <a:solidFill>
                <a:srgbClr val="D6F7FE"/>
              </a:solidFill>
              <a:ln>
                <a:solidFill>
                  <a:srgbClr val="00B0F0"/>
                </a:solidFill>
              </a:ln>
            </p:spPr>
            <p:txBody>
              <a:bodyPr/>
              <a:lstStyle>
                <a:lvl1pPr marL="457200" indent="-457200" algn="l" defTabSz="1828800" rtl="0" eaLnBrk="1" latinLnBrk="0" hangingPunct="1">
                  <a:lnSpc>
                    <a:spcPct val="90000"/>
                  </a:lnSpc>
                  <a:spcBef>
                    <a:spcPts val="2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1pPr>
                <a:lvl2pPr marL="1371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2pPr>
                <a:lvl3pPr marL="2286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3pPr>
                <a:lvl4pPr marL="3200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4pPr>
                <a:lvl5pPr marL="41148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5pPr>
                <a:lvl6pPr marL="50292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5943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6858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7772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Ta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𝒄𝒐𝒔</m:t>
                        </m:r>
                      </m:fName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𝑨</m:t>
                        </m:r>
                      </m:e>
                    </m:func>
                    <m:r>
                      <a:rPr lang="en-US" sz="4400" b="1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𝒃</m:t>
                            </m:r>
                          </m:e>
                          <m:sup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+</m:t>
                        </m:r>
                        <m:sSup>
                          <m:sSupPr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𝒄</m:t>
                            </m:r>
                          </m:e>
                          <m:sup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−</m:t>
                        </m:r>
                        <m:sSup>
                          <m:sSupPr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𝒂</m:t>
                            </m:r>
                          </m:e>
                          <m:sup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</m:num>
                      <m:den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𝟐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𝒃𝒄</m:t>
                        </m:r>
                      </m:den>
                    </m:f>
                  </m:oMath>
                </a14:m>
                <a:endParaRPr lang="en-US" sz="4400" b="1" i="1" dirty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:r>
                  <a:rPr lang="en-US" sz="4400" b="1" dirty="0"/>
                  <a:t>                          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𝟓</m:t>
                            </m:r>
                          </m:e>
                          <m:sup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+</m:t>
                        </m:r>
                        <m:sSup>
                          <m:sSupPr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𝟖</m:t>
                            </m:r>
                          </m:e>
                          <m:sup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−</m:t>
                        </m:r>
                        <m:sSup>
                          <m:sSupPr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𝟔</m:t>
                            </m:r>
                          </m:e>
                          <m:sup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</m:num>
                      <m:den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𝟐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.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𝟓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.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𝟖</m:t>
                        </m:r>
                      </m:den>
                    </m:f>
                  </m:oMath>
                </a14:m>
                <a:endParaRPr lang="en-US" sz="4400" b="1" i="1" dirty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:r>
                  <a:rPr lang="en-US" sz="4400" b="1" dirty="0"/>
                  <a:t>                          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𝟓𝟑</m:t>
                        </m:r>
                      </m:num>
                      <m:den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𝟖𝟎</m:t>
                        </m:r>
                      </m:den>
                    </m:f>
                  </m:oMath>
                </a14:m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Nửa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chu vi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𝑷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𝒂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𝒃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𝒄</m:t>
                        </m:r>
                      </m:num>
                      <m:den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𝟐</m:t>
                        </m:r>
                      </m:den>
                    </m:f>
                  </m:oMath>
                </a14:m>
                <a:endParaRPr lang="en-US" sz="4400" b="1" i="1" dirty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:r>
                  <a:rPr lang="en-US" sz="4400" b="1" dirty="0"/>
                  <a:t>		       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𝟔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𝟓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𝟖</m:t>
                        </m:r>
                      </m:num>
                      <m:den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𝟐</m:t>
                        </m:r>
                      </m:den>
                    </m:f>
                  </m:oMath>
                </a14:m>
                <a:endParaRPr lang="en-US" sz="4400" b="1" i="1" dirty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:r>
                  <a:rPr lang="en-US" sz="4400" b="1" dirty="0"/>
                  <a:t>		        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𝟏𝟗</m:t>
                        </m:r>
                      </m:num>
                      <m:den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</a:t>
                </a:r>
              </a:p>
              <a:p>
                <a:pPr lvl="4"/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99" name="Content Placeholder 2">
                <a:extLst>
                  <a:ext uri="{FF2B5EF4-FFF2-40B4-BE49-F238E27FC236}">
                    <a16:creationId xmlns:a16="http://schemas.microsoft.com/office/drawing/2014/main" id="{14822BB7-DB89-4357-87F0-6E511FC44A6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1000" y="3914590"/>
                <a:ext cx="23622000" cy="9572810"/>
              </a:xfrm>
              <a:prstGeom prst="rect">
                <a:avLst/>
              </a:prstGeom>
              <a:blipFill>
                <a:blip r:embed="rId4"/>
                <a:stretch>
                  <a:fillRect l="-929"/>
                </a:stretch>
              </a:blipFill>
              <a:ln>
                <a:solidFill>
                  <a:srgbClr val="00B0F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6" name="Group 15">
            <a:extLst>
              <a:ext uri="{FF2B5EF4-FFF2-40B4-BE49-F238E27FC236}">
                <a16:creationId xmlns:a16="http://schemas.microsoft.com/office/drawing/2014/main" id="{82064A05-206F-4C1A-8701-2F08C790D86D}"/>
              </a:ext>
            </a:extLst>
          </p:cNvPr>
          <p:cNvGrpSpPr/>
          <p:nvPr/>
        </p:nvGrpSpPr>
        <p:grpSpPr>
          <a:xfrm>
            <a:off x="748937" y="3079870"/>
            <a:ext cx="3942745" cy="880876"/>
            <a:chOff x="410517" y="4648195"/>
            <a:chExt cx="3991939" cy="1485320"/>
          </a:xfrm>
          <a:solidFill>
            <a:srgbClr val="DAE3F3"/>
          </a:solidFill>
        </p:grpSpPr>
        <p:sp>
          <p:nvSpPr>
            <p:cNvPr id="17" name="Freeform 20">
              <a:extLst>
                <a:ext uri="{FF2B5EF4-FFF2-40B4-BE49-F238E27FC236}">
                  <a16:creationId xmlns:a16="http://schemas.microsoft.com/office/drawing/2014/main" id="{63B1F77C-1120-4E8D-9418-BD9F111CACD7}"/>
                </a:ext>
              </a:extLst>
            </p:cNvPr>
            <p:cNvSpPr>
              <a:spLocks/>
            </p:cNvSpPr>
            <p:nvPr/>
          </p:nvSpPr>
          <p:spPr bwMode="auto">
            <a:xfrm rot="16200000" flipV="1">
              <a:off x="2161593" y="3892652"/>
              <a:ext cx="1485320" cy="2996406"/>
            </a:xfrm>
            <a:prstGeom prst="round1Rect">
              <a:avLst/>
            </a:prstGeom>
            <a:grpFill/>
            <a:ln w="57150">
              <a:solidFill>
                <a:schemeClr val="accent6">
                  <a:lumMod val="75000"/>
                </a:schemeClr>
              </a:solidFill>
            </a:ln>
            <a:effectLst>
              <a:innerShdw blurRad="63500" dist="50800" dir="18900000">
                <a:prstClr val="black">
                  <a:alpha val="50000"/>
                </a:prstClr>
              </a:inn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3D56C1F9-23D3-455E-9D5B-6C4C8F339655}"/>
                </a:ext>
              </a:extLst>
            </p:cNvPr>
            <p:cNvSpPr txBox="1"/>
            <p:nvPr/>
          </p:nvSpPr>
          <p:spPr>
            <a:xfrm>
              <a:off x="1406053" y="4732064"/>
              <a:ext cx="2872839" cy="1349317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4600" b="1" dirty="0">
                  <a:solidFill>
                    <a:srgbClr val="0000FF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Bài giải</a:t>
              </a:r>
              <a:endParaRPr lang="en-US" sz="4600" b="1" dirty="0">
                <a:solidFill>
                  <a:srgbClr val="0000FF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pic>
          <p:nvPicPr>
            <p:cNvPr id="19" name="Picture 18">
              <a:extLst>
                <a:ext uri="{FF2B5EF4-FFF2-40B4-BE49-F238E27FC236}">
                  <a16:creationId xmlns:a16="http://schemas.microsoft.com/office/drawing/2014/main" id="{D1F285C2-3BA5-4766-8F65-56F97D9C453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7950" t="14860" r="18922" b="25555"/>
            <a:stretch/>
          </p:blipFill>
          <p:spPr>
            <a:xfrm>
              <a:off x="410517" y="4648201"/>
              <a:ext cx="1058948" cy="1485314"/>
            </a:xfrm>
            <a:prstGeom prst="round2DiagRect">
              <a:avLst>
                <a:gd name="adj1" fmla="val 27632"/>
                <a:gd name="adj2" fmla="val 0"/>
              </a:avLst>
            </a:prstGeom>
            <a:grpFill/>
            <a:ln w="38100" cap="sq">
              <a:solidFill>
                <a:schemeClr val="accent6">
                  <a:lumMod val="50000"/>
                </a:schemeClr>
              </a:solidFill>
              <a:miter lim="800000"/>
            </a:ln>
            <a:effectLst>
              <a:outerShdw blurRad="254000" algn="tl" rotWithShape="0">
                <a:srgbClr val="000000">
                  <a:alpha val="43000"/>
                </a:srgbClr>
              </a:outerShdw>
            </a:effectLst>
          </p:spPr>
        </p:pic>
      </p:grp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8EEC8EC5-C36E-4598-9C1C-037C82F11DDC}"/>
              </a:ext>
            </a:extLst>
          </p:cNvPr>
          <p:cNvCxnSpPr>
            <a:cxnSpLocks/>
          </p:cNvCxnSpPr>
          <p:nvPr/>
        </p:nvCxnSpPr>
        <p:spPr>
          <a:xfrm>
            <a:off x="11506200" y="3914590"/>
            <a:ext cx="0" cy="9572810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484BFD8D-0AD4-4C89-BEBB-0F22C7B5B887}"/>
                  </a:ext>
                </a:extLst>
              </p:cNvPr>
              <p:cNvSpPr txBox="1"/>
              <p:nvPr/>
            </p:nvSpPr>
            <p:spPr>
              <a:xfrm>
                <a:off x="12192000" y="4419600"/>
                <a:ext cx="11658596" cy="590277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4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* </a:t>
                </a:r>
                <a:r>
                  <a:rPr kumimoji="0" lang="en-US" sz="44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Áp</a:t>
                </a:r>
                <a:r>
                  <a:rPr kumimoji="0" lang="en-US" sz="4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kumimoji="0" lang="en-US" sz="44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dụng</a:t>
                </a:r>
                <a:r>
                  <a:rPr kumimoji="0" lang="en-US" sz="4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kumimoji="0" lang="en-US" sz="44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công</a:t>
                </a:r>
                <a:r>
                  <a:rPr kumimoji="0" lang="en-US" sz="4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kumimoji="0" lang="en-US" sz="44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thức</a:t>
                </a:r>
                <a:r>
                  <a:rPr kumimoji="0" lang="en-US" sz="4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Heron ta </a:t>
                </a:r>
                <a:r>
                  <a:rPr kumimoji="0" lang="en-US" sz="44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kumimoji="0" lang="en-US" sz="4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:</a:t>
                </a:r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4400" b="1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𝑺</m:t>
                      </m:r>
                      <m:r>
                        <a:rPr kumimoji="0" lang="en-US" sz="4400" b="1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kumimoji="0" lang="en-US" sz="44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radPr>
                        <m:deg/>
                        <m:e>
                          <m:r>
                            <a:rPr kumimoji="0" lang="en-US" sz="44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𝒑</m:t>
                          </m:r>
                          <m:r>
                            <a:rPr kumimoji="0" lang="en-US" sz="44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(</m:t>
                          </m:r>
                          <m:r>
                            <a:rPr kumimoji="0" lang="en-US" sz="44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𝒑</m:t>
                          </m:r>
                          <m:r>
                            <a:rPr kumimoji="0" lang="en-US" sz="44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−</m:t>
                          </m:r>
                          <m:r>
                            <a:rPr kumimoji="0" lang="en-US" sz="44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𝒂</m:t>
                          </m:r>
                          <m:r>
                            <a:rPr kumimoji="0" lang="en-US" sz="44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)(</m:t>
                          </m:r>
                          <m:r>
                            <a:rPr kumimoji="0" lang="en-US" sz="44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𝒑</m:t>
                          </m:r>
                          <m:r>
                            <a:rPr kumimoji="0" lang="en-US" sz="44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−</m:t>
                          </m:r>
                          <m:r>
                            <a:rPr kumimoji="0" lang="en-US" sz="44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𝒃</m:t>
                          </m:r>
                          <m:r>
                            <a:rPr kumimoji="0" lang="en-US" sz="44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)(</m:t>
                          </m:r>
                          <m:r>
                            <a:rPr kumimoji="0" lang="en-US" sz="44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𝒑</m:t>
                          </m:r>
                          <m:r>
                            <a:rPr kumimoji="0" lang="en-US" sz="44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−</m:t>
                          </m:r>
                          <m:r>
                            <a:rPr kumimoji="0" lang="en-US" sz="44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𝒄</m:t>
                          </m:r>
                          <m:r>
                            <a:rPr kumimoji="0" lang="en-US" sz="44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)</m:t>
                          </m:r>
                        </m:e>
                      </m:rad>
                    </m:oMath>
                  </m:oMathPara>
                </a14:m>
                <a:endParaRPr kumimoji="0" lang="en-US" sz="4400" b="1" i="1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 Math" panose="02040503050406030204" pitchFamily="18" charset="0"/>
                  <a:ea typeface="+mn-ea"/>
                  <a:cs typeface="+mn-cs"/>
                </a:endParaRPr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4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     	  </a:t>
                </a:r>
                <a14:m>
                  <m:oMath xmlns:m="http://schemas.openxmlformats.org/officeDocument/2006/math">
                    <m:r>
                      <a:rPr kumimoji="0" lang="en-US" sz="44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=</m:t>
                    </m:r>
                    <m:rad>
                      <m:radPr>
                        <m:degHide m:val="on"/>
                        <m:ctrlPr>
                          <a:rPr kumimoji="0" lang="en-US" sz="4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radPr>
                      <m:deg/>
                      <m:e>
                        <m:f>
                          <m:fPr>
                            <m:ctrlPr>
                              <a:rPr kumimoji="0" lang="en-US" sz="44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fPr>
                          <m:num>
                            <m:r>
                              <a:rPr kumimoji="0" lang="en-US" sz="44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𝟏𝟗</m:t>
                            </m:r>
                          </m:num>
                          <m:den>
                            <m:r>
                              <a:rPr kumimoji="0" lang="en-US" sz="44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𝟐</m:t>
                            </m:r>
                          </m:den>
                        </m:f>
                        <m:d>
                          <m:dPr>
                            <m:ctrlPr>
                              <a:rPr kumimoji="0" lang="en-US" sz="44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kumimoji="0" lang="en-US" sz="4400" b="1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</m:ctrlPr>
                              </m:fPr>
                              <m:num>
                                <m:r>
                                  <a:rPr kumimoji="0" lang="en-US" sz="4400" b="1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𝟏𝟗</m:t>
                                </m:r>
                              </m:num>
                              <m:den>
                                <m:r>
                                  <a:rPr kumimoji="0" lang="en-US" sz="4400" b="1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𝟐</m:t>
                                </m:r>
                              </m:den>
                            </m:f>
                            <m:r>
                              <a:rPr kumimoji="0" lang="en-US" sz="44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−</m:t>
                            </m:r>
                            <m:r>
                              <a:rPr kumimoji="0" lang="en-US" sz="44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𝟔</m:t>
                            </m:r>
                          </m:e>
                        </m:d>
                        <m:d>
                          <m:dPr>
                            <m:ctrlPr>
                              <a:rPr kumimoji="0" lang="en-US" sz="44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kumimoji="0" lang="en-US" sz="4400" b="1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</m:ctrlPr>
                              </m:fPr>
                              <m:num>
                                <m:r>
                                  <a:rPr kumimoji="0" lang="en-US" sz="4400" b="1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𝟏𝟗</m:t>
                                </m:r>
                              </m:num>
                              <m:den>
                                <m:r>
                                  <a:rPr kumimoji="0" lang="en-US" sz="4400" b="1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𝟐</m:t>
                                </m:r>
                              </m:den>
                            </m:f>
                            <m:r>
                              <a:rPr kumimoji="0" lang="en-US" sz="44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−</m:t>
                            </m:r>
                            <m:r>
                              <a:rPr kumimoji="0" lang="en-US" sz="44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𝟓</m:t>
                            </m:r>
                          </m:e>
                        </m:d>
                        <m:d>
                          <m:dPr>
                            <m:ctrlPr>
                              <a:rPr kumimoji="0" lang="en-US" sz="44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kumimoji="0" lang="en-US" sz="4400" b="1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</m:ctrlPr>
                              </m:fPr>
                              <m:num>
                                <m:r>
                                  <a:rPr kumimoji="0" lang="en-US" sz="4400" b="1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𝟏𝟗</m:t>
                                </m:r>
                              </m:num>
                              <m:den>
                                <m:r>
                                  <a:rPr kumimoji="0" lang="en-US" sz="4400" b="1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𝟐</m:t>
                                </m:r>
                              </m:den>
                            </m:f>
                            <m:r>
                              <a:rPr kumimoji="0" lang="en-US" sz="44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−</m:t>
                            </m:r>
                            <m:r>
                              <a:rPr kumimoji="0" lang="en-US" sz="44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𝟖</m:t>
                            </m:r>
                          </m:e>
                        </m:d>
                      </m:e>
                    </m:rad>
                  </m:oMath>
                </a14:m>
                <a:endParaRPr kumimoji="0" lang="en-US" sz="4400" b="1" i="1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 Math" panose="02040503050406030204" pitchFamily="18" charset="0"/>
                  <a:ea typeface="+mn-ea"/>
                  <a:cs typeface="+mn-cs"/>
                </a:endParaRPr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4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     	  </a:t>
                </a:r>
                <a14:m>
                  <m:oMath xmlns:m="http://schemas.openxmlformats.org/officeDocument/2006/math">
                    <m:r>
                      <a:rPr kumimoji="0" lang="en-US" sz="44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=</m:t>
                    </m:r>
                    <m:f>
                      <m:fPr>
                        <m:ctrlPr>
                          <a:rPr kumimoji="0" lang="en-US" sz="4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fPr>
                      <m:num>
                        <m:r>
                          <a:rPr kumimoji="0" lang="en-US" sz="4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𝟑</m:t>
                        </m:r>
                        <m:rad>
                          <m:radPr>
                            <m:degHide m:val="on"/>
                            <m:ctrlPr>
                              <a:rPr kumimoji="0" lang="en-US" sz="44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radPr>
                          <m:deg/>
                          <m:e>
                            <m:r>
                              <a:rPr kumimoji="0" lang="en-US" sz="44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𝟑𝟗𝟗</m:t>
                            </m:r>
                          </m:e>
                        </m:rad>
                      </m:num>
                      <m:den>
                        <m:r>
                          <a:rPr kumimoji="0" lang="en-US" sz="4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𝟒</m:t>
                        </m:r>
                      </m:den>
                    </m:f>
                  </m:oMath>
                </a14:m>
                <a:endParaRPr kumimoji="0" 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marL="571500" marR="0" lvl="0" indent="-57150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 panose="020B0604020202020204" pitchFamily="34" charset="0"/>
                  <a:buChar char="•"/>
                  <a:tabLst/>
                  <a:defRPr/>
                </a:pPr>
                <a:r>
                  <a:rPr kumimoji="0" lang="en-US" sz="4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Do </a:t>
                </a:r>
                <a14:m>
                  <m:oMath xmlns:m="http://schemas.openxmlformats.org/officeDocument/2006/math">
                    <m:r>
                      <a:rPr kumimoji="0" lang="en-US" sz="44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𝑺</m:t>
                    </m:r>
                    <m:r>
                      <a:rPr kumimoji="0" lang="en-US" sz="44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=</m:t>
                    </m:r>
                    <m:r>
                      <a:rPr kumimoji="0" lang="en-US" sz="44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𝒑</m:t>
                    </m:r>
                    <m:r>
                      <a:rPr kumimoji="0" lang="en-US" sz="44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.</m:t>
                    </m:r>
                    <m:r>
                      <a:rPr kumimoji="0" lang="en-US" sz="44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𝒓</m:t>
                    </m:r>
                  </m:oMath>
                </a14:m>
                <a:endParaRPr kumimoji="0" lang="en-US" sz="4400" b="1" i="1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 Math" panose="02040503050406030204" pitchFamily="18" charset="0"/>
                  <a:ea typeface="+mn-ea"/>
                  <a:cs typeface="+mn-cs"/>
                </a:endParaRPr>
              </a:p>
              <a:p>
                <a:pPr marR="0" lvl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tabLst/>
                  <a:defRPr/>
                </a:pPr>
                <a:r>
                  <a:rPr kumimoji="0" lang="en-US" sz="4400" b="1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ea typeface="+mn-ea"/>
                    <a:cs typeface="+mn-cs"/>
                  </a:rPr>
                  <a:t>	</a:t>
                </a:r>
                <a14:m>
                  <m:oMath xmlns:m="http://schemas.openxmlformats.org/officeDocument/2006/math">
                    <m:r>
                      <a:rPr kumimoji="0" lang="en-US" sz="44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⇒</m:t>
                    </m:r>
                    <m:r>
                      <a:rPr kumimoji="0" lang="en-US" sz="44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𝒓</m:t>
                    </m:r>
                    <m:r>
                      <a:rPr kumimoji="0" lang="en-US" sz="44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=</m:t>
                    </m:r>
                    <m:f>
                      <m:fPr>
                        <m:ctrlPr>
                          <a:rPr kumimoji="0" lang="en-US" sz="4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fPr>
                      <m:num>
                        <m:r>
                          <a:rPr kumimoji="0" lang="en-US" sz="4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𝑺</m:t>
                        </m:r>
                      </m:num>
                      <m:den>
                        <m:r>
                          <a:rPr kumimoji="0" lang="en-US" sz="4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𝒑</m:t>
                        </m:r>
                      </m:den>
                    </m:f>
                    <m:r>
                      <a:rPr kumimoji="0" lang="en-US" sz="44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=</m:t>
                    </m:r>
                    <m:f>
                      <m:fPr>
                        <m:ctrlPr>
                          <a:rPr kumimoji="0" lang="en-US" sz="4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fPr>
                      <m:num>
                        <m:r>
                          <a:rPr kumimoji="0" lang="en-US" sz="4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𝟑</m:t>
                        </m:r>
                        <m:rad>
                          <m:radPr>
                            <m:degHide m:val="on"/>
                            <m:ctrlPr>
                              <a:rPr kumimoji="0" lang="en-US" sz="44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radPr>
                          <m:deg/>
                          <m:e>
                            <m:r>
                              <a:rPr kumimoji="0" lang="en-US" sz="44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𝟑𝟗𝟗</m:t>
                            </m:r>
                          </m:e>
                        </m:rad>
                      </m:num>
                      <m:den>
                        <m:r>
                          <a:rPr kumimoji="0" lang="en-US" sz="4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𝟑𝟖</m:t>
                        </m:r>
                      </m:den>
                    </m:f>
                    <m:r>
                      <a:rPr kumimoji="0" lang="en-US" sz="44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.</m:t>
                    </m:r>
                  </m:oMath>
                </a14:m>
                <a:endParaRPr kumimoji="0" 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484BFD8D-0AD4-4C89-BEBB-0F22C7B5B88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192000" y="4419600"/>
                <a:ext cx="11658596" cy="5902770"/>
              </a:xfrm>
              <a:prstGeom prst="rect">
                <a:avLst/>
              </a:prstGeom>
              <a:blipFill>
                <a:blip r:embed="rId6"/>
                <a:stretch>
                  <a:fillRect l="-2092" t="-206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0649566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97" name="Title 1">
                <a:extLst>
                  <a:ext uri="{FF2B5EF4-FFF2-40B4-BE49-F238E27FC236}">
                    <a16:creationId xmlns:a16="http://schemas.microsoft.com/office/drawing/2014/main" id="{D87ADF89-46F9-4713-9744-A644701231B8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52400" y="1879601"/>
                <a:ext cx="23850600" cy="1092200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>
                <a:solidFill>
                  <a:schemeClr val="tx2">
                    <a:lumMod val="20000"/>
                    <a:lumOff val="80000"/>
                  </a:schemeClr>
                </a:solidFill>
              </a:ln>
            </p:spPr>
            <p:txBody>
              <a:bodyPr/>
              <a:lstStyle>
                <a:lvl1pPr algn="l" defTabSz="1828800" rtl="0" eaLnBrk="1" latinLnBrk="0" hangingPunct="1">
                  <a:lnSpc>
                    <a:spcPct val="90000"/>
                  </a:lnSpc>
                  <a:spcBef>
                    <a:spcPct val="0"/>
                  </a:spcBef>
                  <a:buNone/>
                  <a:defRPr sz="5400" kern="1200">
                    <a:solidFill>
                      <a:schemeClr val="tx1"/>
                    </a:solidFill>
                    <a:latin typeface="Tomaho"/>
                    <a:ea typeface="+mj-ea"/>
                    <a:cs typeface="+mj-cs"/>
                  </a:defRPr>
                </a:lvl1pPr>
              </a:lstStyle>
              <a:p>
                <a:pPr marL="0" marR="0" lvl="0" indent="0" algn="l" defTabSz="1828800" rtl="0" eaLnBrk="1" fontAlgn="auto" latinLnBrk="0" hangingPunct="1">
                  <a:lnSpc>
                    <a:spcPct val="900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4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3.6. </a:t>
                </a:r>
                <a:r>
                  <a:rPr kumimoji="0" lang="en-US" sz="4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Cho tam </a:t>
                </a:r>
                <a:r>
                  <a:rPr kumimoji="0" lang="en-US" sz="44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giác</a:t>
                </a:r>
                <a:r>
                  <a:rPr kumimoji="0" lang="en-US" sz="4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kumimoji="0" lang="en-US" sz="44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j-ea"/>
                        <a:cs typeface="+mj-cs"/>
                      </a:rPr>
                      <m:t>𝑨𝑩𝑪</m:t>
                    </m:r>
                  </m:oMath>
                </a14:m>
                <a:r>
                  <a:rPr kumimoji="0" lang="en-US" sz="4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kumimoji="0" lang="en-US" sz="44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kumimoji="0" lang="en-US" sz="4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kumimoji="0" lang="en-US" sz="44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j-ea"/>
                        <a:cs typeface="+mj-cs"/>
                      </a:rPr>
                      <m:t>𝒂</m:t>
                    </m:r>
                    <m:r>
                      <a:rPr kumimoji="0" lang="en-US" sz="44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j-ea"/>
                        <a:cs typeface="+mj-cs"/>
                      </a:rPr>
                      <m:t>=</m:t>
                    </m:r>
                    <m:r>
                      <a:rPr kumimoji="0" lang="en-US" sz="44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j-ea"/>
                        <a:cs typeface="+mj-cs"/>
                      </a:rPr>
                      <m:t>𝟏𝟎</m:t>
                    </m:r>
                    <m:r>
                      <a:rPr kumimoji="0" lang="en-US" sz="44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j-ea"/>
                        <a:cs typeface="+mj-cs"/>
                      </a:rPr>
                      <m:t>,</m:t>
                    </m:r>
                    <m:acc>
                      <m:accPr>
                        <m:chr m:val="̂"/>
                        <m:ctrlPr>
                          <a:rPr kumimoji="0" lang="en-US" sz="4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j-ea"/>
                            <a:cs typeface="+mj-cs"/>
                          </a:rPr>
                        </m:ctrlPr>
                      </m:accPr>
                      <m:e>
                        <m:r>
                          <a:rPr kumimoji="0" lang="en-US" sz="4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j-ea"/>
                            <a:cs typeface="+mj-cs"/>
                          </a:rPr>
                          <m:t>𝑨</m:t>
                        </m:r>
                      </m:e>
                    </m:acc>
                    <m:r>
                      <a:rPr kumimoji="0" lang="en-US" sz="44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j-ea"/>
                        <a:cs typeface="+mj-cs"/>
                      </a:rPr>
                      <m:t>=</m:t>
                    </m:r>
                    <m:r>
                      <a:rPr kumimoji="0" lang="en-US" sz="44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j-ea"/>
                        <a:cs typeface="+mj-cs"/>
                      </a:rPr>
                      <m:t>𝟒𝟓</m:t>
                    </m:r>
                    <m:r>
                      <a:rPr kumimoji="0" lang="en-US" sz="44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j-ea"/>
                        <a:cs typeface="+mj-cs"/>
                      </a:rPr>
                      <m:t>°,</m:t>
                    </m:r>
                    <m:acc>
                      <m:accPr>
                        <m:chr m:val="̂"/>
                        <m:ctrlPr>
                          <a:rPr kumimoji="0" lang="en-US" sz="4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j-ea"/>
                            <a:cs typeface="+mj-cs"/>
                          </a:rPr>
                        </m:ctrlPr>
                      </m:accPr>
                      <m:e>
                        <m:r>
                          <a:rPr kumimoji="0" lang="en-US" sz="4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j-ea"/>
                            <a:cs typeface="+mj-cs"/>
                          </a:rPr>
                          <m:t>𝑩</m:t>
                        </m:r>
                      </m:e>
                    </m:acc>
                    <m:r>
                      <a:rPr kumimoji="0" lang="en-US" sz="44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j-ea"/>
                        <a:cs typeface="+mj-cs"/>
                      </a:rPr>
                      <m:t>=</m:t>
                    </m:r>
                    <m:r>
                      <a:rPr kumimoji="0" lang="en-US" sz="44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j-ea"/>
                        <a:cs typeface="+mj-cs"/>
                      </a:rPr>
                      <m:t>𝟕𝟎</m:t>
                    </m:r>
                    <m:r>
                      <a:rPr kumimoji="0" lang="en-US" sz="44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j-ea"/>
                        <a:cs typeface="+mj-cs"/>
                      </a:rPr>
                      <m:t>°.</m:t>
                    </m:r>
                  </m:oMath>
                </a14:m>
                <a:r>
                  <a:rPr kumimoji="0" lang="en-US" sz="4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kumimoji="0" lang="en-US" sz="44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Tính</a:t>
                </a:r>
                <a:r>
                  <a:rPr kumimoji="0" lang="en-US" sz="4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kumimoji="0" lang="en-US" sz="44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j-ea"/>
                        <a:cs typeface="+mj-cs"/>
                      </a:rPr>
                      <m:t>𝑹</m:t>
                    </m:r>
                    <m:r>
                      <a:rPr kumimoji="0" lang="en-US" sz="44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j-ea"/>
                        <a:cs typeface="+mj-cs"/>
                      </a:rPr>
                      <m:t>,</m:t>
                    </m:r>
                    <m:r>
                      <a:rPr kumimoji="0" lang="en-US" sz="44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j-ea"/>
                        <a:cs typeface="+mj-cs"/>
                      </a:rPr>
                      <m:t>𝒃</m:t>
                    </m:r>
                    <m:r>
                      <a:rPr kumimoji="0" lang="en-US" sz="44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j-ea"/>
                        <a:cs typeface="+mj-cs"/>
                      </a:rPr>
                      <m:t>,</m:t>
                    </m:r>
                    <m:r>
                      <a:rPr kumimoji="0" lang="en-US" sz="44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j-ea"/>
                        <a:cs typeface="+mj-cs"/>
                      </a:rPr>
                      <m:t>𝒄</m:t>
                    </m:r>
                    <m:r>
                      <a:rPr kumimoji="0" lang="en-US" sz="44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j-ea"/>
                        <a:cs typeface="+mj-cs"/>
                      </a:rPr>
                      <m:t>.</m:t>
                    </m:r>
                  </m:oMath>
                </a14:m>
                <a:endParaRPr kumimoji="0" 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97" name="Title 1">
                <a:extLst>
                  <a:ext uri="{FF2B5EF4-FFF2-40B4-BE49-F238E27FC236}">
                    <a16:creationId xmlns:a16="http://schemas.microsoft.com/office/drawing/2014/main" id="{D87ADF89-46F9-4713-9744-A644701231B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2400" y="1879601"/>
                <a:ext cx="23850600" cy="1092200"/>
              </a:xfrm>
              <a:prstGeom prst="rect">
                <a:avLst/>
              </a:prstGeom>
              <a:blipFill>
                <a:blip r:embed="rId3"/>
                <a:stretch>
                  <a:fillRect l="-996" t="-15385"/>
                </a:stretch>
              </a:blipFill>
              <a:ln>
                <a:solidFill>
                  <a:schemeClr val="tx2">
                    <a:lumMod val="20000"/>
                    <a:lumOff val="80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9" name="Content Placeholder 2">
            <a:extLst>
              <a:ext uri="{FF2B5EF4-FFF2-40B4-BE49-F238E27FC236}">
                <a16:creationId xmlns:a16="http://schemas.microsoft.com/office/drawing/2014/main" id="{14822BB7-DB89-4357-87F0-6E511FC44A6A}"/>
              </a:ext>
            </a:extLst>
          </p:cNvPr>
          <p:cNvSpPr txBox="1">
            <a:spLocks/>
          </p:cNvSpPr>
          <p:nvPr/>
        </p:nvSpPr>
        <p:spPr>
          <a:xfrm>
            <a:off x="609599" y="3170920"/>
            <a:ext cx="11582401" cy="10316480"/>
          </a:xfrm>
          <a:prstGeom prst="rect">
            <a:avLst/>
          </a:prstGeom>
          <a:solidFill>
            <a:srgbClr val="D6F7FE"/>
          </a:solidFill>
          <a:ln>
            <a:solidFill>
              <a:srgbClr val="00B0F0"/>
            </a:solidFill>
          </a:ln>
        </p:spPr>
        <p:txBody>
          <a:bodyPr/>
          <a:lstStyle>
            <a:lvl1pPr marL="457200" indent="-457200" algn="l" defTabSz="1828800" rtl="0" eaLnBrk="1" latinLnBrk="0" hangingPunct="1">
              <a:lnSpc>
                <a:spcPct val="90000"/>
              </a:lnSpc>
              <a:spcBef>
                <a:spcPts val="2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1pPr>
            <a:lvl2pPr marL="13716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2pPr>
            <a:lvl3pPr marL="22860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3pPr>
            <a:lvl4pPr marL="32004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4pPr>
            <a:lvl5pPr marL="41148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5pPr>
            <a:lvl6pPr marL="50292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9436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8580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7724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marR="0" lvl="0" indent="-457200" algn="l" defTabSz="1828800" rtl="0" eaLnBrk="1" fontAlgn="auto" latinLnBrk="0" hangingPunct="1">
              <a:lnSpc>
                <a:spcPct val="150000"/>
              </a:lnSpc>
              <a:spcBef>
                <a:spcPts val="2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457200" marR="0" lvl="0" indent="-457200" algn="l" defTabSz="1828800" rtl="0" eaLnBrk="1" fontAlgn="auto" latinLnBrk="0" hangingPunct="1">
              <a:lnSpc>
                <a:spcPct val="150000"/>
              </a:lnSpc>
              <a:spcBef>
                <a:spcPts val="2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US" sz="4400" b="1" dirty="0">
              <a:solidFill>
                <a:prstClr val="black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457200" marR="0" lvl="0" indent="-457200" algn="l" defTabSz="1828800" rtl="0" eaLnBrk="1" fontAlgn="auto" latinLnBrk="0" hangingPunct="1">
              <a:lnSpc>
                <a:spcPct val="150000"/>
              </a:lnSpc>
              <a:spcBef>
                <a:spcPts val="2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457200" marR="0" lvl="0" indent="-457200" algn="l" defTabSz="1828800" rtl="0" eaLnBrk="1" fontAlgn="auto" latinLnBrk="0" hangingPunct="1">
              <a:lnSpc>
                <a:spcPct val="150000"/>
              </a:lnSpc>
              <a:spcBef>
                <a:spcPts val="2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US" sz="4400" b="1" dirty="0">
              <a:solidFill>
                <a:prstClr val="black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457200" marR="0" lvl="0" indent="-457200" algn="l" defTabSz="1828800" rtl="0" eaLnBrk="1" fontAlgn="auto" latinLnBrk="0" hangingPunct="1">
              <a:lnSpc>
                <a:spcPct val="150000"/>
              </a:lnSpc>
              <a:spcBef>
                <a:spcPts val="2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marR="0" lvl="0" indent="0" algn="l" defTabSz="1828800" rtl="0" eaLnBrk="1" fontAlgn="auto" latinLnBrk="0" hangingPunct="1">
              <a:lnSpc>
                <a:spcPct val="150000"/>
              </a:lnSpc>
              <a:spcBef>
                <a:spcPts val="200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92E09610-7C96-4220-9D8D-7E186001619D}"/>
              </a:ext>
            </a:extLst>
          </p:cNvPr>
          <p:cNvGrpSpPr/>
          <p:nvPr/>
        </p:nvGrpSpPr>
        <p:grpSpPr>
          <a:xfrm>
            <a:off x="178904" y="3024111"/>
            <a:ext cx="3942745" cy="880876"/>
            <a:chOff x="410517" y="4648195"/>
            <a:chExt cx="3991939" cy="1485320"/>
          </a:xfrm>
          <a:solidFill>
            <a:srgbClr val="DAE3F3"/>
          </a:solidFill>
        </p:grpSpPr>
        <p:sp>
          <p:nvSpPr>
            <p:cNvPr id="11" name="Freeform 20">
              <a:extLst>
                <a:ext uri="{FF2B5EF4-FFF2-40B4-BE49-F238E27FC236}">
                  <a16:creationId xmlns:a16="http://schemas.microsoft.com/office/drawing/2014/main" id="{7F6D46CB-3D3D-41F6-A7E6-773097628D0E}"/>
                </a:ext>
              </a:extLst>
            </p:cNvPr>
            <p:cNvSpPr>
              <a:spLocks/>
            </p:cNvSpPr>
            <p:nvPr/>
          </p:nvSpPr>
          <p:spPr bwMode="auto">
            <a:xfrm rot="16200000" flipV="1">
              <a:off x="2161593" y="3892652"/>
              <a:ext cx="1485320" cy="2996406"/>
            </a:xfrm>
            <a:prstGeom prst="round1Rect">
              <a:avLst/>
            </a:prstGeom>
            <a:grpFill/>
            <a:ln w="57150">
              <a:solidFill>
                <a:schemeClr val="accent6">
                  <a:lumMod val="75000"/>
                </a:schemeClr>
              </a:solidFill>
            </a:ln>
            <a:effectLst>
              <a:innerShdw blurRad="63500" dist="50800" dir="18900000">
                <a:prstClr val="black">
                  <a:alpha val="50000"/>
                </a:prstClr>
              </a:inn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3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C79C717E-73AC-4198-A148-26194F929CF4}"/>
                </a:ext>
              </a:extLst>
            </p:cNvPr>
            <p:cNvSpPr txBox="1"/>
            <p:nvPr/>
          </p:nvSpPr>
          <p:spPr>
            <a:xfrm>
              <a:off x="1406053" y="4732064"/>
              <a:ext cx="2872839" cy="1297420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marL="0" marR="0" lvl="0" indent="0" algn="ct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44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rPr>
                <a:t>Bài giải</a:t>
              </a:r>
              <a:endPara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FE472365-7743-42C9-A021-388F8B5973B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7950" t="14860" r="18922" b="25555"/>
            <a:stretch/>
          </p:blipFill>
          <p:spPr>
            <a:xfrm>
              <a:off x="410517" y="4648201"/>
              <a:ext cx="1058948" cy="1485314"/>
            </a:xfrm>
            <a:prstGeom prst="round2DiagRect">
              <a:avLst>
                <a:gd name="adj1" fmla="val 27632"/>
                <a:gd name="adj2" fmla="val 0"/>
              </a:avLst>
            </a:prstGeom>
            <a:grpFill/>
            <a:ln w="38100" cap="sq">
              <a:solidFill>
                <a:schemeClr val="accent6">
                  <a:lumMod val="50000"/>
                </a:schemeClr>
              </a:solidFill>
              <a:miter lim="800000"/>
            </a:ln>
            <a:effectLst>
              <a:outerShdw blurRad="254000" algn="tl" rotWithShape="0">
                <a:srgbClr val="000000">
                  <a:alpha val="43000"/>
                </a:srgbClr>
              </a:outerShdw>
            </a:effectLst>
          </p:spPr>
        </p:pic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Content Placeholder 2">
                <a:extLst>
                  <a:ext uri="{FF2B5EF4-FFF2-40B4-BE49-F238E27FC236}">
                    <a16:creationId xmlns:a16="http://schemas.microsoft.com/office/drawing/2014/main" id="{18AAA595-790B-44FC-96BA-0D8FAA2955E6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2470295" y="3170920"/>
                <a:ext cx="11430001" cy="10316480"/>
              </a:xfrm>
              <a:prstGeom prst="rect">
                <a:avLst/>
              </a:prstGeom>
              <a:solidFill>
                <a:srgbClr val="D6F7FE"/>
              </a:solidFill>
              <a:ln>
                <a:solidFill>
                  <a:srgbClr val="00B0F0"/>
                </a:solidFill>
              </a:ln>
            </p:spPr>
            <p:txBody>
              <a:bodyPr/>
              <a:lstStyle>
                <a:lvl1pPr marL="457200" indent="-457200" algn="l" defTabSz="1828800" rtl="0" eaLnBrk="1" latinLnBrk="0" hangingPunct="1">
                  <a:lnSpc>
                    <a:spcPct val="90000"/>
                  </a:lnSpc>
                  <a:spcBef>
                    <a:spcPts val="2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1pPr>
                <a:lvl2pPr marL="1371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2pPr>
                <a:lvl3pPr marL="2286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3pPr>
                <a:lvl4pPr marL="3200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4pPr>
                <a:lvl5pPr marL="41148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5pPr>
                <a:lvl6pPr marL="50292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5943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6858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7772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1828800" rtl="0" eaLnBrk="1" fontAlgn="auto" latinLnBrk="0" hangingPunct="1">
                  <a:lnSpc>
                    <a:spcPct val="150000"/>
                  </a:lnSpc>
                  <a:spcBef>
                    <a:spcPts val="2000"/>
                  </a:spcBef>
                  <a:spcAft>
                    <a:spcPts val="0"/>
                  </a:spcAft>
                  <a:buClrTx/>
                  <a:buSz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kumimoji="0" lang="en-US" sz="4400" b="1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</m:t>
                      </m:r>
                      <m:f>
                        <m:fPr>
                          <m:ctrlPr>
                            <a:rPr kumimoji="0" lang="en-US" sz="44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fPr>
                        <m:num>
                          <m:r>
                            <a:rPr kumimoji="0" lang="en-US" sz="44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𝟏𝟎</m:t>
                          </m:r>
                          <m:r>
                            <a:rPr kumimoji="0" lang="en-US" sz="44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.</m:t>
                          </m:r>
                          <m:func>
                            <m:funcPr>
                              <m:ctrlPr>
                                <a:rPr kumimoji="0" lang="en-US" sz="4400" b="1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funcPr>
                            <m:fName>
                              <m:r>
                                <a:rPr kumimoji="0" lang="en-US" sz="4400" b="1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𝒔𝒊𝒏</m:t>
                              </m:r>
                            </m:fName>
                            <m:e>
                              <m:r>
                                <a:rPr kumimoji="0" lang="en-US" sz="4400" b="1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𝟕</m:t>
                              </m:r>
                            </m:e>
                          </m:func>
                          <m:r>
                            <a:rPr kumimoji="0" lang="en-US" sz="44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𝟎</m:t>
                          </m:r>
                          <m:r>
                            <a:rPr kumimoji="0" lang="en-US" sz="44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°</m:t>
                          </m:r>
                        </m:num>
                        <m:den>
                          <m:func>
                            <m:funcPr>
                              <m:ctrlPr>
                                <a:rPr kumimoji="0" lang="en-US" sz="4400" b="1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funcPr>
                            <m:fName>
                              <m:r>
                                <a:rPr kumimoji="0" lang="en-US" sz="4400" b="1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𝒔𝒊𝒏</m:t>
                              </m:r>
                            </m:fName>
                            <m:e>
                              <m:r>
                                <a:rPr kumimoji="0" lang="en-US" sz="4400" b="1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𝟒</m:t>
                              </m:r>
                            </m:e>
                          </m:func>
                          <m:r>
                            <a:rPr kumimoji="0" lang="en-US" sz="44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𝟓</m:t>
                          </m:r>
                          <m:r>
                            <a:rPr kumimoji="0" lang="en-US" sz="44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°</m:t>
                          </m:r>
                        </m:den>
                      </m:f>
                    </m:oMath>
                  </m:oMathPara>
                </a14:m>
                <a:endParaRPr kumimoji="0" lang="en-US" sz="4400" b="1" i="1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 Math" panose="02040503050406030204" pitchFamily="18" charset="0"/>
                  <a:ea typeface="+mn-ea"/>
                  <a:cs typeface="+mn-cs"/>
                </a:endParaRPr>
              </a:p>
              <a:p>
                <a:pPr marL="0" marR="0" lvl="0" indent="0" algn="ctr" defTabSz="1828800" rtl="0" eaLnBrk="1" fontAlgn="auto" latinLnBrk="0" hangingPunct="1">
                  <a:lnSpc>
                    <a:spcPct val="150000"/>
                  </a:lnSpc>
                  <a:spcBef>
                    <a:spcPts val="2000"/>
                  </a:spcBef>
                  <a:spcAft>
                    <a:spcPts val="0"/>
                  </a:spcAft>
                  <a:buClrTx/>
                  <a:buSz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kumimoji="0" lang="en-US" sz="4400" b="1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≈</m:t>
                      </m:r>
                      <m:r>
                        <a:rPr kumimoji="0" lang="en-US" sz="4400" b="1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𝟏𝟑</m:t>
                      </m:r>
                      <m:r>
                        <a:rPr kumimoji="0" lang="en-US" sz="4400" b="1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,</m:t>
                      </m:r>
                      <m:r>
                        <a:rPr kumimoji="0" lang="en-US" sz="4400" b="1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𝟐𝟖𝟗</m:t>
                      </m:r>
                    </m:oMath>
                  </m:oMathPara>
                </a14:m>
                <a:endParaRPr kumimoji="0" 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marL="457200" marR="0" lvl="0" indent="-457200" algn="ctr" defTabSz="1828800" rtl="0" eaLnBrk="1" fontAlgn="auto" latinLnBrk="0" hangingPunct="1">
                  <a:lnSpc>
                    <a:spcPct val="150000"/>
                  </a:lnSpc>
                  <a:spcBef>
                    <a:spcPts val="2000"/>
                  </a:spcBef>
                  <a:spcAft>
                    <a:spcPts val="0"/>
                  </a:spcAft>
                  <a:buClrTx/>
                  <a:buSzTx/>
                  <a:buFont typeface="Arial" panose="020B0604020202020204" pitchFamily="34" charset="0"/>
                  <a:buChar char="•"/>
                  <a:tabLst/>
                  <a:defRPr/>
                </a:pPr>
                <a:r>
                  <a:rPr kumimoji="0" lang="en-US" sz="44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Vì</a:t>
                </a:r>
                <a:r>
                  <a:rPr kumimoji="0" lang="en-US" sz="4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kumimoji="0" lang="en-US" sz="4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accPr>
                      <m:e>
                        <m:r>
                          <a:rPr kumimoji="0" lang="en-US" sz="4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𝑨</m:t>
                        </m:r>
                      </m:e>
                    </m:acc>
                    <m:r>
                      <a:rPr kumimoji="0" lang="en-US" sz="44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+</m:t>
                    </m:r>
                    <m:acc>
                      <m:accPr>
                        <m:chr m:val="̂"/>
                        <m:ctrlPr>
                          <a:rPr kumimoji="0" lang="en-US" sz="4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accPr>
                      <m:e>
                        <m:r>
                          <a:rPr kumimoji="0" lang="en-US" sz="4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𝑩</m:t>
                        </m:r>
                      </m:e>
                    </m:acc>
                    <m:r>
                      <a:rPr kumimoji="0" lang="en-US" sz="44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+</m:t>
                    </m:r>
                    <m:acc>
                      <m:accPr>
                        <m:chr m:val="̂"/>
                        <m:ctrlPr>
                          <a:rPr kumimoji="0" lang="en-US" sz="4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accPr>
                      <m:e>
                        <m:r>
                          <a:rPr kumimoji="0" lang="en-US" sz="4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𝑪</m:t>
                        </m:r>
                      </m:e>
                    </m:acc>
                    <m:r>
                      <a:rPr kumimoji="0" lang="en-US" sz="44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=</m:t>
                    </m:r>
                    <m:r>
                      <a:rPr kumimoji="0" lang="en-US" sz="44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𝟏𝟖𝟎</m:t>
                    </m:r>
                    <m:r>
                      <a:rPr kumimoji="0" lang="en-US" sz="44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°</m:t>
                    </m:r>
                  </m:oMath>
                </a14:m>
                <a:endParaRPr kumimoji="0" lang="en-US" sz="4400" b="1" i="1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 Math" panose="02040503050406030204" pitchFamily="18" charset="0"/>
                  <a:ea typeface="+mn-ea"/>
                  <a:cs typeface="+mn-cs"/>
                </a:endParaRPr>
              </a:p>
              <a:p>
                <a:pPr marL="0" marR="0" lvl="0" indent="0" algn="ctr" defTabSz="1828800" rtl="0" eaLnBrk="1" fontAlgn="auto" latinLnBrk="0" hangingPunct="1">
                  <a:lnSpc>
                    <a:spcPct val="150000"/>
                  </a:lnSpc>
                  <a:spcBef>
                    <a:spcPts val="2000"/>
                  </a:spcBef>
                  <a:spcAft>
                    <a:spcPts val="0"/>
                  </a:spcAft>
                  <a:buClrTx/>
                  <a:buSz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kumimoji="0" lang="en-US" sz="4400" b="1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⇒</m:t>
                      </m:r>
                      <m:acc>
                        <m:accPr>
                          <m:chr m:val="̂"/>
                          <m:ctrlPr>
                            <a:rPr kumimoji="0" lang="en-US" sz="44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accPr>
                        <m:e>
                          <m:r>
                            <a:rPr kumimoji="0" lang="en-US" sz="44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𝑪</m:t>
                          </m:r>
                        </m:e>
                      </m:acc>
                      <m:r>
                        <a:rPr kumimoji="0" lang="en-US" sz="4400" b="1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</m:t>
                      </m:r>
                      <m:r>
                        <a:rPr kumimoji="0" lang="en-US" sz="4400" b="1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𝟏𝟖𝟎</m:t>
                      </m:r>
                      <m:r>
                        <a:rPr kumimoji="0" lang="en-US" sz="4400" b="1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°−</m:t>
                      </m:r>
                      <m:acc>
                        <m:accPr>
                          <m:chr m:val="̂"/>
                          <m:ctrlPr>
                            <a:rPr kumimoji="0" lang="en-US" sz="44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accPr>
                        <m:e>
                          <m:r>
                            <a:rPr kumimoji="0" lang="en-US" sz="44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𝑨</m:t>
                          </m:r>
                        </m:e>
                      </m:acc>
                      <m:r>
                        <a:rPr kumimoji="0" lang="en-US" sz="4400" b="1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−</m:t>
                      </m:r>
                      <m:acc>
                        <m:accPr>
                          <m:chr m:val="̂"/>
                          <m:ctrlPr>
                            <a:rPr kumimoji="0" lang="en-US" sz="44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accPr>
                        <m:e>
                          <m:r>
                            <a:rPr kumimoji="0" lang="en-US" sz="44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𝑩</m:t>
                          </m:r>
                        </m:e>
                      </m:acc>
                    </m:oMath>
                  </m:oMathPara>
                </a14:m>
                <a:endParaRPr kumimoji="0" lang="en-US" sz="4400" b="1" i="1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 Math" panose="02040503050406030204" pitchFamily="18" charset="0"/>
                  <a:ea typeface="+mn-ea"/>
                  <a:cs typeface="+mn-cs"/>
                </a:endParaRPr>
              </a:p>
              <a:p>
                <a:pPr marL="0" marR="0" lvl="0" indent="0" algn="ctr" defTabSz="1828800" rtl="0" eaLnBrk="1" fontAlgn="auto" latinLnBrk="0" hangingPunct="1">
                  <a:lnSpc>
                    <a:spcPct val="150000"/>
                  </a:lnSpc>
                  <a:spcBef>
                    <a:spcPts val="2000"/>
                  </a:spcBef>
                  <a:spcAft>
                    <a:spcPts val="0"/>
                  </a:spcAft>
                  <a:buClrTx/>
                  <a:buSzTx/>
                  <a:buNone/>
                  <a:tabLst/>
                  <a:defRPr/>
                </a:pPr>
                <a:r>
                  <a:rPr kumimoji="0" lang="en-US" sz="4400" b="1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ea typeface="+mn-ea"/>
                    <a:cs typeface="+mn-cs"/>
                  </a:rPr>
                  <a:t>	</a:t>
                </a:r>
                <a14:m>
                  <m:oMath xmlns:m="http://schemas.openxmlformats.org/officeDocument/2006/math">
                    <m:r>
                      <a:rPr kumimoji="0" lang="en-US" sz="44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=</m:t>
                    </m:r>
                    <m:r>
                      <a:rPr kumimoji="0" lang="en-US" sz="44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𝟔𝟓</m:t>
                    </m:r>
                    <m:r>
                      <a:rPr kumimoji="0" lang="en-US" sz="44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°</m:t>
                    </m:r>
                  </m:oMath>
                </a14:m>
                <a:endParaRPr kumimoji="0" lang="en-US" sz="4400" b="1" i="1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 Math" panose="02040503050406030204" pitchFamily="18" charset="0"/>
                  <a:ea typeface="+mn-ea"/>
                  <a:cs typeface="+mn-cs"/>
                </a:endParaRPr>
              </a:p>
              <a:p>
                <a:pPr marL="0" marR="0" lvl="0" indent="0" algn="ctr" defTabSz="1828800" rtl="0" eaLnBrk="1" fontAlgn="auto" latinLnBrk="0" hangingPunct="1">
                  <a:lnSpc>
                    <a:spcPct val="150000"/>
                  </a:lnSpc>
                  <a:spcBef>
                    <a:spcPts val="2000"/>
                  </a:spcBef>
                  <a:spcAft>
                    <a:spcPts val="0"/>
                  </a:spcAft>
                  <a:buClrTx/>
                  <a:buSz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kumimoji="0" lang="en-US" sz="4400" b="1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⇒</m:t>
                      </m:r>
                      <m:r>
                        <a:rPr kumimoji="0" lang="en-US" sz="4400" b="1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𝒄</m:t>
                      </m:r>
                      <m:r>
                        <a:rPr kumimoji="0" lang="en-US" sz="4400" b="1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</m:t>
                      </m:r>
                      <m:f>
                        <m:fPr>
                          <m:ctrlPr>
                            <a:rPr kumimoji="0" lang="en-US" sz="44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fPr>
                        <m:num>
                          <m:r>
                            <a:rPr kumimoji="0" lang="en-US" sz="44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𝒂</m:t>
                          </m:r>
                          <m:func>
                            <m:funcPr>
                              <m:ctrlPr>
                                <a:rPr kumimoji="0" lang="en-US" sz="4400" b="1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funcPr>
                            <m:fName>
                              <m:r>
                                <a:rPr kumimoji="0" lang="en-US" sz="4400" b="1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𝒔𝒊𝒏</m:t>
                              </m:r>
                            </m:fName>
                            <m:e>
                              <m:r>
                                <a:rPr kumimoji="0" lang="en-US" sz="4400" b="1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𝑪</m:t>
                              </m:r>
                            </m:e>
                          </m:func>
                        </m:num>
                        <m:den>
                          <m:func>
                            <m:funcPr>
                              <m:ctrlPr>
                                <a:rPr kumimoji="0" lang="en-US" sz="4400" b="1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funcPr>
                            <m:fName>
                              <m:r>
                                <a:rPr kumimoji="0" lang="en-US" sz="4400" b="1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𝒔𝒊𝒏</m:t>
                              </m:r>
                            </m:fName>
                            <m:e>
                              <m:r>
                                <a:rPr kumimoji="0" lang="en-US" sz="4400" b="1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𝑨</m:t>
                              </m:r>
                            </m:e>
                          </m:func>
                        </m:den>
                      </m:f>
                    </m:oMath>
                  </m:oMathPara>
                </a14:m>
                <a:endParaRPr kumimoji="0" lang="en-US" sz="4400" b="1" i="1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 Math" panose="02040503050406030204" pitchFamily="18" charset="0"/>
                  <a:ea typeface="+mn-ea"/>
                  <a:cs typeface="+mn-cs"/>
                </a:endParaRPr>
              </a:p>
              <a:p>
                <a:pPr marL="0" marR="0" lvl="0" indent="0" algn="ctr" defTabSz="1828800" rtl="0" eaLnBrk="1" fontAlgn="auto" latinLnBrk="0" hangingPunct="1">
                  <a:lnSpc>
                    <a:spcPct val="150000"/>
                  </a:lnSpc>
                  <a:spcBef>
                    <a:spcPts val="2000"/>
                  </a:spcBef>
                  <a:spcAft>
                    <a:spcPts val="0"/>
                  </a:spcAft>
                  <a:buClrTx/>
                  <a:buSz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kumimoji="0" lang="en-US" sz="4400" b="1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</m:t>
                      </m:r>
                      <m:f>
                        <m:fPr>
                          <m:ctrlPr>
                            <a:rPr kumimoji="0" lang="en-US" sz="44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fPr>
                        <m:num>
                          <m:r>
                            <a:rPr kumimoji="0" lang="en-US" sz="44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𝟏𝟎</m:t>
                          </m:r>
                          <m:r>
                            <a:rPr kumimoji="0" lang="en-US" sz="44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.</m:t>
                          </m:r>
                          <m:func>
                            <m:funcPr>
                              <m:ctrlPr>
                                <a:rPr kumimoji="0" lang="en-US" sz="4400" b="1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funcPr>
                            <m:fName>
                              <m:r>
                                <a:rPr kumimoji="0" lang="en-US" sz="4400" b="1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𝒔𝒊𝒏</m:t>
                              </m:r>
                            </m:fName>
                            <m:e>
                              <m:r>
                                <a:rPr kumimoji="0" lang="en-US" sz="4400" b="1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𝟔</m:t>
                              </m:r>
                            </m:e>
                          </m:func>
                          <m:r>
                            <a:rPr kumimoji="0" lang="en-US" sz="44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𝟓</m:t>
                          </m:r>
                          <m:r>
                            <a:rPr kumimoji="0" lang="en-US" sz="44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°</m:t>
                          </m:r>
                        </m:num>
                        <m:den>
                          <m:func>
                            <m:funcPr>
                              <m:ctrlPr>
                                <a:rPr kumimoji="0" lang="en-US" sz="4400" b="1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funcPr>
                            <m:fName>
                              <m:r>
                                <a:rPr kumimoji="0" lang="en-US" sz="4400" b="1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𝒔𝒊𝒏</m:t>
                              </m:r>
                            </m:fName>
                            <m:e>
                              <m:r>
                                <a:rPr kumimoji="0" lang="en-US" sz="4400" b="1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𝟒</m:t>
                              </m:r>
                            </m:e>
                          </m:func>
                          <m:r>
                            <a:rPr kumimoji="0" lang="en-US" sz="44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𝟓</m:t>
                          </m:r>
                          <m:r>
                            <a:rPr kumimoji="0" lang="en-US" sz="44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°</m:t>
                          </m:r>
                        </m:den>
                      </m:f>
                    </m:oMath>
                  </m:oMathPara>
                </a14:m>
                <a:endParaRPr kumimoji="0" lang="en-US" sz="4400" b="1" i="1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 Math" panose="02040503050406030204" pitchFamily="18" charset="0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20" name="Content Placeholder 2">
                <a:extLst>
                  <a:ext uri="{FF2B5EF4-FFF2-40B4-BE49-F238E27FC236}">
                    <a16:creationId xmlns:a16="http://schemas.microsoft.com/office/drawing/2014/main" id="{18AAA595-790B-44FC-96BA-0D8FAA2955E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470295" y="3170920"/>
                <a:ext cx="11430001" cy="1031648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  <a:ln>
                <a:solidFill>
                  <a:srgbClr val="00B0F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B0682CA3-2C03-4A7A-B924-0B9391BECA1E}"/>
                  </a:ext>
                </a:extLst>
              </p:cNvPr>
              <p:cNvSpPr txBox="1"/>
              <p:nvPr/>
            </p:nvSpPr>
            <p:spPr>
              <a:xfrm>
                <a:off x="20269200" y="12115800"/>
                <a:ext cx="2907196" cy="110799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l" defTabSz="1828800" rtl="0" eaLnBrk="1" fontAlgn="auto" latinLnBrk="0" hangingPunct="1">
                  <a:lnSpc>
                    <a:spcPct val="150000"/>
                  </a:lnSpc>
                  <a:spcBef>
                    <a:spcPts val="20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kumimoji="0" lang="en-US" sz="44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≈</m:t>
                      </m:r>
                      <m:r>
                        <a:rPr kumimoji="0" lang="en-US" sz="44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𝟏𝟐</m:t>
                      </m:r>
                      <m:r>
                        <a:rPr kumimoji="0" lang="en-US" sz="44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,</m:t>
                      </m:r>
                      <m:r>
                        <a:rPr kumimoji="0" lang="en-US" sz="44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𝟖𝟐</m:t>
                      </m:r>
                    </m:oMath>
                  </m:oMathPara>
                </a14:m>
                <a:endParaRPr kumimoji="0" 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B0682CA3-2C03-4A7A-B924-0B9391BECA1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269200" y="12115800"/>
                <a:ext cx="2907196" cy="1107996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B0AD7D27-4A5C-4E11-9665-396AFEAEA9A4}"/>
                  </a:ext>
                </a:extLst>
              </p:cNvPr>
              <p:cNvSpPr txBox="1"/>
              <p:nvPr/>
            </p:nvSpPr>
            <p:spPr>
              <a:xfrm>
                <a:off x="-1905000" y="4267200"/>
                <a:ext cx="11277600" cy="725974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4114800" marR="0" lvl="4" indent="-457200" algn="l" defTabSz="1828800" rtl="0" eaLnBrk="1" fontAlgn="auto" latinLnBrk="0" hangingPunct="1">
                  <a:lnSpc>
                    <a:spcPct val="150000"/>
                  </a:lnSpc>
                  <a:spcBef>
                    <a:spcPts val="1000"/>
                  </a:spcBef>
                  <a:spcAft>
                    <a:spcPts val="0"/>
                  </a:spcAft>
                  <a:buClrTx/>
                  <a:buSzTx/>
                  <a:buFont typeface="Arial" panose="020B0604020202020204" pitchFamily="34" charset="0"/>
                  <a:buChar char="•"/>
                  <a:tabLst/>
                  <a:defRPr/>
                </a:pPr>
                <a:r>
                  <a:rPr kumimoji="0" lang="en-US" sz="4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Áp </a:t>
                </a:r>
                <a:r>
                  <a:rPr kumimoji="0" lang="en-US" sz="44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dụng</a:t>
                </a:r>
                <a:r>
                  <a:rPr kumimoji="0" lang="en-US" sz="4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kumimoji="0" lang="en-US" sz="44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định</a:t>
                </a:r>
                <a:r>
                  <a:rPr kumimoji="0" lang="en-US" sz="4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kumimoji="0" lang="en-US" sz="44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lý</a:t>
                </a:r>
                <a:r>
                  <a:rPr kumimoji="0" lang="en-US" sz="4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sin ta </a:t>
                </a:r>
                <a:r>
                  <a:rPr kumimoji="0" lang="en-US" sz="44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kumimoji="0" lang="en-US" sz="4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0" lang="en-US" sz="4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fPr>
                      <m:num>
                        <m:r>
                          <a:rPr kumimoji="0" lang="en-US" sz="4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𝒂</m:t>
                        </m:r>
                      </m:num>
                      <m:den>
                        <m:func>
                          <m:funcPr>
                            <m:ctrlPr>
                              <a:rPr kumimoji="0" lang="en-US" sz="44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funcPr>
                          <m:fName>
                            <m:r>
                              <a:rPr kumimoji="0" lang="en-US" sz="44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𝒔𝒊𝒏</m:t>
                            </m:r>
                          </m:fName>
                          <m:e>
                            <m:r>
                              <a:rPr kumimoji="0" lang="en-US" sz="44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𝑨</m:t>
                            </m:r>
                          </m:e>
                        </m:func>
                      </m:den>
                    </m:f>
                    <m:r>
                      <a:rPr kumimoji="0" lang="en-US" sz="44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=</m:t>
                    </m:r>
                    <m:r>
                      <a:rPr kumimoji="0" lang="en-US" sz="44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𝟐</m:t>
                    </m:r>
                    <m:r>
                      <a:rPr kumimoji="0" lang="en-US" sz="44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𝑹</m:t>
                    </m:r>
                  </m:oMath>
                </a14:m>
                <a:endParaRPr kumimoji="0" lang="en-US" sz="4400" b="1" i="1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 Math" panose="02040503050406030204" pitchFamily="18" charset="0"/>
                  <a:ea typeface="+mn-ea"/>
                  <a:cs typeface="+mn-cs"/>
                </a:endParaRPr>
              </a:p>
              <a:p>
                <a:pPr marL="3657600" marR="0" lvl="4" indent="0" algn="l" defTabSz="1828800" rtl="0" eaLnBrk="1" fontAlgn="auto" latinLnBrk="0" hangingPunct="1">
                  <a:lnSpc>
                    <a:spcPct val="150000"/>
                  </a:lnSpc>
                  <a:spcBef>
                    <a:spcPts val="10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kumimoji="0" lang="en-US" sz="4400" b="1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⇒</m:t>
                      </m:r>
                      <m:r>
                        <a:rPr kumimoji="0" lang="en-US" sz="4400" b="1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𝑹</m:t>
                      </m:r>
                      <m:r>
                        <a:rPr kumimoji="0" lang="en-US" sz="4400" b="1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</m:t>
                      </m:r>
                      <m:f>
                        <m:fPr>
                          <m:ctrlPr>
                            <a:rPr kumimoji="0" lang="en-US" sz="44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fPr>
                        <m:num>
                          <m:r>
                            <a:rPr kumimoji="0" lang="en-US" sz="44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𝒂</m:t>
                          </m:r>
                        </m:num>
                        <m:den>
                          <m:r>
                            <a:rPr kumimoji="0" lang="en-US" sz="44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𝟐</m:t>
                          </m:r>
                          <m:func>
                            <m:funcPr>
                              <m:ctrlPr>
                                <a:rPr kumimoji="0" lang="en-US" sz="4400" b="1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funcPr>
                            <m:fName>
                              <m:r>
                                <a:rPr kumimoji="0" lang="en-US" sz="4400" b="1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𝒔𝒊𝒏</m:t>
                              </m:r>
                            </m:fName>
                            <m:e>
                              <m:r>
                                <a:rPr kumimoji="0" lang="en-US" sz="4400" b="1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𝑨</m:t>
                              </m:r>
                            </m:e>
                          </m:func>
                        </m:den>
                      </m:f>
                    </m:oMath>
                  </m:oMathPara>
                </a14:m>
                <a:endParaRPr kumimoji="0" lang="en-US" sz="4400" b="1" i="1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 Math" panose="02040503050406030204" pitchFamily="18" charset="0"/>
                  <a:ea typeface="+mn-ea"/>
                  <a:cs typeface="+mn-cs"/>
                </a:endParaRPr>
              </a:p>
              <a:p>
                <a:pPr marL="3657600" marR="0" lvl="4" indent="0" algn="l" defTabSz="1828800" rtl="0" eaLnBrk="1" fontAlgn="auto" latinLnBrk="0" hangingPunct="1">
                  <a:lnSpc>
                    <a:spcPct val="150000"/>
                  </a:lnSpc>
                  <a:spcBef>
                    <a:spcPts val="10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kumimoji="0" lang="en-US" sz="4400" b="1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</m:t>
                      </m:r>
                      <m:f>
                        <m:fPr>
                          <m:ctrlPr>
                            <a:rPr kumimoji="0" lang="en-US" sz="44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fPr>
                        <m:num>
                          <m:r>
                            <a:rPr kumimoji="0" lang="en-US" sz="44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𝟏𝟎</m:t>
                          </m:r>
                        </m:num>
                        <m:den>
                          <m:r>
                            <a:rPr kumimoji="0" lang="en-US" sz="44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𝟐</m:t>
                          </m:r>
                          <m:r>
                            <a:rPr kumimoji="0" lang="en-US" sz="44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.</m:t>
                          </m:r>
                          <m:func>
                            <m:funcPr>
                              <m:ctrlPr>
                                <a:rPr kumimoji="0" lang="en-US" sz="4400" b="1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funcPr>
                            <m:fName>
                              <m:r>
                                <a:rPr kumimoji="0" lang="en-US" sz="4400" b="1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𝒔𝒊𝒏</m:t>
                              </m:r>
                            </m:fName>
                            <m:e>
                              <m:r>
                                <a:rPr kumimoji="0" lang="en-US" sz="4400" b="1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𝟒</m:t>
                              </m:r>
                            </m:e>
                          </m:func>
                          <m:r>
                            <a:rPr kumimoji="0" lang="en-US" sz="44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𝟓</m:t>
                          </m:r>
                          <m:r>
                            <a:rPr kumimoji="0" lang="en-US" sz="44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°</m:t>
                          </m:r>
                        </m:den>
                      </m:f>
                    </m:oMath>
                  </m:oMathPara>
                </a14:m>
                <a:endParaRPr kumimoji="0" lang="en-US" sz="4400" b="1" i="1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 Math" panose="02040503050406030204" pitchFamily="18" charset="0"/>
                  <a:ea typeface="+mn-ea"/>
                  <a:cs typeface="+mn-cs"/>
                </a:endParaRPr>
              </a:p>
              <a:p>
                <a:pPr marL="3657600" marR="0" lvl="4" indent="0" algn="l" defTabSz="1828800" rtl="0" eaLnBrk="1" fontAlgn="auto" latinLnBrk="0" hangingPunct="1">
                  <a:lnSpc>
                    <a:spcPct val="150000"/>
                  </a:lnSpc>
                  <a:spcBef>
                    <a:spcPts val="10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kumimoji="0" lang="en-US" sz="4400" b="1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</m:t>
                      </m:r>
                      <m:r>
                        <a:rPr kumimoji="0" lang="en-US" sz="4400" b="1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𝟓</m:t>
                      </m:r>
                      <m:rad>
                        <m:radPr>
                          <m:degHide m:val="on"/>
                          <m:ctrlPr>
                            <a:rPr kumimoji="0" lang="en-US" sz="44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radPr>
                        <m:deg/>
                        <m:e>
                          <m:r>
                            <a:rPr kumimoji="0" lang="en-US" sz="44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𝟐</m:t>
                          </m:r>
                        </m:e>
                      </m:rad>
                      <m:r>
                        <a:rPr kumimoji="0" lang="en-US" sz="4400" b="1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.</m:t>
                      </m:r>
                    </m:oMath>
                  </m:oMathPara>
                </a14:m>
                <a:endParaRPr kumimoji="0" 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B0AD7D27-4A5C-4E11-9665-396AFEAEA9A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1905000" y="4267200"/>
                <a:ext cx="11277600" cy="7259744"/>
              </a:xfrm>
              <a:prstGeom prst="rect">
                <a:avLst/>
              </a:prstGeom>
              <a:blipFill>
                <a:blip r:embed="rId7"/>
                <a:stretch>
                  <a:fillRect r="-129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B51B7786-D916-4939-8480-396AEC6A9BB0}"/>
                  </a:ext>
                </a:extLst>
              </p:cNvPr>
              <p:cNvSpPr txBox="1"/>
              <p:nvPr/>
            </p:nvSpPr>
            <p:spPr>
              <a:xfrm>
                <a:off x="1142291" y="11295754"/>
                <a:ext cx="7220777" cy="145129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457200" marR="0" lvl="0" indent="-457200" algn="l" defTabSz="1828800" rtl="0" eaLnBrk="1" fontAlgn="auto" latinLnBrk="0" hangingPunct="1">
                  <a:lnSpc>
                    <a:spcPct val="150000"/>
                  </a:lnSpc>
                  <a:spcBef>
                    <a:spcPts val="2000"/>
                  </a:spcBef>
                  <a:spcAft>
                    <a:spcPts val="0"/>
                  </a:spcAft>
                  <a:buClrTx/>
                  <a:buSzTx/>
                  <a:buFont typeface="Arial" panose="020B0604020202020204" pitchFamily="34" charset="0"/>
                  <a:buChar char="•"/>
                  <a:tabLst/>
                  <a:defRPr/>
                </a:pPr>
                <a:r>
                  <a:rPr kumimoji="0" lang="en-US" sz="4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Ta </a:t>
                </a:r>
                <a:r>
                  <a:rPr kumimoji="0" lang="en-US" sz="44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kumimoji="0" lang="en-US" sz="4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0" lang="en-US" sz="4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fPr>
                      <m:num>
                        <m:r>
                          <a:rPr kumimoji="0" lang="en-US" sz="4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𝒂</m:t>
                        </m:r>
                      </m:num>
                      <m:den>
                        <m:func>
                          <m:funcPr>
                            <m:ctrlPr>
                              <a:rPr kumimoji="0" lang="en-US" sz="44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funcPr>
                          <m:fName>
                            <m:r>
                              <a:rPr kumimoji="0" lang="en-US" sz="44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𝒔𝒊𝒏</m:t>
                            </m:r>
                          </m:fName>
                          <m:e>
                            <m:r>
                              <a:rPr kumimoji="0" lang="en-US" sz="44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𝑨</m:t>
                            </m:r>
                          </m:e>
                        </m:func>
                      </m:den>
                    </m:f>
                    <m:r>
                      <a:rPr kumimoji="0" lang="en-US" sz="44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=</m:t>
                    </m:r>
                    <m:f>
                      <m:fPr>
                        <m:ctrlPr>
                          <a:rPr kumimoji="0" lang="en-US" sz="4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fPr>
                      <m:num>
                        <m:r>
                          <a:rPr kumimoji="0" lang="en-US" sz="4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𝒃</m:t>
                        </m:r>
                      </m:num>
                      <m:den>
                        <m:func>
                          <m:funcPr>
                            <m:ctrlPr>
                              <a:rPr kumimoji="0" lang="en-US" sz="44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funcPr>
                          <m:fName>
                            <m:r>
                              <a:rPr kumimoji="0" lang="en-US" sz="44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𝒔𝒊𝒏</m:t>
                            </m:r>
                          </m:fName>
                          <m:e>
                            <m:r>
                              <a:rPr kumimoji="0" lang="en-US" sz="44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𝑩</m:t>
                            </m:r>
                          </m:e>
                        </m:func>
                      </m:den>
                    </m:f>
                  </m:oMath>
                </a14:m>
                <a:endParaRPr kumimoji="0" lang="en-US" sz="4400" b="1" i="1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 Math" panose="02040503050406030204" pitchFamily="18" charset="0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B51B7786-D916-4939-8480-396AEC6A9BB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42291" y="11295754"/>
                <a:ext cx="7220777" cy="1451295"/>
              </a:xfrm>
              <a:prstGeom prst="rect">
                <a:avLst/>
              </a:prstGeom>
              <a:blipFill>
                <a:blip r:embed="rId8"/>
                <a:stretch>
                  <a:fillRect l="-3038" b="-75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40AA03C5-4FAD-4F40-81D5-869E1A400395}"/>
                  </a:ext>
                </a:extLst>
              </p:cNvPr>
              <p:cNvSpPr txBox="1"/>
              <p:nvPr/>
            </p:nvSpPr>
            <p:spPr>
              <a:xfrm>
                <a:off x="11582400" y="3583615"/>
                <a:ext cx="5620578" cy="136716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44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⇒</m:t>
                      </m:r>
                      <m:r>
                        <a:rPr kumimoji="0" lang="en-US" sz="44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𝒃</m:t>
                      </m:r>
                      <m:r>
                        <a:rPr kumimoji="0" lang="en-US" sz="44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</m:t>
                      </m:r>
                      <m:f>
                        <m:fPr>
                          <m:ctrlPr>
                            <a:rPr kumimoji="0" lang="en-US" sz="44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fPr>
                        <m:num>
                          <m:r>
                            <a:rPr kumimoji="0" lang="en-US" sz="44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𝒂</m:t>
                          </m:r>
                          <m:func>
                            <m:funcPr>
                              <m:ctrlPr>
                                <a:rPr kumimoji="0" lang="en-US" sz="4400" b="1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funcPr>
                            <m:fName>
                              <m:r>
                                <a:rPr kumimoji="0" lang="en-US" sz="4400" b="1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𝒔𝒊𝒏</m:t>
                              </m:r>
                            </m:fName>
                            <m:e>
                              <m:r>
                                <a:rPr kumimoji="0" lang="en-US" sz="4400" b="1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𝑩</m:t>
                              </m:r>
                            </m:e>
                          </m:func>
                        </m:num>
                        <m:den>
                          <m:func>
                            <m:funcPr>
                              <m:ctrlPr>
                                <a:rPr kumimoji="0" lang="en-US" sz="4400" b="1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funcPr>
                            <m:fName>
                              <m:r>
                                <a:rPr kumimoji="0" lang="en-US" sz="4400" b="1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𝒔𝒊𝒏</m:t>
                              </m:r>
                            </m:fName>
                            <m:e>
                              <m:r>
                                <a:rPr kumimoji="0" lang="en-US" sz="4400" b="1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𝑨</m:t>
                              </m:r>
                            </m:e>
                          </m:func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40AA03C5-4FAD-4F40-81D5-869E1A40039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582400" y="3583615"/>
                <a:ext cx="5620578" cy="1367169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8501818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6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1" dur="500"/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6" dur="500"/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1" dur="500"/>
                                        <p:tgtEl>
                                          <p:spTgt spid="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6" dur="500"/>
                                        <p:tgtEl>
                                          <p:spTgt spid="2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1" dur="500"/>
                                        <p:tgtEl>
                                          <p:spTgt spid="2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6" dur="500"/>
                                        <p:tgtEl>
                                          <p:spTgt spid="2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9" grpId="0" animBg="1"/>
      <p:bldP spid="20" grpId="0" animBg="1"/>
      <p:bldP spid="21" grpId="0"/>
      <p:bldP spid="23" grpId="0"/>
      <p:bldP spid="2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itle 1">
                <a:extLst>
                  <a:ext uri="{FF2B5EF4-FFF2-40B4-BE49-F238E27FC236}">
                    <a16:creationId xmlns:a16="http://schemas.microsoft.com/office/drawing/2014/main" id="{E20798C6-2C1C-42FB-B109-AF3672D5B35A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266700" y="1905000"/>
                <a:ext cx="23850600" cy="1092200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>
                <a:solidFill>
                  <a:schemeClr val="tx2">
                    <a:lumMod val="20000"/>
                    <a:lumOff val="80000"/>
                  </a:schemeClr>
                </a:solidFill>
              </a:ln>
            </p:spPr>
            <p:txBody>
              <a:bodyPr/>
              <a:lstStyle>
                <a:lvl1pPr algn="l" defTabSz="1828800" rtl="0" eaLnBrk="1" latinLnBrk="0" hangingPunct="1">
                  <a:lnSpc>
                    <a:spcPct val="90000"/>
                  </a:lnSpc>
                  <a:spcBef>
                    <a:spcPct val="0"/>
                  </a:spcBef>
                  <a:buNone/>
                  <a:defRPr sz="5400" kern="1200">
                    <a:solidFill>
                      <a:schemeClr val="tx1"/>
                    </a:solidFill>
                    <a:latin typeface="Tomaho"/>
                    <a:ea typeface="+mj-ea"/>
                    <a:cs typeface="+mj-cs"/>
                  </a:defRPr>
                </a:lvl1pPr>
              </a:lstStyle>
              <a:p>
                <a:r>
                  <a:rPr lang="en-US" sz="4400" b="1" dirty="0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3.7.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Giải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tam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giác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𝑨𝑩𝑪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tính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diện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tích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của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tam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giác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đó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biết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𝑨</m:t>
                        </m:r>
                      </m:e>
                    </m:acc>
                    <m:r>
                      <a:rPr lang="en-US" sz="440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𝟏𝟓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°,</m:t>
                    </m:r>
                    <m:acc>
                      <m:accPr>
                        <m:chr m:val="̂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𝑩</m:t>
                        </m:r>
                      </m:e>
                    </m:acc>
                    <m:r>
                      <a:rPr lang="en-US" sz="440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𝟏𝟑𝟎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°,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𝒄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𝟔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14" name="Title 1">
                <a:extLst>
                  <a:ext uri="{FF2B5EF4-FFF2-40B4-BE49-F238E27FC236}">
                    <a16:creationId xmlns:a16="http://schemas.microsoft.com/office/drawing/2014/main" id="{E20798C6-2C1C-42FB-B109-AF3672D5B35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6700" y="1905000"/>
                <a:ext cx="23850600" cy="1092200"/>
              </a:xfrm>
              <a:prstGeom prst="rect">
                <a:avLst/>
              </a:prstGeom>
              <a:blipFill>
                <a:blip r:embed="rId3"/>
                <a:stretch>
                  <a:fillRect l="-1022" t="-16022"/>
                </a:stretch>
              </a:blipFill>
              <a:ln>
                <a:solidFill>
                  <a:schemeClr val="tx2">
                    <a:lumMod val="20000"/>
                    <a:lumOff val="80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Content Placeholder 2">
                <a:extLst>
                  <a:ext uri="{FF2B5EF4-FFF2-40B4-BE49-F238E27FC236}">
                    <a16:creationId xmlns:a16="http://schemas.microsoft.com/office/drawing/2014/main" id="{CA6FFB15-DFB3-4E01-910C-1F68FBAFD853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425630" y="3196319"/>
                <a:ext cx="23691669" cy="10214881"/>
              </a:xfrm>
              <a:prstGeom prst="rect">
                <a:avLst/>
              </a:prstGeom>
              <a:solidFill>
                <a:srgbClr val="D6F7FE"/>
              </a:solidFill>
              <a:ln>
                <a:solidFill>
                  <a:srgbClr val="00B0F0"/>
                </a:solidFill>
              </a:ln>
            </p:spPr>
            <p:txBody>
              <a:bodyPr/>
              <a:lstStyle>
                <a:lvl1pPr marL="457200" indent="-457200" algn="l" defTabSz="1828800" rtl="0" eaLnBrk="1" latinLnBrk="0" hangingPunct="1">
                  <a:lnSpc>
                    <a:spcPct val="90000"/>
                  </a:lnSpc>
                  <a:spcBef>
                    <a:spcPts val="2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1pPr>
                <a:lvl2pPr marL="1371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2pPr>
                <a:lvl3pPr marL="2286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3pPr>
                <a:lvl4pPr marL="3200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4pPr>
                <a:lvl5pPr marL="41148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5pPr>
                <a:lvl6pPr marL="50292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5943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6858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7772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lnSpc>
                    <a:spcPct val="150000"/>
                  </a:lnSpc>
                </a:pP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                          Ta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𝑨</m:t>
                        </m:r>
                      </m:e>
                    </m:acc>
                    <m:r>
                      <a:rPr lang="en-US" sz="4400" b="1" i="1">
                        <a:latin typeface="Cambria Math" panose="02040503050406030204" pitchFamily="18" charset="0"/>
                      </a:rPr>
                      <m:t>+</m:t>
                    </m:r>
                    <m:acc>
                      <m:accPr>
                        <m:chr m:val="̂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𝑩</m:t>
                        </m:r>
                      </m:e>
                    </m:acc>
                    <m:r>
                      <a:rPr lang="en-US" sz="4400" b="1" i="1">
                        <a:latin typeface="Cambria Math" panose="02040503050406030204" pitchFamily="18" charset="0"/>
                      </a:rPr>
                      <m:t>+</m:t>
                    </m:r>
                    <m:acc>
                      <m:accPr>
                        <m:chr m:val="̂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𝑪</m:t>
                        </m:r>
                      </m:e>
                    </m:acc>
                    <m:r>
                      <a:rPr lang="en-US" sz="440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𝟏𝟖𝟎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°</m:t>
                    </m:r>
                  </m:oMath>
                </a14:m>
                <a:endParaRPr lang="en-US" sz="4400" b="1" i="1" dirty="0">
                  <a:latin typeface="Cambria Math" panose="02040503050406030204" pitchFamily="18" charset="0"/>
                </a:endParaRPr>
              </a:p>
              <a:p>
                <a:pPr marL="0" indent="0">
                  <a:lnSpc>
                    <a:spcPct val="15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4400" b="1" i="1">
                          <a:latin typeface="Cambria Math" panose="02040503050406030204" pitchFamily="18" charset="0"/>
                        </a:rPr>
                        <m:t>⇒</m:t>
                      </m:r>
                      <m:acc>
                        <m:accPr>
                          <m:chr m:val="̂"/>
                          <m:ctrlPr>
                            <a:rPr lang="en-US" sz="4400" b="1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4400" b="1" i="1">
                              <a:latin typeface="Cambria Math" panose="02040503050406030204" pitchFamily="18" charset="0"/>
                            </a:rPr>
                            <m:t>𝑪</m:t>
                          </m:r>
                        </m:e>
                      </m:acc>
                      <m:r>
                        <a:rPr lang="en-US" sz="4400" b="1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4400" b="1" i="1">
                          <a:latin typeface="Cambria Math" panose="02040503050406030204" pitchFamily="18" charset="0"/>
                        </a:rPr>
                        <m:t>𝟏𝟖𝟎</m:t>
                      </m:r>
                      <m:r>
                        <a:rPr lang="en-US" sz="4400" b="1" i="1">
                          <a:latin typeface="Cambria Math" panose="02040503050406030204" pitchFamily="18" charset="0"/>
                        </a:rPr>
                        <m:t>°−</m:t>
                      </m:r>
                      <m:acc>
                        <m:accPr>
                          <m:chr m:val="̂"/>
                          <m:ctrlPr>
                            <a:rPr lang="en-US" sz="4400" b="1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4400" b="1" i="1">
                              <a:latin typeface="Cambria Math" panose="02040503050406030204" pitchFamily="18" charset="0"/>
                            </a:rPr>
                            <m:t>𝑨</m:t>
                          </m:r>
                        </m:e>
                      </m:acc>
                      <m:r>
                        <a:rPr lang="en-US" sz="4400" b="1" i="1">
                          <a:latin typeface="Cambria Math" panose="02040503050406030204" pitchFamily="18" charset="0"/>
                        </a:rPr>
                        <m:t>−</m:t>
                      </m:r>
                      <m:acc>
                        <m:accPr>
                          <m:chr m:val="̂"/>
                          <m:ctrlPr>
                            <a:rPr lang="en-US" sz="4400" b="1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4400" b="1" i="1">
                              <a:latin typeface="Cambria Math" panose="02040503050406030204" pitchFamily="18" charset="0"/>
                            </a:rPr>
                            <m:t>𝑩</m:t>
                          </m:r>
                        </m:e>
                      </m:acc>
                      <m:r>
                        <a:rPr lang="en-US" sz="4400" b="1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4400" b="1" i="1">
                          <a:latin typeface="Cambria Math" panose="02040503050406030204" pitchFamily="18" charset="0"/>
                        </a:rPr>
                        <m:t>𝟑𝟓</m:t>
                      </m:r>
                      <m:r>
                        <a:rPr lang="en-US" sz="4400" b="1" i="1">
                          <a:latin typeface="Cambria Math" panose="02040503050406030204" pitchFamily="18" charset="0"/>
                        </a:rPr>
                        <m:t>°</m:t>
                      </m:r>
                    </m:oMath>
                  </m:oMathPara>
                </a14:m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Áp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dụng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định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lý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sin ta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𝒂</m:t>
                        </m:r>
                      </m:num>
                      <m:den>
                        <m:func>
                          <m:funcPr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𝒔𝒊𝒏</m:t>
                            </m:r>
                          </m:fName>
                          <m:e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𝑨</m:t>
                            </m:r>
                          </m:e>
                        </m:func>
                      </m:den>
                    </m:f>
                    <m:r>
                      <a:rPr lang="en-US" sz="4400" b="1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𝒃</m:t>
                        </m:r>
                      </m:num>
                      <m:den>
                        <m:func>
                          <m:funcPr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𝒔𝒊𝒏</m:t>
                            </m:r>
                          </m:fName>
                          <m:e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𝑩</m:t>
                            </m:r>
                          </m:e>
                        </m:func>
                      </m:den>
                    </m:f>
                    <m:r>
                      <a:rPr lang="en-US" sz="4400" b="1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𝒄</m:t>
                        </m:r>
                      </m:num>
                      <m:den>
                        <m:func>
                          <m:funcPr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𝒔𝒊𝒏</m:t>
                            </m:r>
                          </m:fName>
                          <m:e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𝑪</m:t>
                            </m:r>
                          </m:e>
                        </m:func>
                      </m:den>
                    </m:f>
                  </m:oMath>
                </a14:m>
                <a:endParaRPr lang="en-US" sz="4400" b="1" i="1" dirty="0">
                  <a:latin typeface="Cambria Math" panose="02040503050406030204" pitchFamily="18" charset="0"/>
                </a:endParaRPr>
              </a:p>
              <a:p>
                <a:pPr marL="0" indent="0">
                  <a:lnSpc>
                    <a:spcPct val="15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4400" b="1" i="1">
                          <a:latin typeface="Cambria Math" panose="02040503050406030204" pitchFamily="18" charset="0"/>
                        </a:rPr>
                        <m:t>⇒</m:t>
                      </m:r>
                      <m:d>
                        <m:dPr>
                          <m:begChr m:val="{"/>
                          <m:endChr m:val=""/>
                          <m:ctrlPr>
                            <a:rPr lang="en-US" sz="4400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sz="4400" b="1" i="1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en-US" sz="4400" b="1" i="1">
                                  <a:latin typeface="Cambria Math" panose="02040503050406030204" pitchFamily="18" charset="0"/>
                                </a:rPr>
                                <m:t>&amp;</m:t>
                              </m:r>
                              <m:r>
                                <a:rPr lang="en-US" sz="4400" b="1" i="1">
                                  <a:latin typeface="Cambria Math" panose="02040503050406030204" pitchFamily="18" charset="0"/>
                                </a:rPr>
                                <m:t>𝒂</m:t>
                              </m:r>
                              <m:r>
                                <a:rPr lang="en-US" sz="4400" b="1" i="1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f>
                                <m:fPr>
                                  <m:ctrlPr>
                                    <a:rPr lang="en-US" sz="4400" b="1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4400" b="1" i="1">
                                      <a:latin typeface="Cambria Math" panose="02040503050406030204" pitchFamily="18" charset="0"/>
                                    </a:rPr>
                                    <m:t>𝒄</m:t>
                                  </m:r>
                                  <m:func>
                                    <m:funcPr>
                                      <m:ctrlPr>
                                        <a:rPr lang="en-US" sz="4400" b="1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funcPr>
                                    <m:fName>
                                      <m:r>
                                        <a:rPr lang="en-US" sz="4400" b="1" i="1">
                                          <a:latin typeface="Cambria Math" panose="02040503050406030204" pitchFamily="18" charset="0"/>
                                        </a:rPr>
                                        <m:t>𝒔𝒊𝒏</m:t>
                                      </m:r>
                                    </m:fName>
                                    <m:e>
                                      <m:r>
                                        <a:rPr lang="en-US" sz="4400" b="1" i="1">
                                          <a:latin typeface="Cambria Math" panose="02040503050406030204" pitchFamily="18" charset="0"/>
                                        </a:rPr>
                                        <m:t>𝑨</m:t>
                                      </m:r>
                                    </m:e>
                                  </m:func>
                                </m:num>
                                <m:den>
                                  <m:func>
                                    <m:funcPr>
                                      <m:ctrlPr>
                                        <a:rPr lang="en-US" sz="4400" b="1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funcPr>
                                    <m:fName>
                                      <m:r>
                                        <a:rPr lang="en-US" sz="4400" b="1" i="1">
                                          <a:latin typeface="Cambria Math" panose="02040503050406030204" pitchFamily="18" charset="0"/>
                                        </a:rPr>
                                        <m:t>𝒔𝒊𝒏</m:t>
                                      </m:r>
                                    </m:fName>
                                    <m:e>
                                      <m:r>
                                        <a:rPr lang="en-US" sz="4400" b="1" i="1">
                                          <a:latin typeface="Cambria Math" panose="02040503050406030204" pitchFamily="18" charset="0"/>
                                        </a:rPr>
                                        <m:t>𝑪</m:t>
                                      </m:r>
                                    </m:e>
                                  </m:func>
                                </m:den>
                              </m:f>
                              <m:r>
                                <a:rPr lang="en-US" sz="4400" b="1" i="1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f>
                                <m:fPr>
                                  <m:ctrlPr>
                                    <a:rPr lang="en-US" sz="4400" b="1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4400" b="1" i="1">
                                      <a:latin typeface="Cambria Math" panose="02040503050406030204" pitchFamily="18" charset="0"/>
                                    </a:rPr>
                                    <m:t>𝟔</m:t>
                                  </m:r>
                                  <m:func>
                                    <m:funcPr>
                                      <m:ctrlPr>
                                        <a:rPr lang="en-US" sz="4400" b="1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funcPr>
                                    <m:fName>
                                      <m:r>
                                        <a:rPr lang="en-US" sz="4400" b="1" i="1">
                                          <a:latin typeface="Cambria Math" panose="02040503050406030204" pitchFamily="18" charset="0"/>
                                        </a:rPr>
                                        <m:t>𝒔𝒊𝒏</m:t>
                                      </m:r>
                                    </m:fName>
                                    <m:e>
                                      <m:r>
                                        <a:rPr lang="en-US" sz="4400" b="1" i="1">
                                          <a:latin typeface="Cambria Math" panose="02040503050406030204" pitchFamily="18" charset="0"/>
                                        </a:rPr>
                                        <m:t>𝟏</m:t>
                                      </m:r>
                                    </m:e>
                                  </m:func>
                                  <m:r>
                                    <a:rPr lang="en-US" sz="4400" b="1" i="1">
                                      <a:latin typeface="Cambria Math" panose="02040503050406030204" pitchFamily="18" charset="0"/>
                                    </a:rPr>
                                    <m:t>𝟓</m:t>
                                  </m:r>
                                  <m:r>
                                    <a:rPr lang="en-US" sz="4400" b="1" i="1">
                                      <a:latin typeface="Cambria Math" panose="02040503050406030204" pitchFamily="18" charset="0"/>
                                    </a:rPr>
                                    <m:t>°</m:t>
                                  </m:r>
                                </m:num>
                                <m:den>
                                  <m:func>
                                    <m:funcPr>
                                      <m:ctrlPr>
                                        <a:rPr lang="en-US" sz="4400" b="1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funcPr>
                                    <m:fName>
                                      <m:r>
                                        <a:rPr lang="en-US" sz="4400" b="1" i="1">
                                          <a:latin typeface="Cambria Math" panose="02040503050406030204" pitchFamily="18" charset="0"/>
                                        </a:rPr>
                                        <m:t>𝒔𝒊𝒏</m:t>
                                      </m:r>
                                    </m:fName>
                                    <m:e>
                                      <m:r>
                                        <a:rPr lang="en-US" sz="4400" b="1" i="1">
                                          <a:latin typeface="Cambria Math" panose="02040503050406030204" pitchFamily="18" charset="0"/>
                                        </a:rPr>
                                        <m:t>𝟑</m:t>
                                      </m:r>
                                    </m:e>
                                  </m:func>
                                  <m:r>
                                    <a:rPr lang="en-US" sz="4400" b="1" i="1">
                                      <a:latin typeface="Cambria Math" panose="02040503050406030204" pitchFamily="18" charset="0"/>
                                    </a:rPr>
                                    <m:t>𝟓</m:t>
                                  </m:r>
                                  <m:r>
                                    <a:rPr lang="en-US" sz="4400" b="1" i="1">
                                      <a:latin typeface="Cambria Math" panose="02040503050406030204" pitchFamily="18" charset="0"/>
                                    </a:rPr>
                                    <m:t>°</m:t>
                                  </m:r>
                                </m:den>
                              </m:f>
                              <m:r>
                                <a:rPr lang="en-US" sz="4400" b="1" i="1">
                                  <a:latin typeface="Cambria Math" panose="02040503050406030204" pitchFamily="18" charset="0"/>
                                </a:rPr>
                                <m:t>≈</m:t>
                              </m:r>
                              <m:r>
                                <a:rPr lang="en-US" sz="4400" b="1" i="1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  <m:r>
                                <a:rPr lang="en-US" sz="4400" b="1" i="1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sz="4400" b="1" i="1">
                                  <a:latin typeface="Cambria Math" panose="02040503050406030204" pitchFamily="18" charset="0"/>
                                </a:rPr>
                                <m:t>𝟕𝟏</m:t>
                              </m:r>
                            </m:e>
                            <m:e>
                              <m:r>
                                <a:rPr lang="en-US" sz="4400" b="1" i="1">
                                  <a:latin typeface="Cambria Math" panose="02040503050406030204" pitchFamily="18" charset="0"/>
                                </a:rPr>
                                <m:t>&amp;</m:t>
                              </m:r>
                              <m:r>
                                <a:rPr lang="en-US" sz="4400" b="1" i="1">
                                  <a:latin typeface="Cambria Math" panose="02040503050406030204" pitchFamily="18" charset="0"/>
                                </a:rPr>
                                <m:t>𝒃</m:t>
                              </m:r>
                              <m:r>
                                <a:rPr lang="en-US" sz="4400" b="1" i="1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f>
                                <m:fPr>
                                  <m:ctrlPr>
                                    <a:rPr lang="en-US" sz="4400" b="1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4400" b="1" i="1">
                                      <a:latin typeface="Cambria Math" panose="02040503050406030204" pitchFamily="18" charset="0"/>
                                    </a:rPr>
                                    <m:t>𝒄</m:t>
                                  </m:r>
                                  <m:func>
                                    <m:funcPr>
                                      <m:ctrlPr>
                                        <a:rPr lang="en-US" sz="4400" b="1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funcPr>
                                    <m:fName>
                                      <m:r>
                                        <a:rPr lang="en-US" sz="4400" b="1" i="1">
                                          <a:latin typeface="Cambria Math" panose="02040503050406030204" pitchFamily="18" charset="0"/>
                                        </a:rPr>
                                        <m:t>𝒔𝒊𝒏</m:t>
                                      </m:r>
                                    </m:fName>
                                    <m:e>
                                      <m:r>
                                        <a:rPr lang="en-US" sz="4400" b="1" i="1">
                                          <a:latin typeface="Cambria Math" panose="02040503050406030204" pitchFamily="18" charset="0"/>
                                        </a:rPr>
                                        <m:t>𝑩</m:t>
                                      </m:r>
                                    </m:e>
                                  </m:func>
                                </m:num>
                                <m:den>
                                  <m:func>
                                    <m:funcPr>
                                      <m:ctrlPr>
                                        <a:rPr lang="en-US" sz="4400" b="1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funcPr>
                                    <m:fName>
                                      <m:r>
                                        <a:rPr lang="en-US" sz="4400" b="1" i="1">
                                          <a:latin typeface="Cambria Math" panose="02040503050406030204" pitchFamily="18" charset="0"/>
                                        </a:rPr>
                                        <m:t>𝒔𝒊𝒏</m:t>
                                      </m:r>
                                    </m:fName>
                                    <m:e>
                                      <m:r>
                                        <a:rPr lang="en-US" sz="4400" b="1" i="1">
                                          <a:latin typeface="Cambria Math" panose="02040503050406030204" pitchFamily="18" charset="0"/>
                                        </a:rPr>
                                        <m:t>𝑪</m:t>
                                      </m:r>
                                    </m:e>
                                  </m:func>
                                </m:den>
                              </m:f>
                              <m:r>
                                <a:rPr lang="en-US" sz="4400" b="1" i="1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f>
                                <m:fPr>
                                  <m:ctrlPr>
                                    <a:rPr lang="en-US" sz="4400" b="1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4400" b="1" i="1">
                                      <a:latin typeface="Cambria Math" panose="02040503050406030204" pitchFamily="18" charset="0"/>
                                    </a:rPr>
                                    <m:t>𝟔</m:t>
                                  </m:r>
                                  <m:func>
                                    <m:funcPr>
                                      <m:ctrlPr>
                                        <a:rPr lang="en-US" sz="4400" b="1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funcPr>
                                    <m:fName>
                                      <m:r>
                                        <a:rPr lang="en-US" sz="4400" b="1" i="1">
                                          <a:latin typeface="Cambria Math" panose="02040503050406030204" pitchFamily="18" charset="0"/>
                                        </a:rPr>
                                        <m:t>𝒔𝒊𝒏</m:t>
                                      </m:r>
                                    </m:fName>
                                    <m:e>
                                      <m:r>
                                        <a:rPr lang="en-US" sz="4400" b="1" i="1">
                                          <a:latin typeface="Cambria Math" panose="02040503050406030204" pitchFamily="18" charset="0"/>
                                        </a:rPr>
                                        <m:t>𝟏</m:t>
                                      </m:r>
                                    </m:e>
                                  </m:func>
                                  <m:r>
                                    <a:rPr lang="en-US" sz="4400" b="1" i="1">
                                      <a:latin typeface="Cambria Math" panose="02040503050406030204" pitchFamily="18" charset="0"/>
                                    </a:rPr>
                                    <m:t>𝟑𝟎</m:t>
                                  </m:r>
                                  <m:r>
                                    <a:rPr lang="en-US" sz="4400" b="1" i="1">
                                      <a:latin typeface="Cambria Math" panose="02040503050406030204" pitchFamily="18" charset="0"/>
                                    </a:rPr>
                                    <m:t>°</m:t>
                                  </m:r>
                                </m:num>
                                <m:den>
                                  <m:func>
                                    <m:funcPr>
                                      <m:ctrlPr>
                                        <a:rPr lang="en-US" sz="4400" b="1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funcPr>
                                    <m:fName>
                                      <m:r>
                                        <a:rPr lang="en-US" sz="4400" b="1" i="1">
                                          <a:latin typeface="Cambria Math" panose="02040503050406030204" pitchFamily="18" charset="0"/>
                                        </a:rPr>
                                        <m:t>𝒔𝒊𝒏</m:t>
                                      </m:r>
                                    </m:fName>
                                    <m:e>
                                      <m:r>
                                        <a:rPr lang="en-US" sz="4400" b="1" i="1">
                                          <a:latin typeface="Cambria Math" panose="02040503050406030204" pitchFamily="18" charset="0"/>
                                        </a:rPr>
                                        <m:t>𝟑</m:t>
                                      </m:r>
                                    </m:e>
                                  </m:func>
                                  <m:r>
                                    <a:rPr lang="en-US" sz="4400" b="1" i="1">
                                      <a:latin typeface="Cambria Math" panose="02040503050406030204" pitchFamily="18" charset="0"/>
                                    </a:rPr>
                                    <m:t>𝟓</m:t>
                                  </m:r>
                                  <m:r>
                                    <a:rPr lang="en-US" sz="4400" b="1" i="1">
                                      <a:latin typeface="Cambria Math" panose="02040503050406030204" pitchFamily="18" charset="0"/>
                                    </a:rPr>
                                    <m:t>°</m:t>
                                  </m:r>
                                </m:den>
                              </m:f>
                              <m:r>
                                <a:rPr lang="en-US" sz="4400" b="1" i="1">
                                  <a:latin typeface="Cambria Math" panose="02040503050406030204" pitchFamily="18" charset="0"/>
                                </a:rPr>
                                <m:t>≈</m:t>
                              </m:r>
                              <m:r>
                                <a:rPr lang="en-US" sz="4400" b="1" i="1">
                                  <a:latin typeface="Cambria Math" panose="02040503050406030204" pitchFamily="18" charset="0"/>
                                </a:rPr>
                                <m:t>𝟖</m:t>
                              </m:r>
                              <m:r>
                                <a:rPr lang="en-US" sz="4400" b="1" i="1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sz="4400" b="1" i="1">
                                  <a:latin typeface="Cambria Math" panose="02040503050406030204" pitchFamily="18" charset="0"/>
                                </a:rPr>
                                <m:t>𝟎𝟏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marL="0" indent="0">
                  <a:buNone/>
                </a:pPr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15" name="Content Placeholder 2">
                <a:extLst>
                  <a:ext uri="{FF2B5EF4-FFF2-40B4-BE49-F238E27FC236}">
                    <a16:creationId xmlns:a16="http://schemas.microsoft.com/office/drawing/2014/main" id="{CA6FFB15-DFB3-4E01-910C-1F68FBAFD85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5630" y="3196319"/>
                <a:ext cx="23691669" cy="10214881"/>
              </a:xfrm>
              <a:prstGeom prst="rect">
                <a:avLst/>
              </a:prstGeom>
              <a:blipFill>
                <a:blip r:embed="rId4"/>
                <a:stretch>
                  <a:fillRect l="-926"/>
                </a:stretch>
              </a:blipFill>
              <a:ln>
                <a:solidFill>
                  <a:srgbClr val="00B0F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6" name="Group 15">
            <a:extLst>
              <a:ext uri="{FF2B5EF4-FFF2-40B4-BE49-F238E27FC236}">
                <a16:creationId xmlns:a16="http://schemas.microsoft.com/office/drawing/2014/main" id="{D71AF8BB-0AD6-48B4-BF57-902E1F94D151}"/>
              </a:ext>
            </a:extLst>
          </p:cNvPr>
          <p:cNvGrpSpPr/>
          <p:nvPr/>
        </p:nvGrpSpPr>
        <p:grpSpPr>
          <a:xfrm>
            <a:off x="419100" y="3196319"/>
            <a:ext cx="3827235" cy="925516"/>
            <a:chOff x="410517" y="4648195"/>
            <a:chExt cx="3991939" cy="1485320"/>
          </a:xfrm>
          <a:solidFill>
            <a:srgbClr val="DAE3F3"/>
          </a:solidFill>
        </p:grpSpPr>
        <p:sp>
          <p:nvSpPr>
            <p:cNvPr id="17" name="Freeform 20">
              <a:extLst>
                <a:ext uri="{FF2B5EF4-FFF2-40B4-BE49-F238E27FC236}">
                  <a16:creationId xmlns:a16="http://schemas.microsoft.com/office/drawing/2014/main" id="{440A07CE-C78C-4556-B4CB-8E1817283998}"/>
                </a:ext>
              </a:extLst>
            </p:cNvPr>
            <p:cNvSpPr>
              <a:spLocks/>
            </p:cNvSpPr>
            <p:nvPr/>
          </p:nvSpPr>
          <p:spPr bwMode="auto">
            <a:xfrm rot="16200000" flipV="1">
              <a:off x="2161593" y="3892652"/>
              <a:ext cx="1485320" cy="2996406"/>
            </a:xfrm>
            <a:prstGeom prst="round1Rect">
              <a:avLst/>
            </a:prstGeom>
            <a:grpFill/>
            <a:ln w="57150">
              <a:solidFill>
                <a:schemeClr val="accent6">
                  <a:lumMod val="75000"/>
                </a:schemeClr>
              </a:solidFill>
            </a:ln>
            <a:effectLst>
              <a:innerShdw blurRad="63500" dist="50800" dir="18900000">
                <a:prstClr val="black">
                  <a:alpha val="50000"/>
                </a:prstClr>
              </a:inn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547B0F02-473B-4FDB-9DD4-0BAB64D0904B}"/>
                </a:ext>
              </a:extLst>
            </p:cNvPr>
            <p:cNvSpPr txBox="1"/>
            <p:nvPr/>
          </p:nvSpPr>
          <p:spPr>
            <a:xfrm>
              <a:off x="1406053" y="4732065"/>
              <a:ext cx="2872839" cy="1234842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4400" b="1" dirty="0">
                  <a:solidFill>
                    <a:srgbClr val="0000FF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Bài giải</a:t>
              </a:r>
              <a:endParaRPr lang="en-US" sz="4400" b="1" dirty="0">
                <a:solidFill>
                  <a:srgbClr val="0000FF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pic>
          <p:nvPicPr>
            <p:cNvPr id="19" name="Picture 18">
              <a:extLst>
                <a:ext uri="{FF2B5EF4-FFF2-40B4-BE49-F238E27FC236}">
                  <a16:creationId xmlns:a16="http://schemas.microsoft.com/office/drawing/2014/main" id="{B9CE46C3-D825-4C30-8731-3DB3D4346E1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7950" t="14860" r="18922" b="25555"/>
            <a:stretch/>
          </p:blipFill>
          <p:spPr>
            <a:xfrm>
              <a:off x="410517" y="4648201"/>
              <a:ext cx="1058948" cy="1485314"/>
            </a:xfrm>
            <a:prstGeom prst="round2DiagRect">
              <a:avLst>
                <a:gd name="adj1" fmla="val 27632"/>
                <a:gd name="adj2" fmla="val 0"/>
              </a:avLst>
            </a:prstGeom>
            <a:grpFill/>
            <a:ln w="38100" cap="sq">
              <a:solidFill>
                <a:schemeClr val="accent6">
                  <a:lumMod val="50000"/>
                </a:schemeClr>
              </a:solidFill>
              <a:miter lim="800000"/>
            </a:ln>
            <a:effectLst>
              <a:outerShdw blurRad="254000" algn="tl" rotWithShape="0">
                <a:srgbClr val="000000">
                  <a:alpha val="43000"/>
                </a:srgbClr>
              </a:outerShdw>
            </a:effectLst>
          </p:spPr>
        </p:pic>
      </p:grp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4FB3CE81-5D5D-42A2-AB34-A90FB4490C6A}"/>
              </a:ext>
            </a:extLst>
          </p:cNvPr>
          <p:cNvCxnSpPr/>
          <p:nvPr/>
        </p:nvCxnSpPr>
        <p:spPr>
          <a:xfrm>
            <a:off x="12954000" y="3196319"/>
            <a:ext cx="0" cy="10138681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46512E24-282D-4E38-A88C-1D698DF1E7D5}"/>
                  </a:ext>
                </a:extLst>
              </p:cNvPr>
              <p:cNvSpPr txBox="1"/>
              <p:nvPr/>
            </p:nvSpPr>
            <p:spPr>
              <a:xfrm>
                <a:off x="14173200" y="3505200"/>
                <a:ext cx="9296400" cy="548740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l" defTabSz="2177278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4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Diện </a:t>
                </a:r>
                <a:r>
                  <a:rPr kumimoji="0" lang="en-US" sz="44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tích</a:t>
                </a:r>
                <a:r>
                  <a:rPr kumimoji="0" lang="en-US" sz="4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kumimoji="0" lang="en-US" sz="44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của</a:t>
                </a:r>
                <a:r>
                  <a:rPr kumimoji="0" lang="en-US" sz="4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tam </a:t>
                </a:r>
                <a:r>
                  <a:rPr kumimoji="0" lang="en-US" sz="44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giác</a:t>
                </a:r>
                <a:r>
                  <a:rPr kumimoji="0" lang="en-US" sz="4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kumimoji="0" lang="en-US" sz="44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kumimoji="0" lang="en-US" sz="4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:</a:t>
                </a:r>
              </a:p>
              <a:p>
                <a:pPr marL="0" marR="0" lvl="0" indent="0" algn="l" defTabSz="2177278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4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kumimoji="0" lang="en-US" sz="44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𝑺</m:t>
                    </m:r>
                    <m:r>
                      <a:rPr kumimoji="0" lang="en-US" sz="44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=</m:t>
                    </m:r>
                    <m:f>
                      <m:fPr>
                        <m:ctrlPr>
                          <a:rPr kumimoji="0" lang="en-US" sz="4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fPr>
                      <m:num>
                        <m:r>
                          <a:rPr kumimoji="0" lang="en-US" sz="4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𝟏</m:t>
                        </m:r>
                      </m:num>
                      <m:den>
                        <m:r>
                          <a:rPr kumimoji="0" lang="en-US" sz="4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𝟐</m:t>
                        </m:r>
                      </m:den>
                    </m:f>
                    <m:r>
                      <a:rPr kumimoji="0" lang="en-US" sz="44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𝒂</m:t>
                    </m:r>
                    <m:r>
                      <a:rPr kumimoji="0" lang="en-US" sz="44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.</m:t>
                    </m:r>
                    <m:r>
                      <a:rPr kumimoji="0" lang="en-US" sz="44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𝒄</m:t>
                    </m:r>
                    <m:r>
                      <a:rPr kumimoji="0" lang="en-US" sz="44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.</m:t>
                    </m:r>
                    <m:func>
                      <m:funcPr>
                        <m:ctrlPr>
                          <a:rPr kumimoji="0" lang="en-US" sz="4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funcPr>
                      <m:fName>
                        <m:r>
                          <a:rPr kumimoji="0" lang="en-US" sz="4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𝒔𝒊𝒏</m:t>
                        </m:r>
                      </m:fName>
                      <m:e>
                        <m:r>
                          <a:rPr kumimoji="0" lang="en-US" sz="4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𝑩</m:t>
                        </m:r>
                      </m:e>
                    </m:func>
                  </m:oMath>
                </a14:m>
                <a:endParaRPr kumimoji="0" lang="en-US" sz="4400" b="1" i="1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 Math" panose="02040503050406030204" pitchFamily="18" charset="0"/>
                  <a:ea typeface="+mn-ea"/>
                  <a:cs typeface="+mn-cs"/>
                </a:endParaRPr>
              </a:p>
              <a:p>
                <a:pPr marL="0" marR="0" lvl="0" indent="0" algn="l" defTabSz="2177278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kumimoji="0" lang="en-US" sz="4400" b="1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</m:t>
                      </m:r>
                      <m:f>
                        <m:fPr>
                          <m:ctrlPr>
                            <a:rPr kumimoji="0" lang="en-US" sz="44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fPr>
                        <m:num>
                          <m:r>
                            <a:rPr kumimoji="0" lang="en-US" sz="44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𝟏</m:t>
                          </m:r>
                        </m:num>
                        <m:den>
                          <m:r>
                            <a:rPr kumimoji="0" lang="en-US" sz="44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𝟐</m:t>
                          </m:r>
                        </m:den>
                      </m:f>
                      <m:r>
                        <a:rPr kumimoji="0" lang="en-US" sz="4400" b="1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.</m:t>
                      </m:r>
                      <m:r>
                        <a:rPr kumimoji="0" lang="en-US" sz="4400" b="1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𝟐</m:t>
                      </m:r>
                      <m:r>
                        <a:rPr kumimoji="0" lang="en-US" sz="4400" b="1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,</m:t>
                      </m:r>
                      <m:r>
                        <a:rPr kumimoji="0" lang="en-US" sz="4400" b="1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𝟕𝟏</m:t>
                      </m:r>
                      <m:r>
                        <a:rPr kumimoji="0" lang="en-US" sz="4400" b="1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.</m:t>
                      </m:r>
                      <m:r>
                        <a:rPr kumimoji="0" lang="en-US" sz="4400" b="1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𝟔</m:t>
                      </m:r>
                      <m:r>
                        <a:rPr kumimoji="0" lang="en-US" sz="4400" b="1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.</m:t>
                      </m:r>
                      <m:func>
                        <m:funcPr>
                          <m:ctrlPr>
                            <a:rPr kumimoji="0" lang="en-US" sz="44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funcPr>
                        <m:fName>
                          <m:r>
                            <a:rPr kumimoji="0" lang="en-US" sz="44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𝒔𝒊𝒏</m:t>
                          </m:r>
                        </m:fName>
                        <m:e>
                          <m:r>
                            <a:rPr kumimoji="0" lang="en-US" sz="44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𝟏</m:t>
                          </m:r>
                        </m:e>
                      </m:func>
                      <m:r>
                        <a:rPr kumimoji="0" lang="en-US" sz="4400" b="1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𝟑𝟎</m:t>
                      </m:r>
                      <m:r>
                        <a:rPr kumimoji="0" lang="en-US" sz="4400" b="1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°</m:t>
                      </m:r>
                    </m:oMath>
                  </m:oMathPara>
                </a14:m>
                <a:endParaRPr kumimoji="0" lang="en-US" sz="4400" b="1" i="1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 Math" panose="02040503050406030204" pitchFamily="18" charset="0"/>
                  <a:ea typeface="+mn-ea"/>
                  <a:cs typeface="+mn-cs"/>
                </a:endParaRPr>
              </a:p>
              <a:p>
                <a:pPr marL="0" marR="0" lvl="0" indent="0" algn="l" defTabSz="2177278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kumimoji="0" lang="en-US" sz="4400" b="1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≈</m:t>
                      </m:r>
                      <m:r>
                        <a:rPr kumimoji="0" lang="en-US" sz="4400" b="1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𝟔</m:t>
                      </m:r>
                      <m:r>
                        <a:rPr kumimoji="0" lang="en-US" sz="4400" b="1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,</m:t>
                      </m:r>
                      <m:r>
                        <a:rPr kumimoji="0" lang="en-US" sz="4400" b="1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𝟐𝟐𝟖</m:t>
                      </m:r>
                    </m:oMath>
                  </m:oMathPara>
                </a14:m>
                <a:endParaRPr kumimoji="0" 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46512E24-282D-4E38-A88C-1D698DF1E7D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173200" y="3505200"/>
                <a:ext cx="9296400" cy="5487400"/>
              </a:xfrm>
              <a:prstGeom prst="rect">
                <a:avLst/>
              </a:prstGeom>
              <a:blipFill>
                <a:blip r:embed="rId6"/>
                <a:stretch>
                  <a:fillRect l="-262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1554662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6" dur="500"/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97" name="Title 1">
                <a:extLst>
                  <a:ext uri="{FF2B5EF4-FFF2-40B4-BE49-F238E27FC236}">
                    <a16:creationId xmlns:a16="http://schemas.microsoft.com/office/drawing/2014/main" id="{D87ADF89-46F9-4713-9744-A644701231B8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304800" y="1612897"/>
                <a:ext cx="17532450" cy="4245692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>
                <a:solidFill>
                  <a:schemeClr val="tx2">
                    <a:lumMod val="20000"/>
                    <a:lumOff val="80000"/>
                  </a:schemeClr>
                </a:solidFill>
              </a:ln>
            </p:spPr>
            <p:txBody>
              <a:bodyPr/>
              <a:lstStyle>
                <a:lvl1pPr algn="l" defTabSz="1828800" rtl="0" eaLnBrk="1" latinLnBrk="0" hangingPunct="1">
                  <a:lnSpc>
                    <a:spcPct val="90000"/>
                  </a:lnSpc>
                  <a:spcBef>
                    <a:spcPct val="0"/>
                  </a:spcBef>
                  <a:buNone/>
                  <a:defRPr sz="5400" kern="1200">
                    <a:solidFill>
                      <a:schemeClr val="tx1"/>
                    </a:solidFill>
                    <a:latin typeface="Tomaho"/>
                    <a:ea typeface="+mj-ea"/>
                    <a:cs typeface="+mj-cs"/>
                  </a:defRPr>
                </a:lvl1pPr>
              </a:lstStyle>
              <a:p>
                <a:r>
                  <a:rPr lang="en-US" sz="4400" b="1" dirty="0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3.8.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Một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tàu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đánh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cá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xuất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phát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từ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cảng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𝑨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,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đi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theo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hướng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𝑺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𝟕𝟎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°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𝑬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với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vận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tốc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𝟕𝟎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km/h.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Đi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được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𝟗𝟎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phút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thì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động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cơ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của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tàu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bị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hỏng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nên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tàu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trôi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</a:p>
              <a:p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tự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do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theo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hướng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nam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với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vận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tốc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𝟖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km/h. Sau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𝟐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giờ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kể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từ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</a:p>
              <a:p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khi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động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cơ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bị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hỏng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tàu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neo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đậu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được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vào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một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hòn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đảo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</a:t>
                </a:r>
              </a:p>
              <a:p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a)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Tính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khoảng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cách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từ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cảng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𝑨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tới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đảo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nơi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tàu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neo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đậu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  <a:p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b)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Xác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định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hướng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từ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cảng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𝑨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tới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đảo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nơi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tàu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neo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đậu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97" name="Title 1">
                <a:extLst>
                  <a:ext uri="{FF2B5EF4-FFF2-40B4-BE49-F238E27FC236}">
                    <a16:creationId xmlns:a16="http://schemas.microsoft.com/office/drawing/2014/main" id="{D87ADF89-46F9-4713-9744-A644701231B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4800" y="1612897"/>
                <a:ext cx="17532450" cy="4245692"/>
              </a:xfrm>
              <a:prstGeom prst="rect">
                <a:avLst/>
              </a:prstGeom>
              <a:blipFill>
                <a:blip r:embed="rId3"/>
                <a:stretch>
                  <a:fillRect l="-1355" t="-4585" b="-8309"/>
                </a:stretch>
              </a:blipFill>
              <a:ln>
                <a:solidFill>
                  <a:schemeClr val="tx2">
                    <a:lumMod val="20000"/>
                    <a:lumOff val="80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9" name="Content Placeholder 2">
                <a:extLst>
                  <a:ext uri="{FF2B5EF4-FFF2-40B4-BE49-F238E27FC236}">
                    <a16:creationId xmlns:a16="http://schemas.microsoft.com/office/drawing/2014/main" id="{14822BB7-DB89-4357-87F0-6E511FC44A6A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341811" y="6699420"/>
                <a:ext cx="15501258" cy="6570942"/>
              </a:xfrm>
              <a:prstGeom prst="rect">
                <a:avLst/>
              </a:prstGeom>
              <a:solidFill>
                <a:srgbClr val="D6F7FE"/>
              </a:solidFill>
              <a:ln>
                <a:solidFill>
                  <a:srgbClr val="00B0F0"/>
                </a:solidFill>
              </a:ln>
            </p:spPr>
            <p:txBody>
              <a:bodyPr/>
              <a:lstStyle>
                <a:lvl1pPr marL="457200" indent="-457200" algn="l" defTabSz="1828800" rtl="0" eaLnBrk="1" latinLnBrk="0" hangingPunct="1">
                  <a:lnSpc>
                    <a:spcPct val="90000"/>
                  </a:lnSpc>
                  <a:spcBef>
                    <a:spcPts val="2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1pPr>
                <a:lvl2pPr marL="1371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2pPr>
                <a:lvl3pPr marL="2286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3pPr>
                <a:lvl4pPr marL="3200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4pPr>
                <a:lvl5pPr marL="41148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5pPr>
                <a:lvl6pPr marL="50292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5943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6858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7772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a) Theo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giả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thiết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ta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: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𝑨𝑩</m:t>
                    </m:r>
                    <m:r>
                      <a:rPr lang="en-US" sz="4400" b="1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𝟏𝟎𝟓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𝒌𝒎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,  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𝑩𝑪</m:t>
                    </m:r>
                    <m:r>
                      <a:rPr lang="en-US" sz="4400" b="1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𝟏𝟔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𝒌𝒎</m:t>
                    </m:r>
                  </m:oMath>
                </a14:m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Góc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𝑩𝑨𝑫</m:t>
                        </m:r>
                      </m:e>
                    </m:acc>
                    <m:r>
                      <a:rPr lang="en-US" sz="440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𝟕𝟎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°,</m:t>
                    </m:r>
                    <m:acc>
                      <m:accPr>
                        <m:chr m:val="̂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𝑨𝑩𝑫</m:t>
                        </m:r>
                      </m:e>
                    </m:acc>
                    <m:r>
                      <a:rPr lang="en-US" sz="440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𝟐𝟎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°⇒</m:t>
                    </m:r>
                    <m:acc>
                      <m:accPr>
                        <m:chr m:val="̂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𝑨𝑩𝑪</m:t>
                        </m:r>
                      </m:e>
                    </m:acc>
                    <m:r>
                      <a:rPr lang="en-US" sz="440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𝟏𝟔𝟎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°</m:t>
                    </m:r>
                  </m:oMath>
                </a14:m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Khoảng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cách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từ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𝑨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tới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đảo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tàu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neo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đậu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bằng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đoạn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𝑨𝑪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Áp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dụng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định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lý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côsin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ta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:</a:t>
                </a:r>
              </a:p>
              <a:p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𝑨𝑪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𝑨</m:t>
                        </m:r>
                        <m:sSup>
                          <m:sSupPr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𝑩</m:t>
                            </m:r>
                          </m:e>
                          <m:sup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𝑩</m:t>
                        </m:r>
                        <m:sSup>
                          <m:sSupPr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𝑪</m:t>
                            </m:r>
                          </m:e>
                          <m:sup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𝟐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𝑨𝑩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.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𝑩𝑪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.</m:t>
                        </m:r>
                        <m:func>
                          <m:funcPr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𝒄𝒐𝒔</m:t>
                            </m:r>
                          </m:fName>
                          <m:e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𝑩</m:t>
                            </m:r>
                          </m:e>
                        </m:func>
                      </m:e>
                    </m:rad>
                  </m:oMath>
                </a14:m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marL="0" indent="0">
                  <a:buNone/>
                </a:pPr>
                <a:r>
                  <a:rPr lang="en-US" sz="4400" b="1" dirty="0"/>
                  <a:t>     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𝟏𝟎</m:t>
                        </m:r>
                        <m:sSup>
                          <m:sSupPr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𝟓</m:t>
                            </m:r>
                          </m:e>
                          <m:sup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𝟏</m:t>
                        </m:r>
                        <m:sSup>
                          <m:sSupPr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𝟔</m:t>
                            </m:r>
                          </m:e>
                          <m:sup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𝟐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.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𝟏𝟎𝟓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.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𝟏𝟔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.</m:t>
                        </m:r>
                        <m:func>
                          <m:funcPr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𝒄𝒐𝒔</m:t>
                            </m:r>
                          </m:fName>
                          <m:e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𝟏</m:t>
                            </m:r>
                          </m:e>
                        </m:func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𝟔</m:t>
                        </m:r>
                        <m:sSup>
                          <m:sSupPr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𝟎</m:t>
                            </m:r>
                          </m:e>
                          <m:sup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°</m:t>
                            </m:r>
                          </m:sup>
                        </m:sSup>
                      </m:e>
                    </m:rad>
                  </m:oMath>
                </a14:m>
                <a:endParaRPr lang="en-US" sz="4400" b="1" i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marL="0" indent="0">
                  <a:buNone/>
                </a:pPr>
                <a:r>
                  <a:rPr lang="en-US" sz="4400" b="1" dirty="0"/>
                  <a:t>       </a:t>
                </a:r>
                <a14:m>
                  <m:oMath xmlns:m="http://schemas.openxmlformats.org/officeDocument/2006/math">
                    <m:r>
                      <a:rPr lang="en-US" sz="4400" b="1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𝟏𝟐𝟎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𝟏𝟔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𝒌𝒎</m:t>
                    </m:r>
                  </m:oMath>
                </a14:m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99" name="Content Placeholder 2">
                <a:extLst>
                  <a:ext uri="{FF2B5EF4-FFF2-40B4-BE49-F238E27FC236}">
                    <a16:creationId xmlns:a16="http://schemas.microsoft.com/office/drawing/2014/main" id="{14822BB7-DB89-4357-87F0-6E511FC44A6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1811" y="6699420"/>
                <a:ext cx="15501258" cy="6570942"/>
              </a:xfrm>
              <a:prstGeom prst="rect">
                <a:avLst/>
              </a:prstGeom>
              <a:blipFill>
                <a:blip r:embed="rId4"/>
                <a:stretch>
                  <a:fillRect l="-1532" t="-2963"/>
                </a:stretch>
              </a:blipFill>
              <a:ln>
                <a:solidFill>
                  <a:srgbClr val="00B0F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Content Placeholder 2">
                <a:extLst>
                  <a:ext uri="{FF2B5EF4-FFF2-40B4-BE49-F238E27FC236}">
                    <a16:creationId xmlns:a16="http://schemas.microsoft.com/office/drawing/2014/main" id="{08B49A2E-2A9D-46FD-AE9C-29462A33F0E6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5891635" y="6699420"/>
                <a:ext cx="8150554" cy="6570942"/>
              </a:xfrm>
              <a:prstGeom prst="rect">
                <a:avLst/>
              </a:prstGeom>
              <a:solidFill>
                <a:srgbClr val="D6F7FE"/>
              </a:solidFill>
              <a:ln>
                <a:solidFill>
                  <a:srgbClr val="00B0F0"/>
                </a:solidFill>
              </a:ln>
            </p:spPr>
            <p:txBody>
              <a:bodyPr/>
              <a:lstStyle>
                <a:lvl1pPr marL="457200" indent="-457200" algn="l" defTabSz="1828800" rtl="0" eaLnBrk="1" latinLnBrk="0" hangingPunct="1">
                  <a:lnSpc>
                    <a:spcPct val="90000"/>
                  </a:lnSpc>
                  <a:spcBef>
                    <a:spcPts val="2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1pPr>
                <a:lvl2pPr marL="1371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2pPr>
                <a:lvl3pPr marL="2286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3pPr>
                <a:lvl4pPr marL="3200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4pPr>
                <a:lvl5pPr marL="41148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5pPr>
                <a:lvl6pPr marL="50292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5943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6858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7772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b) Ta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𝒄𝒐𝒔</m:t>
                        </m:r>
                      </m:fName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𝑨</m:t>
                        </m:r>
                      </m:e>
                    </m:func>
                    <m:r>
                      <a:rPr lang="en-US" sz="4400" b="1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𝑨</m:t>
                        </m:r>
                        <m:sSup>
                          <m:sSupPr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𝑩</m:t>
                            </m:r>
                          </m:e>
                          <m:sup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𝑨</m:t>
                        </m:r>
                        <m:sSup>
                          <m:sSupPr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𝑪</m:t>
                            </m:r>
                          </m:e>
                          <m:sup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𝑩</m:t>
                        </m:r>
                        <m:sSup>
                          <m:sSupPr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𝑪</m:t>
                            </m:r>
                          </m:e>
                          <m:sup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</m:num>
                      <m:den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𝟐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𝑨𝑩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.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𝑨𝑪</m:t>
                        </m:r>
                      </m:den>
                    </m:f>
                  </m:oMath>
                </a14:m>
                <a:endParaRPr lang="en-US" sz="4400" b="1" i="1" dirty="0"/>
              </a:p>
              <a:p>
                <a:pPr marL="0" indent="0">
                  <a:buNone/>
                </a:pPr>
                <a:r>
                  <a:rPr lang="en-US" sz="4400" b="1" dirty="0"/>
                  <a:t>                            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≈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𝟎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𝟗𝟗𝟗</m:t>
                    </m:r>
                  </m:oMath>
                </a14:m>
                <a:endParaRPr lang="en-US" sz="4400" b="1" i="1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1" i="1">
                          <a:latin typeface="Cambria Math" panose="02040503050406030204" pitchFamily="18" charset="0"/>
                        </a:rPr>
                        <m:t>⇒</m:t>
                      </m:r>
                      <m:acc>
                        <m:accPr>
                          <m:chr m:val="̂"/>
                          <m:ctrlPr>
                            <a:rPr lang="en-US" sz="4400" b="1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4400" b="1" i="1">
                              <a:latin typeface="Cambria Math" panose="02040503050406030204" pitchFamily="18" charset="0"/>
                            </a:rPr>
                            <m:t>𝑨</m:t>
                          </m:r>
                        </m:e>
                      </m:acc>
                      <m:r>
                        <a:rPr lang="en-US" sz="4400" b="1" i="1">
                          <a:latin typeface="Cambria Math" panose="02040503050406030204" pitchFamily="18" charset="0"/>
                        </a:rPr>
                        <m:t>≈</m:t>
                      </m:r>
                      <m:r>
                        <a:rPr lang="en-US" sz="4400" b="1" i="1">
                          <a:latin typeface="Cambria Math" panose="02040503050406030204" pitchFamily="18" charset="0"/>
                        </a:rPr>
                        <m:t>𝟐</m:t>
                      </m:r>
                      <m:r>
                        <a:rPr lang="en-US" sz="4400" b="1" i="1">
                          <a:latin typeface="Cambria Math" panose="02040503050406030204" pitchFamily="18" charset="0"/>
                        </a:rPr>
                        <m:t>°</m:t>
                      </m:r>
                      <m:r>
                        <a:rPr lang="en-US" sz="4400" b="1" i="1">
                          <a:latin typeface="Cambria Math" panose="02040503050406030204" pitchFamily="18" charset="0"/>
                        </a:rPr>
                        <m:t>𝟑</m:t>
                      </m:r>
                      <m:sSup>
                        <m:sSupPr>
                          <m:ctrlPr>
                            <a:rPr lang="en-US" sz="4400" b="1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400" b="1" i="1">
                              <a:latin typeface="Cambria Math" panose="02040503050406030204" pitchFamily="18" charset="0"/>
                            </a:rPr>
                            <m:t>𝟕</m:t>
                          </m:r>
                        </m:e>
                        <m:sup>
                          <m:r>
                            <a:rPr lang="en-US" sz="4400" b="1" i="1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</m:oMath>
                  </m:oMathPara>
                </a14:m>
                <a:endParaRPr lang="en-US" sz="4400" b="1" i="1" dirty="0"/>
              </a:p>
              <a:p>
                <a:pPr marL="0" indent="0">
                  <a:buNone/>
                </a:pPr>
                <a:r>
                  <a:rPr lang="en-US" sz="4400" b="1" dirty="0"/>
                  <a:t>	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⇒</m:t>
                    </m:r>
                    <m:acc>
                      <m:accPr>
                        <m:chr m:val="̂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𝑵𝑨𝑪</m:t>
                        </m:r>
                      </m:e>
                    </m:acc>
                    <m:r>
                      <a:rPr lang="en-US" sz="440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𝟏𝟎𝟕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°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𝟐𝟑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′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</a:t>
                </a:r>
              </a:p>
              <a:p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Vậy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hướng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từ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cảng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𝑨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tới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đảo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nơi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tàu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neo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đậu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hướng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Đông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  <a:p>
                <a:pPr lvl="4"/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7" name="Content Placeholder 2">
                <a:extLst>
                  <a:ext uri="{FF2B5EF4-FFF2-40B4-BE49-F238E27FC236}">
                    <a16:creationId xmlns:a16="http://schemas.microsoft.com/office/drawing/2014/main" id="{08B49A2E-2A9D-46FD-AE9C-29462A33F0E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891635" y="6699420"/>
                <a:ext cx="8150554" cy="6570942"/>
              </a:xfrm>
              <a:prstGeom prst="rect">
                <a:avLst/>
              </a:prstGeom>
              <a:blipFill>
                <a:blip r:embed="rId5"/>
                <a:stretch>
                  <a:fillRect l="-2987"/>
                </a:stretch>
              </a:blipFill>
              <a:ln>
                <a:solidFill>
                  <a:srgbClr val="00B0F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4">
            <a:extLst>
              <a:ext uri="{FF2B5EF4-FFF2-40B4-BE49-F238E27FC236}">
                <a16:creationId xmlns:a16="http://schemas.microsoft.com/office/drawing/2014/main" id="{CFD02069-F5BB-4CA7-911B-392E83E1459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92971" y="1469143"/>
            <a:ext cx="6386229" cy="5145390"/>
          </a:xfrm>
          <a:prstGeom prst="rect">
            <a:avLst/>
          </a:prstGeom>
        </p:spPr>
      </p:pic>
      <p:grpSp>
        <p:nvGrpSpPr>
          <p:cNvPr id="17" name="Group 16">
            <a:extLst>
              <a:ext uri="{FF2B5EF4-FFF2-40B4-BE49-F238E27FC236}">
                <a16:creationId xmlns:a16="http://schemas.microsoft.com/office/drawing/2014/main" id="{BBDECE97-406A-4819-A5AA-9C8A30C577DF}"/>
              </a:ext>
            </a:extLst>
          </p:cNvPr>
          <p:cNvGrpSpPr/>
          <p:nvPr/>
        </p:nvGrpSpPr>
        <p:grpSpPr>
          <a:xfrm>
            <a:off x="341811" y="5818544"/>
            <a:ext cx="3942745" cy="880876"/>
            <a:chOff x="410517" y="4648195"/>
            <a:chExt cx="3991939" cy="1485320"/>
          </a:xfrm>
          <a:solidFill>
            <a:srgbClr val="DAE3F3"/>
          </a:solidFill>
        </p:grpSpPr>
        <p:sp>
          <p:nvSpPr>
            <p:cNvPr id="18" name="Freeform 20">
              <a:extLst>
                <a:ext uri="{FF2B5EF4-FFF2-40B4-BE49-F238E27FC236}">
                  <a16:creationId xmlns:a16="http://schemas.microsoft.com/office/drawing/2014/main" id="{D4B5A1FC-0C0A-4C72-8821-BF83EC8FE009}"/>
                </a:ext>
              </a:extLst>
            </p:cNvPr>
            <p:cNvSpPr>
              <a:spLocks/>
            </p:cNvSpPr>
            <p:nvPr/>
          </p:nvSpPr>
          <p:spPr bwMode="auto">
            <a:xfrm rot="16200000" flipV="1">
              <a:off x="2161593" y="3892652"/>
              <a:ext cx="1485320" cy="2996406"/>
            </a:xfrm>
            <a:prstGeom prst="round1Rect">
              <a:avLst/>
            </a:prstGeom>
            <a:grpFill/>
            <a:ln w="57150">
              <a:solidFill>
                <a:schemeClr val="accent6">
                  <a:lumMod val="75000"/>
                </a:schemeClr>
              </a:solidFill>
            </a:ln>
            <a:effectLst>
              <a:innerShdw blurRad="63500" dist="50800" dir="18900000">
                <a:prstClr val="black">
                  <a:alpha val="50000"/>
                </a:prstClr>
              </a:inn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627618CE-E70C-4F13-AFE3-368C98E97F0E}"/>
                </a:ext>
              </a:extLst>
            </p:cNvPr>
            <p:cNvSpPr txBox="1"/>
            <p:nvPr/>
          </p:nvSpPr>
          <p:spPr>
            <a:xfrm>
              <a:off x="1406053" y="4732064"/>
              <a:ext cx="2872839" cy="1297420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4400" b="1" dirty="0">
                  <a:solidFill>
                    <a:srgbClr val="0000FF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Bài giải</a:t>
              </a:r>
              <a:endParaRPr lang="en-US" sz="4400" b="1" dirty="0">
                <a:solidFill>
                  <a:srgbClr val="0000FF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pic>
          <p:nvPicPr>
            <p:cNvPr id="20" name="Picture 19">
              <a:extLst>
                <a:ext uri="{FF2B5EF4-FFF2-40B4-BE49-F238E27FC236}">
                  <a16:creationId xmlns:a16="http://schemas.microsoft.com/office/drawing/2014/main" id="{F40CEC9F-1911-49F2-85C1-9454986178B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7950" t="14860" r="18922" b="25555"/>
            <a:stretch/>
          </p:blipFill>
          <p:spPr>
            <a:xfrm>
              <a:off x="410517" y="4648201"/>
              <a:ext cx="1058948" cy="1485314"/>
            </a:xfrm>
            <a:prstGeom prst="round2DiagRect">
              <a:avLst>
                <a:gd name="adj1" fmla="val 27632"/>
                <a:gd name="adj2" fmla="val 0"/>
              </a:avLst>
            </a:prstGeom>
            <a:grpFill/>
            <a:ln w="38100" cap="sq">
              <a:solidFill>
                <a:schemeClr val="accent6">
                  <a:lumMod val="50000"/>
                </a:schemeClr>
              </a:solidFill>
              <a:miter lim="800000"/>
            </a:ln>
            <a:effectLst>
              <a:outerShdw blurRad="254000" algn="tl" rotWithShape="0">
                <a:srgbClr val="000000">
                  <a:alpha val="43000"/>
                </a:srgbClr>
              </a:outerShdw>
            </a:effectLst>
          </p:spPr>
        </p:pic>
      </p:grpSp>
      <p:pic>
        <p:nvPicPr>
          <p:cNvPr id="21" name="Picture 20">
            <a:extLst>
              <a:ext uri="{FF2B5EF4-FFF2-40B4-BE49-F238E27FC236}">
                <a16:creationId xmlns:a16="http://schemas.microsoft.com/office/drawing/2014/main" id="{C6F6641E-61DB-45D8-8DBD-342C7B9858C5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8826" y="9341069"/>
            <a:ext cx="5022712" cy="3897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790800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500"/>
                                        <p:tgtEl>
                                          <p:spTgt spid="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500"/>
                                        <p:tgtEl>
                                          <p:spTgt spid="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4" dur="500"/>
                                        <p:tgtEl>
                                          <p:spTgt spid="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9" dur="500"/>
                                        <p:tgtEl>
                                          <p:spTgt spid="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4" dur="500"/>
                                        <p:tgtEl>
                                          <p:spTgt spid="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9" dur="500"/>
                                        <p:tgtEl>
                                          <p:spTgt spid="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9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4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9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4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9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9" grpId="0" animBg="1"/>
      <p:bldP spid="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97" name="Title 1">
                <a:extLst>
                  <a:ext uri="{FF2B5EF4-FFF2-40B4-BE49-F238E27FC236}">
                    <a16:creationId xmlns:a16="http://schemas.microsoft.com/office/drawing/2014/main" id="{D87ADF89-46F9-4713-9744-A644701231B8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381001" y="1879600"/>
                <a:ext cx="17693705" cy="4368800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>
                <a:solidFill>
                  <a:schemeClr val="tx2">
                    <a:lumMod val="20000"/>
                    <a:lumOff val="80000"/>
                  </a:schemeClr>
                </a:solidFill>
              </a:ln>
            </p:spPr>
            <p:txBody>
              <a:bodyPr/>
              <a:lstStyle>
                <a:lvl1pPr algn="l" defTabSz="1828800" rtl="0" eaLnBrk="1" latinLnBrk="0" hangingPunct="1">
                  <a:lnSpc>
                    <a:spcPct val="90000"/>
                  </a:lnSpc>
                  <a:spcBef>
                    <a:spcPct val="0"/>
                  </a:spcBef>
                  <a:buNone/>
                  <a:defRPr sz="5400" kern="1200">
                    <a:solidFill>
                      <a:schemeClr val="tx1"/>
                    </a:solidFill>
                    <a:latin typeface="Tomaho"/>
                    <a:ea typeface="+mj-ea"/>
                    <a:cs typeface="+mj-cs"/>
                  </a:defRPr>
                </a:lvl1pPr>
              </a:lstStyle>
              <a:p>
                <a:r>
                  <a:rPr lang="en-US" sz="4400" b="1" dirty="0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3.9.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Trên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nóc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một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tòa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nhà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một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cột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ăng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-ten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cao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𝟓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m.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Từ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một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vị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trí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quan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sát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𝑨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cao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𝟕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 so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với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mặt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đất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thể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nhìn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thấy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đỉnh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𝑩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chân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𝑪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của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cột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ăng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-ten,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với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các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góc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tương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ứng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𝟓𝟎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°</m:t>
                    </m:r>
                  </m:oMath>
                </a14:m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𝟒𝟎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°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so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với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phương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nằm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ngang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(H.3.18).</a:t>
                </a:r>
              </a:p>
              <a:p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a)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Tính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các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góc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của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tam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giác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𝑨𝑩𝑪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b)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Tính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chiều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cao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của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tòa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nhà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97" name="Title 1">
                <a:extLst>
                  <a:ext uri="{FF2B5EF4-FFF2-40B4-BE49-F238E27FC236}">
                    <a16:creationId xmlns:a16="http://schemas.microsoft.com/office/drawing/2014/main" id="{D87ADF89-46F9-4713-9744-A644701231B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1001" y="1879600"/>
                <a:ext cx="17693705" cy="4368800"/>
              </a:xfrm>
              <a:prstGeom prst="rect">
                <a:avLst/>
              </a:prstGeom>
              <a:blipFill>
                <a:blip r:embed="rId3"/>
                <a:stretch>
                  <a:fillRect l="-1377" t="-4312"/>
                </a:stretch>
              </a:blipFill>
              <a:ln>
                <a:solidFill>
                  <a:schemeClr val="tx2">
                    <a:lumMod val="20000"/>
                    <a:lumOff val="80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9" name="Content Placeholder 2">
                <a:extLst>
                  <a:ext uri="{FF2B5EF4-FFF2-40B4-BE49-F238E27FC236}">
                    <a16:creationId xmlns:a16="http://schemas.microsoft.com/office/drawing/2014/main" id="{14822BB7-DB89-4357-87F0-6E511FC44A6A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381000" y="7117829"/>
                <a:ext cx="23595186" cy="6139028"/>
              </a:xfrm>
              <a:prstGeom prst="rect">
                <a:avLst/>
              </a:prstGeom>
              <a:solidFill>
                <a:srgbClr val="D6F7FE"/>
              </a:solidFill>
              <a:ln>
                <a:solidFill>
                  <a:srgbClr val="00B0F0"/>
                </a:solidFill>
              </a:ln>
            </p:spPr>
            <p:txBody>
              <a:bodyPr/>
              <a:lstStyle>
                <a:lvl1pPr marL="457200" indent="-457200" algn="l" defTabSz="1828800" rtl="0" eaLnBrk="1" latinLnBrk="0" hangingPunct="1">
                  <a:lnSpc>
                    <a:spcPct val="90000"/>
                  </a:lnSpc>
                  <a:spcBef>
                    <a:spcPts val="2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1pPr>
                <a:lvl2pPr marL="1371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2pPr>
                <a:lvl3pPr marL="2286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3pPr>
                <a:lvl4pPr marL="3200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4pPr>
                <a:lvl5pPr marL="41148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5pPr>
                <a:lvl6pPr marL="50292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5943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6858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7772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a) Ta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𝑩𝑨𝑪</m:t>
                        </m:r>
                      </m:e>
                    </m:acc>
                    <m:r>
                      <a:rPr lang="en-US" sz="440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𝟓𝟎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°−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𝟒𝟎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°=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𝟏𝟎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°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𝑨𝑩𝑪</m:t>
                        </m:r>
                      </m:e>
                    </m:acc>
                    <m:r>
                      <a:rPr lang="en-US" sz="440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𝟗𝟎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°−</m:t>
                    </m:r>
                    <m:acc>
                      <m:accPr>
                        <m:chr m:val="̂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𝑩𝑨𝑫</m:t>
                        </m:r>
                      </m:e>
                    </m:acc>
                    <m:r>
                      <a:rPr lang="en-US" sz="440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𝟒𝟎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°</m:t>
                    </m:r>
                  </m:oMath>
                </a14:m>
                <a:endParaRPr lang="en-US" sz="4400" b="1" i="1" dirty="0"/>
              </a:p>
              <a:p>
                <a:pPr marL="0" indent="0">
                  <a:buNone/>
                </a:pPr>
                <a:r>
                  <a:rPr lang="en-US" sz="4400" b="1" dirty="0"/>
                  <a:t>		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⇒</m:t>
                    </m:r>
                    <m:acc>
                      <m:accPr>
                        <m:chr m:val="̂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𝑨𝑪𝑩</m:t>
                        </m:r>
                      </m:e>
                    </m:acc>
                    <m:r>
                      <a:rPr lang="en-US" sz="440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𝟏𝟖𝟎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°−</m:t>
                    </m:r>
                    <m:acc>
                      <m:accPr>
                        <m:chr m:val="̂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𝑨𝑩𝑪</m:t>
                        </m:r>
                      </m:e>
                    </m:acc>
                    <m:r>
                      <a:rPr lang="en-US" sz="4400" b="1" i="1">
                        <a:latin typeface="Cambria Math" panose="02040503050406030204" pitchFamily="18" charset="0"/>
                      </a:rPr>
                      <m:t>−</m:t>
                    </m:r>
                    <m:acc>
                      <m:accPr>
                        <m:chr m:val="̂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𝑩𝑨𝑪</m:t>
                        </m:r>
                      </m:e>
                    </m:acc>
                    <m:r>
                      <a:rPr lang="en-US" sz="440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𝟏𝟑𝟎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°</m:t>
                    </m:r>
                  </m:oMath>
                </a14:m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b)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Áp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dụng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định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lý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sin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trong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tam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giác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𝑨𝑩𝑪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ta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marL="0" indent="0">
                  <a:buNone/>
                </a:pPr>
                <a:r>
                  <a:rPr lang="en-US" sz="4400" b="1" dirty="0"/>
                  <a:t>	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𝑩𝑪</m:t>
                        </m:r>
                      </m:num>
                      <m:den>
                        <m:func>
                          <m:funcPr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𝒔𝒊𝒏</m:t>
                            </m:r>
                          </m:fName>
                          <m:e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𝑨</m:t>
                            </m:r>
                          </m:e>
                        </m:func>
                      </m:den>
                    </m:f>
                    <m:r>
                      <a:rPr lang="en-US" sz="4400" b="1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𝑨𝑪</m:t>
                        </m:r>
                      </m:num>
                      <m:den>
                        <m:func>
                          <m:funcPr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𝒔𝒊𝒏</m:t>
                            </m:r>
                          </m:fName>
                          <m:e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𝑩</m:t>
                            </m:r>
                          </m:e>
                        </m:func>
                      </m:den>
                    </m:f>
                    <m:r>
                      <a:rPr lang="en-US" sz="4400" b="1" i="1">
                        <a:latin typeface="Cambria Math" panose="02040503050406030204" pitchFamily="18" charset="0"/>
                      </a:rPr>
                      <m:t>⇒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𝑨𝑪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𝑩𝑪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.</m:t>
                        </m:r>
                        <m:func>
                          <m:funcPr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𝒔𝒊𝒏</m:t>
                            </m:r>
                          </m:fName>
                          <m:e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𝑩</m:t>
                            </m:r>
                          </m:e>
                        </m:func>
                      </m:num>
                      <m:den>
                        <m:func>
                          <m:funcPr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𝒔𝒊𝒏</m:t>
                            </m:r>
                          </m:fName>
                          <m:e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𝑨</m:t>
                            </m:r>
                          </m:e>
                        </m:func>
                      </m:den>
                    </m:f>
                    <m:r>
                      <a:rPr lang="en-US" sz="4400" b="1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𝟓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.</m:t>
                        </m:r>
                        <m:func>
                          <m:funcPr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𝒔𝒊𝒏</m:t>
                            </m:r>
                          </m:fName>
                          <m:e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𝟒</m:t>
                            </m:r>
                          </m:e>
                        </m:func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𝟎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°</m:t>
                        </m:r>
                      </m:num>
                      <m:den>
                        <m:func>
                          <m:funcPr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𝒔𝒊𝒏</m:t>
                            </m:r>
                          </m:fName>
                          <m:e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𝟏</m:t>
                            </m:r>
                          </m:e>
                        </m:func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𝟎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°</m:t>
                        </m:r>
                      </m:den>
                    </m:f>
                    <m:r>
                      <a:rPr lang="en-US" sz="4400" b="1" i="1">
                        <a:latin typeface="Cambria Math" panose="02040503050406030204" pitchFamily="18" charset="0"/>
                      </a:rPr>
                      <m:t>≈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𝟏𝟖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𝟓𝟏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Xét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tam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giác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𝑨𝑪𝑫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vuông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tại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𝑫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𝑪𝑫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𝑨𝑪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.</m:t>
                    </m:r>
                    <m:func>
                      <m:func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𝒔𝒊𝒏</m:t>
                        </m:r>
                      </m:fName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𝟒</m:t>
                        </m:r>
                      </m:e>
                    </m:func>
                    <m:r>
                      <a:rPr lang="en-US" sz="4400" b="1" i="1">
                        <a:latin typeface="Cambria Math" panose="02040503050406030204" pitchFamily="18" charset="0"/>
                      </a:rPr>
                      <m:t>𝟎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°≈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𝟏𝟏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𝟗</m:t>
                    </m:r>
                  </m:oMath>
                </a14:m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Vậy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chiều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cao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của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tòa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nhà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: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𝟏𝟏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𝟗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𝟕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𝟏𝟖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𝟗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𝒎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lvl="4"/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99" name="Content Placeholder 2">
                <a:extLst>
                  <a:ext uri="{FF2B5EF4-FFF2-40B4-BE49-F238E27FC236}">
                    <a16:creationId xmlns:a16="http://schemas.microsoft.com/office/drawing/2014/main" id="{14822BB7-DB89-4357-87F0-6E511FC44A6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1000" y="7117829"/>
                <a:ext cx="23595186" cy="6139028"/>
              </a:xfrm>
              <a:prstGeom prst="rect">
                <a:avLst/>
              </a:prstGeom>
              <a:blipFill>
                <a:blip r:embed="rId4"/>
                <a:stretch>
                  <a:fillRect l="-930" t="-3171"/>
                </a:stretch>
              </a:blipFill>
              <a:ln>
                <a:solidFill>
                  <a:srgbClr val="00B0F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4">
            <a:extLst>
              <a:ext uri="{FF2B5EF4-FFF2-40B4-BE49-F238E27FC236}">
                <a16:creationId xmlns:a16="http://schemas.microsoft.com/office/drawing/2014/main" id="{BE54D46B-884A-4E28-BF3F-72F39060F7F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74706" y="1796493"/>
            <a:ext cx="5901480" cy="5061507"/>
          </a:xfrm>
          <a:prstGeom prst="rect">
            <a:avLst/>
          </a:prstGeom>
        </p:spPr>
      </p:pic>
      <p:grpSp>
        <p:nvGrpSpPr>
          <p:cNvPr id="8" name="Group 7">
            <a:extLst>
              <a:ext uri="{FF2B5EF4-FFF2-40B4-BE49-F238E27FC236}">
                <a16:creationId xmlns:a16="http://schemas.microsoft.com/office/drawing/2014/main" id="{2B4F5608-8055-4095-8A6D-BACF9C436587}"/>
              </a:ext>
            </a:extLst>
          </p:cNvPr>
          <p:cNvGrpSpPr/>
          <p:nvPr/>
        </p:nvGrpSpPr>
        <p:grpSpPr>
          <a:xfrm>
            <a:off x="381001" y="6157733"/>
            <a:ext cx="3942745" cy="880876"/>
            <a:chOff x="410517" y="4648195"/>
            <a:chExt cx="3991939" cy="1485320"/>
          </a:xfrm>
          <a:solidFill>
            <a:srgbClr val="DAE3F3"/>
          </a:solidFill>
        </p:grpSpPr>
        <p:sp>
          <p:nvSpPr>
            <p:cNvPr id="9" name="Freeform 20">
              <a:extLst>
                <a:ext uri="{FF2B5EF4-FFF2-40B4-BE49-F238E27FC236}">
                  <a16:creationId xmlns:a16="http://schemas.microsoft.com/office/drawing/2014/main" id="{015BA0A3-1A57-4F22-A78E-91CD9B782C42}"/>
                </a:ext>
              </a:extLst>
            </p:cNvPr>
            <p:cNvSpPr>
              <a:spLocks/>
            </p:cNvSpPr>
            <p:nvPr/>
          </p:nvSpPr>
          <p:spPr bwMode="auto">
            <a:xfrm rot="16200000" flipV="1">
              <a:off x="2161593" y="3892652"/>
              <a:ext cx="1485320" cy="2996406"/>
            </a:xfrm>
            <a:prstGeom prst="round1Rect">
              <a:avLst/>
            </a:prstGeom>
            <a:grpFill/>
            <a:ln w="57150">
              <a:solidFill>
                <a:schemeClr val="accent6">
                  <a:lumMod val="75000"/>
                </a:schemeClr>
              </a:solidFill>
            </a:ln>
            <a:effectLst>
              <a:innerShdw blurRad="63500" dist="50800" dir="18900000">
                <a:prstClr val="black">
                  <a:alpha val="50000"/>
                </a:prstClr>
              </a:inn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94E18CCC-81B5-431B-9E4D-DE9CC6EC6F4C}"/>
                </a:ext>
              </a:extLst>
            </p:cNvPr>
            <p:cNvSpPr txBox="1"/>
            <p:nvPr/>
          </p:nvSpPr>
          <p:spPr>
            <a:xfrm>
              <a:off x="1406053" y="4732064"/>
              <a:ext cx="2872839" cy="1297420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4400" b="1" dirty="0">
                  <a:solidFill>
                    <a:srgbClr val="0000FF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Bài giải</a:t>
              </a:r>
              <a:endParaRPr lang="en-US" sz="4400" b="1" dirty="0">
                <a:solidFill>
                  <a:srgbClr val="0000FF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567FA465-2D26-4636-9291-E274BD99105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7950" t="14860" r="18922" b="25555"/>
            <a:stretch/>
          </p:blipFill>
          <p:spPr>
            <a:xfrm>
              <a:off x="410517" y="4648201"/>
              <a:ext cx="1058948" cy="1485314"/>
            </a:xfrm>
            <a:prstGeom prst="round2DiagRect">
              <a:avLst>
                <a:gd name="adj1" fmla="val 27632"/>
                <a:gd name="adj2" fmla="val 0"/>
              </a:avLst>
            </a:prstGeom>
            <a:grpFill/>
            <a:ln w="38100" cap="sq">
              <a:solidFill>
                <a:schemeClr val="accent6">
                  <a:lumMod val="50000"/>
                </a:schemeClr>
              </a:solidFill>
              <a:miter lim="800000"/>
            </a:ln>
            <a:effectLst>
              <a:outerShdw blurRad="254000" algn="tl" rotWithShape="0">
                <a:srgbClr val="000000">
                  <a:alpha val="43000"/>
                </a:srgbClr>
              </a:outerShdw>
            </a:effectLst>
          </p:spPr>
        </p:pic>
      </p:grpSp>
      <p:pic>
        <p:nvPicPr>
          <p:cNvPr id="12" name="Picture 11">
            <a:extLst>
              <a:ext uri="{FF2B5EF4-FFF2-40B4-BE49-F238E27FC236}">
                <a16:creationId xmlns:a16="http://schemas.microsoft.com/office/drawing/2014/main" id="{411374F9-B874-4548-8BF0-02496A893E0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45200" y="7254614"/>
            <a:ext cx="5013896" cy="58654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567050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500"/>
                                        <p:tgtEl>
                                          <p:spTgt spid="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500"/>
                                        <p:tgtEl>
                                          <p:spTgt spid="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4" dur="500"/>
                                        <p:tgtEl>
                                          <p:spTgt spid="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9" dur="500"/>
                                        <p:tgtEl>
                                          <p:spTgt spid="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4" dur="500"/>
                                        <p:tgtEl>
                                          <p:spTgt spid="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9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8.0&quot;&gt;&lt;object type=&quot;1&quot; unique_id=&quot;10001&quot;&gt;&lt;object type=&quot;2&quot; unique_id=&quot;10002&quot;&gt;&lt;object type=&quot;3&quot; unique_id=&quot;10003&quot;&gt;&lt;property id=&quot;20148&quot; value=&quot;5&quot;/&gt;&lt;property id=&quot;20300&quot; value=&quot;Slide 1&quot;/&gt;&lt;property id=&quot;20307&quot; value=&quot;257&quot;/&gt;&lt;/object&gt;&lt;object type=&quot;3&quot; unique_id=&quot;10004&quot;&gt;&lt;property id=&quot;20148&quot; value=&quot;5&quot;/&gt;&lt;property id=&quot;20300&quot; value=&quot;Slide 2&quot;/&gt;&lt;property id=&quot;20307&quot; value=&quot;258&quot;/&gt;&lt;/object&gt;&lt;object type=&quot;3&quot; unique_id=&quot;10005&quot;&gt;&lt;property id=&quot;20148&quot; value=&quot;5&quot;/&gt;&lt;property id=&quot;20300&quot; value=&quot;Slide 3&quot;/&gt;&lt;property id=&quot;20307&quot; value=&quot;259&quot;/&gt;&lt;/object&gt;&lt;object type=&quot;3&quot; unique_id=&quot;10006&quot;&gt;&lt;property id=&quot;20148&quot; value=&quot;5&quot;/&gt;&lt;property id=&quot;20300&quot; value=&quot;Slide 4&quot;/&gt;&lt;property id=&quot;20307&quot; value=&quot;260&quot;/&gt;&lt;/object&gt;&lt;object type=&quot;3&quot; unique_id=&quot;10007&quot;&gt;&lt;property id=&quot;20148&quot; value=&quot;5&quot;/&gt;&lt;property id=&quot;20300&quot; value=&quot;Slide 5&quot;/&gt;&lt;property id=&quot;20307&quot; value=&quot;262&quot;/&gt;&lt;/object&gt;&lt;object type=&quot;3&quot; unique_id=&quot;10008&quot;&gt;&lt;property id=&quot;20148&quot; value=&quot;5&quot;/&gt;&lt;property id=&quot;20300&quot; value=&quot;Slide 6&quot;/&gt;&lt;property id=&quot;20307&quot; value=&quot;263&quot;/&gt;&lt;/object&gt;&lt;object type=&quot;3&quot; unique_id=&quot;10009&quot;&gt;&lt;property id=&quot;20148&quot; value=&quot;5&quot;/&gt;&lt;property id=&quot;20300&quot; value=&quot;Slide 7&quot;/&gt;&lt;property id=&quot;20307&quot; value=&quot;264&quot;/&gt;&lt;/object&gt;&lt;object type=&quot;3&quot; unique_id=&quot;10010&quot;&gt;&lt;property id=&quot;20148&quot; value=&quot;5&quot;/&gt;&lt;property id=&quot;20300&quot; value=&quot;Slide 8&quot;/&gt;&lt;property id=&quot;20307&quot; value=&quot;265&quot;/&gt;&lt;/object&gt;&lt;object type=&quot;3&quot; unique_id=&quot;10011&quot;&gt;&lt;property id=&quot;20148&quot; value=&quot;5&quot;/&gt;&lt;property id=&quot;20300&quot; value=&quot;Slide 9&quot;/&gt;&lt;property id=&quot;20307&quot; value=&quot;266&quot;/&gt;&lt;/object&gt;&lt;object type=&quot;3&quot; unique_id=&quot;10012&quot;&gt;&lt;property id=&quot;20148&quot; value=&quot;5&quot;/&gt;&lt;property id=&quot;20300&quot; value=&quot;Slide 10&quot;/&gt;&lt;property id=&quot;20307&quot; value=&quot;267&quot;/&gt;&lt;/object&gt;&lt;object type=&quot;3&quot; unique_id=&quot;10013&quot;&gt;&lt;property id=&quot;20148&quot; value=&quot;5&quot;/&gt;&lt;property id=&quot;20300&quot; value=&quot;Slide 11&quot;/&gt;&lt;property id=&quot;20307&quot; value=&quot;269&quot;/&gt;&lt;/object&gt;&lt;object type=&quot;3&quot; unique_id=&quot;10014&quot;&gt;&lt;property id=&quot;20148&quot; value=&quot;5&quot;/&gt;&lt;property id=&quot;20300&quot; value=&quot;Slide 12&quot;/&gt;&lt;property id=&quot;20307&quot; value=&quot;270&quot;/&gt;&lt;/object&gt;&lt;object type=&quot;3&quot; unique_id=&quot;10015&quot;&gt;&lt;property id=&quot;20148&quot; value=&quot;5&quot;/&gt;&lt;property id=&quot;20300&quot; value=&quot;Slide 13&quot;/&gt;&lt;property id=&quot;20307&quot; value=&quot;274&quot;/&gt;&lt;/object&gt;&lt;object type=&quot;3&quot; unique_id=&quot;10016&quot;&gt;&lt;property id=&quot;20148&quot; value=&quot;5&quot;/&gt;&lt;property id=&quot;20300&quot; value=&quot;Slide 14&quot;/&gt;&lt;property id=&quot;20307&quot; value=&quot;275&quot;/&gt;&lt;/object&gt;&lt;object type=&quot;3&quot; unique_id=&quot;10017&quot;&gt;&lt;property id=&quot;20148&quot; value=&quot;5&quot;/&gt;&lt;property id=&quot;20300&quot; value=&quot;Slide 15&quot;/&gt;&lt;property id=&quot;20307&quot; value=&quot;276&quot;/&gt;&lt;/object&gt;&lt;object type=&quot;3&quot; unique_id=&quot;10018&quot;&gt;&lt;property id=&quot;20148&quot; value=&quot;5&quot;/&gt;&lt;property id=&quot;20300&quot; value=&quot;Slide 16&quot;/&gt;&lt;property id=&quot;20307&quot; value=&quot;277&quot;/&gt;&lt;/object&gt;&lt;object type=&quot;3&quot; unique_id=&quot;10019&quot;&gt;&lt;property id=&quot;20148&quot; value=&quot;5&quot;/&gt;&lt;property id=&quot;20300&quot; value=&quot;Slide 17&quot;/&gt;&lt;property id=&quot;20307&quot; value=&quot;271&quot;/&gt;&lt;/object&gt;&lt;object type=&quot;3&quot; unique_id=&quot;10020&quot;&gt;&lt;property id=&quot;20148&quot; value=&quot;5&quot;/&gt;&lt;property id=&quot;20300&quot; value=&quot;Slide 18&quot;/&gt;&lt;property id=&quot;20307&quot; value=&quot;278&quot;/&gt;&lt;/object&gt;&lt;object type=&quot;3&quot; unique_id=&quot;10021&quot;&gt;&lt;property id=&quot;20148&quot; value=&quot;5&quot;/&gt;&lt;property id=&quot;20300&quot; value=&quot;Slide 19&quot;/&gt;&lt;property id=&quot;20307&quot; value=&quot;279&quot;/&gt;&lt;/object&gt;&lt;object type=&quot;3&quot; unique_id=&quot;10022&quot;&gt;&lt;property id=&quot;20148&quot; value=&quot;5&quot;/&gt;&lt;property id=&quot;20300&quot; value=&quot;Slide 20&quot;/&gt;&lt;property id=&quot;20307&quot; value=&quot;272&quot;/&gt;&lt;/object&gt;&lt;object type=&quot;3&quot; unique_id=&quot;10023&quot;&gt;&lt;property id=&quot;20148&quot; value=&quot;5&quot;/&gt;&lt;property id=&quot;20300&quot; value=&quot;Slide 21&quot;/&gt;&lt;property id=&quot;20307&quot; value=&quot;273&quot;/&gt;&lt;/object&gt;&lt;object type=&quot;3&quot; unique_id=&quot;10024&quot;&gt;&lt;property id=&quot;20148&quot; value=&quot;5&quot;/&gt;&lt;property id=&quot;20300&quot; value=&quot;Slide 22&quot;/&gt;&lt;property id=&quot;20307&quot; value=&quot;268&quot;/&gt;&lt;/object&gt;&lt;object type=&quot;3&quot; unique_id=&quot;10025&quot;&gt;&lt;property id=&quot;20148&quot; value=&quot;5&quot;/&gt;&lt;property id=&quot;20300&quot; value=&quot;Slide 23&quot;/&gt;&lt;property id=&quot;20307&quot; value=&quot;280&quot;/&gt;&lt;/object&gt;&lt;object type=&quot;3&quot; unique_id=&quot;10026&quot;&gt;&lt;property id=&quot;20148&quot; value=&quot;5&quot;/&gt;&lt;property id=&quot;20300&quot; value=&quot;Slide 24&quot;/&gt;&lt;property id=&quot;20307&quot; value=&quot;281&quot;/&gt;&lt;/object&gt;&lt;object type=&quot;3&quot; unique_id=&quot;10027&quot;&gt;&lt;property id=&quot;20148&quot; value=&quot;5&quot;/&gt;&lt;property id=&quot;20300&quot; value=&quot;Slide 25&quot;/&gt;&lt;property id=&quot;20307&quot; value=&quot;282&quot;/&gt;&lt;/object&gt;&lt;/object&gt;&lt;object type=&quot;8&quot; unique_id=&quot;10056&quot;&gt;&lt;/object&gt;&lt;/object&gt;&lt;/database&gt;"/>
  <p:tag name="SECTOMILLISECCONVERTED" val="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9Slide.vn</Template>
  <TotalTime>3507</TotalTime>
  <Words>4271</Words>
  <Application>Microsoft Office PowerPoint</Application>
  <PresentationFormat>Custom</PresentationFormat>
  <Paragraphs>697</Paragraphs>
  <Slides>38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38</vt:i4>
      </vt:variant>
    </vt:vector>
  </HeadingPairs>
  <TitlesOfParts>
    <vt:vector size="49" baseType="lpstr">
      <vt:lpstr>Yu Gothic UI Semilight</vt:lpstr>
      <vt:lpstr>Arial</vt:lpstr>
      <vt:lpstr>Bahnschrift SemiBold SemiConden</vt:lpstr>
      <vt:lpstr>Calibri</vt:lpstr>
      <vt:lpstr>Calibri Light</vt:lpstr>
      <vt:lpstr>Cambria Math</vt:lpstr>
      <vt:lpstr>Tahoma</vt:lpstr>
      <vt:lpstr>Times New Roman</vt:lpstr>
      <vt:lpstr>Tomaho</vt:lpstr>
      <vt:lpstr>Office Theme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>9Slide.vn</Manager>
  <Company>9Slide.vn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subject>9Slide.vn</dc:subject>
  <dc:creator>BINH</dc:creator>
  <dc:description>9Slide.vn</dc:description>
  <cp:lastModifiedBy>Hiep Tran Thu</cp:lastModifiedBy>
  <cp:revision>427</cp:revision>
  <dcterms:created xsi:type="dcterms:W3CDTF">2013-08-31T11:42:51Z</dcterms:created>
  <dcterms:modified xsi:type="dcterms:W3CDTF">2022-04-21T01:54:22Z</dcterms:modified>
  <cp:category>9Slide.vn</cp:category>
</cp:coreProperties>
</file>