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1" r:id="rId2"/>
    <p:sldId id="302" r:id="rId3"/>
    <p:sldId id="258" r:id="rId4"/>
    <p:sldId id="260" r:id="rId5"/>
    <p:sldId id="284" r:id="rId6"/>
    <p:sldId id="305" r:id="rId7"/>
    <p:sldId id="306" r:id="rId8"/>
    <p:sldId id="307" r:id="rId9"/>
    <p:sldId id="308" r:id="rId10"/>
    <p:sldId id="319" r:id="rId11"/>
    <p:sldId id="321" r:id="rId12"/>
    <p:sldId id="322" r:id="rId13"/>
    <p:sldId id="312" r:id="rId14"/>
    <p:sldId id="313" r:id="rId15"/>
    <p:sldId id="323" r:id="rId16"/>
    <p:sldId id="327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73" r:id="rId26"/>
    <p:sldId id="374" r:id="rId27"/>
    <p:sldId id="372" r:id="rId28"/>
    <p:sldId id="290" r:id="rId29"/>
    <p:sldId id="344" r:id="rId30"/>
    <p:sldId id="345" r:id="rId31"/>
    <p:sldId id="346" r:id="rId32"/>
    <p:sldId id="370" r:id="rId33"/>
    <p:sldId id="348" r:id="rId34"/>
    <p:sldId id="363" r:id="rId35"/>
    <p:sldId id="349" r:id="rId36"/>
    <p:sldId id="362" r:id="rId37"/>
    <p:sldId id="371" r:id="rId38"/>
    <p:sldId id="366" r:id="rId39"/>
    <p:sldId id="367" r:id="rId40"/>
    <p:sldId id="368" r:id="rId41"/>
    <p:sldId id="36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E8432-47A8-45E8-925D-1A0F0B883AF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612B7-39AB-402A-8EDC-31C68CEF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86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0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0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0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7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1407-DCA3-0EB0-3961-8EE99153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E97AE-D9BE-AF79-4975-135C60E87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6E4E9-6253-C676-6977-6F395B4C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5119-FD3D-8AFD-AA37-61F73AE0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7E0A-2453-7A5C-08BB-1E5131E9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8A7D-3086-6BDF-3414-05663E84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6565C-3169-7C59-E7DF-51795838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2FB0-E0BB-A736-CAE7-528CCD2A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2AB7-B8A4-DCA4-16E8-70417943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3121-2004-B253-AF1E-A4605F19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5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232BA-3BBA-CD7D-17A7-0C9076133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9812F-0F87-CA83-3262-E8C60F188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A060-0D4C-62AE-6059-1377A652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4DC4B-3919-579B-2F12-6B426106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B7AB-C26C-5EFD-6FD8-A9CE1365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60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E2A8-BA8F-445E-7099-A6A806EC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853C-3FA3-599C-5207-EEE49F26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A7287-D8E3-F13A-E0CF-D1588DF0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96F70-31D7-EA18-9589-95EDE083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FC860-E46F-B80D-2DC6-C0929607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8746-C021-7003-48EE-ED020561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543E7-F9B9-4979-4D18-879CE6588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7E49-F390-435D-F75B-75B1D2C1C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0BF84-B35F-BBE7-B4A5-CEF006C4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42960-58B8-21E4-6C90-472C92D8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66BC-5057-FEAA-2AA8-F823B5F7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F2B69-59AE-6757-3B5B-7058D4567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DE286-B3F7-9327-08E3-DAF666D62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43AA6-7274-516D-ACD5-4BA1D481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6C983-F2D0-B58A-8952-9E975B17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B7975-2D15-ADB4-97AB-E24CA971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37D29-BE19-0B17-D331-5C714032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C6486-0E59-0FCB-F8A8-EF3241CBA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FFE49-494A-A9F0-721C-AF08F9B2A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C3C49-77C3-9B98-ED0C-76BF142EC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6AC13-1E5A-9705-BD13-986BA4636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B57BD-38E5-4EA6-D8A5-40A76BCB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B0998-5F20-649B-B05E-0D421AB4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3DA2F-53C8-6A60-6C9F-091BF080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366C-2D8A-12F2-537F-029DCAAA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F006A-7AE4-A1FA-1C35-D42FD0CC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47EE-18B0-2E3E-62A4-13543ECD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9246-1DDF-D62B-F395-358E2AC6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C93B5-DF6E-36BF-D781-D8DC5050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355A-8D00-8C06-C598-309A9D5C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3A98-B6C9-648B-811A-526FD541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3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E38F-1F87-7E77-7E6A-D60E1C7F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C92A-3D81-0355-C0AE-A3FBFC8F9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3A3C-724A-B2A4-69A3-39A1E0F69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ADD05-3209-254D-746E-AC555B94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61E09-7B73-BF17-9192-B879EDAE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F54DB-4E6C-F886-C23B-9DC5AAAB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5C65B-8429-4531-7BDE-AA4AA667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EC1DB-3241-9674-9268-2493ACD9F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37EBA-AD01-20CF-C84E-FA204EA16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7D284-A42A-15C0-25E3-87F943D4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2F720-E801-C44E-F526-D32555C5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4474A-0A83-9772-B872-1E2A3E4F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665EB-7CA4-2580-A5DE-9AA5B86B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99FE7-55E3-C6EB-695C-8B11A1FE8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724B3-ED15-4DF3-4164-16716C929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B936-EE1B-4C59-8555-81FCBC55206E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DC90-2E34-5ECB-5323-2146726F0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4203-53FE-86FC-AC38-783C7D0FF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9E813-9E42-4315-892B-4782829EA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65.png"/><Relationship Id="rId9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69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3.png"/><Relationship Id="rId7" Type="http://schemas.openxmlformats.org/officeDocument/2006/relationships/image" Target="../media/image10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94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99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8.png"/><Relationship Id="rId7" Type="http://schemas.openxmlformats.org/officeDocument/2006/relationships/image" Target="../media/image98.emf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5.png"/><Relationship Id="rId5" Type="http://schemas.openxmlformats.org/officeDocument/2006/relationships/image" Target="../media/image180.png"/><Relationship Id="rId10" Type="http://schemas.openxmlformats.org/officeDocument/2006/relationships/image" Target="../media/image184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1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61942" y="2398128"/>
            <a:ext cx="9938787" cy="41964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5" tIns="22853" rIns="45705" bIns="22853" rtlCol="0" anchor="ctr"/>
          <a:lstStyle/>
          <a:p>
            <a:pPr algn="ctr"/>
            <a:endParaRPr lang="en-US" sz="9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2097" y="1202635"/>
            <a:ext cx="10022315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" tIns="22853" rIns="45705" bIns="22853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2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QUAN HỆ VUÔNG GÓC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1040" y="2223026"/>
            <a:ext cx="11119360" cy="430873"/>
            <a:chOff x="1513038" y="4446051"/>
            <a:chExt cx="22238720" cy="861746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05" tIns="22853" rIns="45705" bIns="22853" rtlCol="0" anchor="ctr"/>
            <a:lstStyle/>
            <a:p>
              <a:pPr algn="ctr"/>
              <a:endParaRPr lang="en-US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3038" y="4446051"/>
              <a:ext cx="22238720" cy="861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05" tIns="22853" rIns="45705" bIns="22853" rtlCol="0">
              <a:spAutoFit/>
            </a:bodyPr>
            <a:lstStyle/>
            <a:p>
              <a:pPr algn="ctr">
                <a:lnSpc>
                  <a:spcPts val="3000"/>
                </a:lnSpc>
                <a:spcBef>
                  <a:spcPts val="900"/>
                </a:spcBef>
              </a:pPr>
              <a:r>
                <a:rPr lang="en-US" sz="32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2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ĐƯỜNG THẲNG VUÔNG GÓC VỚI MẶT PHẲNG</a:t>
              </a: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1186474" y="2898075"/>
            <a:ext cx="2971055" cy="499758"/>
            <a:chOff x="7459670" y="7086600"/>
            <a:chExt cx="5942799" cy="999630"/>
          </a:xfrm>
        </p:grpSpPr>
        <p:sp>
          <p:nvSpPr>
            <p:cNvPr id="57" name="Rectangle 56"/>
            <p:cNvSpPr/>
            <p:nvPr/>
          </p:nvSpPr>
          <p:spPr>
            <a:xfrm>
              <a:off x="9092455" y="7178186"/>
              <a:ext cx="4310014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0"/>
              <a:chOff x="7459669" y="7543800"/>
              <a:chExt cx="1381118" cy="945270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06976" y="7688758"/>
                  <a:ext cx="611179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86472" y="3530896"/>
            <a:ext cx="9700461" cy="511053"/>
            <a:chOff x="7459670" y="8524495"/>
            <a:chExt cx="19403180" cy="102222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4"/>
              <a:ext cx="17770394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50" b="1" spc="-75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ĐƯỜNG THẲNG VUÔNG GÓC VỚI MẶT PHẲNG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84549" y="7688758"/>
                  <a:ext cx="856033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54931" y="4138689"/>
            <a:ext cx="2704957" cy="517221"/>
            <a:chOff x="7459670" y="9982200"/>
            <a:chExt cx="5410541" cy="1034560"/>
          </a:xfrm>
        </p:grpSpPr>
        <p:sp>
          <p:nvSpPr>
            <p:cNvPr id="82" name="Rectangle 81"/>
            <p:cNvSpPr/>
            <p:nvPr/>
          </p:nvSpPr>
          <p:spPr>
            <a:xfrm>
              <a:off x="9092455" y="10108716"/>
              <a:ext cx="3777756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45270"/>
              <a:chOff x="7459669" y="7543800"/>
              <a:chExt cx="1381118" cy="945270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662123" y="7688758"/>
                  <a:ext cx="1100884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74"/>
          <p:cNvGrpSpPr/>
          <p:nvPr/>
        </p:nvGrpSpPr>
        <p:grpSpPr>
          <a:xfrm>
            <a:off x="1186473" y="4749487"/>
            <a:ext cx="9847939" cy="878859"/>
            <a:chOff x="7459670" y="9982200"/>
            <a:chExt cx="19698155" cy="1757922"/>
          </a:xfrm>
        </p:grpSpPr>
        <p:sp>
          <p:nvSpPr>
            <p:cNvPr id="48" name="Rectangle 47"/>
            <p:cNvSpPr/>
            <p:nvPr/>
          </p:nvSpPr>
          <p:spPr>
            <a:xfrm>
              <a:off x="9092457" y="10108717"/>
              <a:ext cx="18065368" cy="163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LIÊN HỆ GIỮA QUAN HỆ SONG </a:t>
              </a:r>
              <a:r>
                <a:rPr lang="en-US" sz="235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VÀ QUAN HỆ VUÔNG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CỦA ĐƯỜNG THẲNG VÀ MẶT PHẲNG</a:t>
              </a:r>
            </a:p>
          </p:txBody>
        </p:sp>
        <p:grpSp>
          <p:nvGrpSpPr>
            <p:cNvPr id="49" name="Group 44"/>
            <p:cNvGrpSpPr/>
            <p:nvPr/>
          </p:nvGrpSpPr>
          <p:grpSpPr>
            <a:xfrm>
              <a:off x="7459670" y="9982200"/>
              <a:ext cx="1392615" cy="945272"/>
              <a:chOff x="7459669" y="7543800"/>
              <a:chExt cx="1381118" cy="945272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803946"/>
                <a:chOff x="7469187" y="7685126"/>
                <a:chExt cx="1371600" cy="803946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35259" y="7688758"/>
                  <a:ext cx="954609" cy="8003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01" name="Group 74"/>
          <p:cNvGrpSpPr/>
          <p:nvPr/>
        </p:nvGrpSpPr>
        <p:grpSpPr>
          <a:xfrm>
            <a:off x="1164893" y="5543818"/>
            <a:ext cx="8499812" cy="878859"/>
            <a:chOff x="7459670" y="9982200"/>
            <a:chExt cx="17001593" cy="1757922"/>
          </a:xfrm>
        </p:grpSpPr>
        <p:sp>
          <p:nvSpPr>
            <p:cNvPr id="102" name="Rectangle 101"/>
            <p:cNvSpPr/>
            <p:nvPr/>
          </p:nvSpPr>
          <p:spPr>
            <a:xfrm>
              <a:off x="9092455" y="10108717"/>
              <a:ext cx="15368808" cy="163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CHIẾU VUÔNG GÓC VÀ ĐỊNH LÝ BA ĐƯỜNG</a:t>
              </a:r>
              <a:b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 GÓC</a:t>
              </a:r>
            </a:p>
          </p:txBody>
        </p:sp>
        <p:grpSp>
          <p:nvGrpSpPr>
            <p:cNvPr id="103" name="Group 44"/>
            <p:cNvGrpSpPr/>
            <p:nvPr/>
          </p:nvGrpSpPr>
          <p:grpSpPr>
            <a:xfrm>
              <a:off x="7459670" y="9982200"/>
              <a:ext cx="1392615" cy="945272"/>
              <a:chOff x="7459669" y="7543800"/>
              <a:chExt cx="1381118" cy="945272"/>
            </a:xfrm>
          </p:grpSpPr>
          <p:sp>
            <p:nvSpPr>
              <p:cNvPr id="10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5" name="Group 46"/>
              <p:cNvGrpSpPr/>
              <p:nvPr/>
            </p:nvGrpSpPr>
            <p:grpSpPr>
              <a:xfrm>
                <a:off x="7469187" y="7685126"/>
                <a:ext cx="1371600" cy="803946"/>
                <a:chOff x="7469187" y="7685126"/>
                <a:chExt cx="1371600" cy="803946"/>
              </a:xfrm>
            </p:grpSpPr>
            <p:sp>
              <p:nvSpPr>
                <p:cNvPr id="106" name="Round Same Side Corner Rectangle 10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7857688" y="7688758"/>
                  <a:ext cx="709754" cy="8003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4472B4-5E2E-7BF5-786B-944F7D3339BC}"/>
              </a:ext>
            </a:extLst>
          </p:cNvPr>
          <p:cNvSpPr txBox="1"/>
          <p:nvPr/>
        </p:nvSpPr>
        <p:spPr>
          <a:xfrm>
            <a:off x="1020177" y="499414"/>
            <a:ext cx="1506713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" tIns="22853" rIns="45705" bIns="22853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32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96" name="Group 95"/>
          <p:cNvGrpSpPr/>
          <p:nvPr/>
        </p:nvGrpSpPr>
        <p:grpSpPr>
          <a:xfrm>
            <a:off x="0" y="787116"/>
            <a:ext cx="10715437" cy="461665"/>
            <a:chOff x="-288924" y="1892299"/>
            <a:chExt cx="21434750" cy="923329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4" y="1922269"/>
              <a:ext cx="706092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2" y="1892299"/>
              <a:ext cx="1905826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87003" y="1552883"/>
            <a:ext cx="10969405" cy="1447499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2646278" y="1612936"/>
            <a:ext cx="8001000" cy="2014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mặt phẳng đi qua một điểm cho trước và vuông góc với một đường thẳng cho trước đó</a:t>
            </a:r>
            <a:r>
              <a:rPr lang="en-US" sz="2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5425" algn="just">
              <a:lnSpc>
                <a:spcPct val="150000"/>
              </a:lnSpc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902885" y="791473"/>
            <a:ext cx="552932" cy="1984696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8" rIns="45715" bIns="2285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110817" y="1552882"/>
            <a:ext cx="22250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1</a:t>
            </a:r>
            <a:endParaRPr lang="en-US" sz="2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508DF4-3460-4BC1-B50A-CAFDF2DBF65D}"/>
              </a:ext>
            </a:extLst>
          </p:cNvPr>
          <p:cNvGrpSpPr/>
          <p:nvPr/>
        </p:nvGrpSpPr>
        <p:grpSpPr>
          <a:xfrm>
            <a:off x="6459684" y="3293714"/>
            <a:ext cx="3538270" cy="1004144"/>
            <a:chOff x="5400675" y="2957513"/>
            <a:chExt cx="5672138" cy="95726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BA2ECA-A1F9-40EA-8A9F-5C8C0A9E97E9}"/>
                </a:ext>
              </a:extLst>
            </p:cNvPr>
            <p:cNvCxnSpPr/>
            <p:nvPr/>
          </p:nvCxnSpPr>
          <p:spPr>
            <a:xfrm>
              <a:off x="5400675" y="3901896"/>
              <a:ext cx="412908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C53A1C-0254-4488-8ADA-2A4E5E2B1037}"/>
                </a:ext>
              </a:extLst>
            </p:cNvPr>
            <p:cNvGrpSpPr/>
            <p:nvPr/>
          </p:nvGrpSpPr>
          <p:grpSpPr>
            <a:xfrm>
              <a:off x="5400675" y="2957513"/>
              <a:ext cx="5672138" cy="957262"/>
              <a:chOff x="5400675" y="2957513"/>
              <a:chExt cx="5672138" cy="95726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002595-C1C7-4F7C-8FED-ABEEDDA1A1DD}"/>
                  </a:ext>
                </a:extLst>
              </p:cNvPr>
              <p:cNvCxnSpPr/>
              <p:nvPr/>
            </p:nvCxnSpPr>
            <p:spPr>
              <a:xfrm flipV="1">
                <a:off x="5400675" y="2957513"/>
                <a:ext cx="1343025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2F826C-E56C-4F76-8B59-DE2C93C4AD0E}"/>
                  </a:ext>
                </a:extLst>
              </p:cNvPr>
              <p:cNvCxnSpPr/>
              <p:nvPr/>
            </p:nvCxnSpPr>
            <p:spPr>
              <a:xfrm>
                <a:off x="6743700" y="2957513"/>
                <a:ext cx="4329113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7A1C9C-11C0-4CAC-A9EA-38270E6A28B4}"/>
                  </a:ext>
                </a:extLst>
              </p:cNvPr>
              <p:cNvCxnSpPr/>
              <p:nvPr/>
            </p:nvCxnSpPr>
            <p:spPr>
              <a:xfrm flipH="1">
                <a:off x="9491126" y="2957513"/>
                <a:ext cx="1543050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4233442-0E71-4E88-8F9D-EDB709FF1F84}"/>
              </a:ext>
            </a:extLst>
          </p:cNvPr>
          <p:cNvSpPr txBox="1"/>
          <p:nvPr/>
        </p:nvSpPr>
        <p:spPr>
          <a:xfrm>
            <a:off x="7411787" y="3220736"/>
            <a:ext cx="67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FF0000"/>
                </a:solidFill>
              </a:rPr>
              <a:t>.</a:t>
            </a:r>
            <a:r>
              <a:rPr lang="en-US" sz="4000"/>
              <a:t> </a:t>
            </a:r>
            <a:r>
              <a:rPr lang="en-US" sz="3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298705-ADCF-40EE-AD23-0580FA04DBB8}"/>
              </a:ext>
            </a:extLst>
          </p:cNvPr>
          <p:cNvGrpSpPr/>
          <p:nvPr/>
        </p:nvGrpSpPr>
        <p:grpSpPr>
          <a:xfrm>
            <a:off x="8342702" y="2606440"/>
            <a:ext cx="499420" cy="1283891"/>
            <a:chOff x="8772525" y="1825625"/>
            <a:chExt cx="998840" cy="256778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15126A-A206-4FBC-8A55-7005288B9302}"/>
                </a:ext>
              </a:extLst>
            </p:cNvPr>
            <p:cNvCxnSpPr/>
            <p:nvPr/>
          </p:nvCxnSpPr>
          <p:spPr>
            <a:xfrm flipH="1">
              <a:off x="8772525" y="1825625"/>
              <a:ext cx="28575" cy="16105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3FD66C-33F4-4690-B8AB-6B2B56BA49D0}"/>
                </a:ext>
              </a:extLst>
            </p:cNvPr>
            <p:cNvCxnSpPr/>
            <p:nvPr/>
          </p:nvCxnSpPr>
          <p:spPr>
            <a:xfrm>
              <a:off x="8772525" y="3436144"/>
              <a:ext cx="0" cy="95726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FBA82D-C747-4958-B4B3-FA676AE3810A}"/>
                </a:ext>
              </a:extLst>
            </p:cNvPr>
            <p:cNvSpPr txBox="1"/>
            <p:nvPr/>
          </p:nvSpPr>
          <p:spPr>
            <a:xfrm>
              <a:off x="8772525" y="1928813"/>
              <a:ext cx="998840" cy="110799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d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1D4D5A8-A661-4AD7-9D4D-DA91A32F26A8}"/>
              </a:ext>
            </a:extLst>
          </p:cNvPr>
          <p:cNvSpPr/>
          <p:nvPr/>
        </p:nvSpPr>
        <p:spPr>
          <a:xfrm>
            <a:off x="1676858" y="1462887"/>
            <a:ext cx="8001000" cy="150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2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mặt phẳng đi qua một điểm cho trước và vuông góc với một đường thẳng cho trước đó ?</a:t>
            </a:r>
            <a:r>
              <a:rPr lang="en-US" sz="2200" b="1" i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5425" algn="just">
              <a:lnSpc>
                <a:spcPct val="150000"/>
              </a:lnSpc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6DE7D4-99A2-48AA-8ABD-80F3762C0694}"/>
              </a:ext>
            </a:extLst>
          </p:cNvPr>
          <p:cNvSpPr/>
          <p:nvPr/>
        </p:nvSpPr>
        <p:spPr>
          <a:xfrm>
            <a:off x="590443" y="4861914"/>
            <a:ext cx="8001000" cy="150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2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bao nhiêu mặt phẳng đi qua trung điểm của một đoạn thẳng cho trước?</a:t>
            </a:r>
          </a:p>
          <a:p>
            <a:pPr marL="225425" algn="just">
              <a:lnSpc>
                <a:spcPct val="150000"/>
              </a:lnSpc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4DD0A34-63BB-45CB-AF34-3BB52A35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3" y="1395779"/>
            <a:ext cx="139461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6D106A1D-66D0-49D9-B6E9-3224E177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" y="4306620"/>
            <a:ext cx="139461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83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15" grpId="0" animBg="1"/>
      <p:bldP spid="49" grpId="0"/>
      <p:bldP spid="30" grpId="0"/>
      <p:bldP spid="30" grpId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96" name="Group 95"/>
          <p:cNvGrpSpPr/>
          <p:nvPr/>
        </p:nvGrpSpPr>
        <p:grpSpPr>
          <a:xfrm>
            <a:off x="0" y="787116"/>
            <a:ext cx="10715437" cy="461665"/>
            <a:chOff x="-288924" y="1892299"/>
            <a:chExt cx="21434750" cy="923329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4" y="1922269"/>
              <a:ext cx="706092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2" y="1892299"/>
              <a:ext cx="1905826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85231" y="1493237"/>
            <a:ext cx="10969405" cy="1310451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2323118" y="1572396"/>
            <a:ext cx="8001000" cy="2014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mặt phẳng đi qua một điểm cho trước và vuông góc với một đường thẳng cho trước đó</a:t>
            </a:r>
            <a:r>
              <a:rPr lang="en-US" sz="2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5425" algn="just">
              <a:lnSpc>
                <a:spcPct val="150000"/>
              </a:lnSpc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978595" y="715764"/>
            <a:ext cx="552932" cy="2136115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8" rIns="45715" bIns="2285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197523" y="1549158"/>
            <a:ext cx="22250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1</a:t>
            </a:r>
            <a:endParaRPr lang="en-US" sz="2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9508DF4-3460-4BC1-B50A-CAFDF2DBF65D}"/>
              </a:ext>
            </a:extLst>
          </p:cNvPr>
          <p:cNvGrpSpPr/>
          <p:nvPr/>
        </p:nvGrpSpPr>
        <p:grpSpPr>
          <a:xfrm>
            <a:off x="7557180" y="3200400"/>
            <a:ext cx="3538270" cy="1004144"/>
            <a:chOff x="5400675" y="2957513"/>
            <a:chExt cx="5672138" cy="95726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BA2ECA-A1F9-40EA-8A9F-5C8C0A9E97E9}"/>
                </a:ext>
              </a:extLst>
            </p:cNvPr>
            <p:cNvCxnSpPr/>
            <p:nvPr/>
          </p:nvCxnSpPr>
          <p:spPr>
            <a:xfrm>
              <a:off x="5400675" y="3901896"/>
              <a:ext cx="412908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C53A1C-0254-4488-8ADA-2A4E5E2B1037}"/>
                </a:ext>
              </a:extLst>
            </p:cNvPr>
            <p:cNvGrpSpPr/>
            <p:nvPr/>
          </p:nvGrpSpPr>
          <p:grpSpPr>
            <a:xfrm>
              <a:off x="5400675" y="2957513"/>
              <a:ext cx="5672138" cy="957262"/>
              <a:chOff x="5400675" y="2957513"/>
              <a:chExt cx="5672138" cy="957262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1002595-C1C7-4F7C-8FED-ABEEDDA1A1DD}"/>
                  </a:ext>
                </a:extLst>
              </p:cNvPr>
              <p:cNvCxnSpPr/>
              <p:nvPr/>
            </p:nvCxnSpPr>
            <p:spPr>
              <a:xfrm flipV="1">
                <a:off x="5400675" y="2957513"/>
                <a:ext cx="1343025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42F826C-E56C-4F76-8B59-DE2C93C4AD0E}"/>
                  </a:ext>
                </a:extLst>
              </p:cNvPr>
              <p:cNvCxnSpPr/>
              <p:nvPr/>
            </p:nvCxnSpPr>
            <p:spPr>
              <a:xfrm>
                <a:off x="6743700" y="2957513"/>
                <a:ext cx="4329113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7A1C9C-11C0-4CAC-A9EA-38270E6A28B4}"/>
                  </a:ext>
                </a:extLst>
              </p:cNvPr>
              <p:cNvCxnSpPr/>
              <p:nvPr/>
            </p:nvCxnSpPr>
            <p:spPr>
              <a:xfrm flipH="1">
                <a:off x="9491126" y="2957513"/>
                <a:ext cx="1543050" cy="95726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4233442-0E71-4E88-8F9D-EDB709FF1F84}"/>
              </a:ext>
            </a:extLst>
          </p:cNvPr>
          <p:cNvSpPr txBox="1"/>
          <p:nvPr/>
        </p:nvSpPr>
        <p:spPr>
          <a:xfrm>
            <a:off x="8509283" y="3171341"/>
            <a:ext cx="671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FF0000"/>
                </a:solidFill>
              </a:rPr>
              <a:t>.</a:t>
            </a:r>
            <a:r>
              <a:rPr lang="en-US" sz="4000"/>
              <a:t> </a:t>
            </a:r>
            <a:r>
              <a:rPr lang="en-US" sz="3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en-US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298705-ADCF-40EE-AD23-0580FA04DBB8}"/>
              </a:ext>
            </a:extLst>
          </p:cNvPr>
          <p:cNvGrpSpPr/>
          <p:nvPr/>
        </p:nvGrpSpPr>
        <p:grpSpPr>
          <a:xfrm>
            <a:off x="9633478" y="2652756"/>
            <a:ext cx="499420" cy="1283891"/>
            <a:chOff x="8772525" y="1825625"/>
            <a:chExt cx="998840" cy="256778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15126A-A206-4FBC-8A55-7005288B9302}"/>
                </a:ext>
              </a:extLst>
            </p:cNvPr>
            <p:cNvCxnSpPr/>
            <p:nvPr/>
          </p:nvCxnSpPr>
          <p:spPr>
            <a:xfrm flipH="1">
              <a:off x="8772525" y="1825625"/>
              <a:ext cx="28575" cy="16105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3FD66C-33F4-4690-B8AB-6B2B56BA49D0}"/>
                </a:ext>
              </a:extLst>
            </p:cNvPr>
            <p:cNvCxnSpPr/>
            <p:nvPr/>
          </p:nvCxnSpPr>
          <p:spPr>
            <a:xfrm>
              <a:off x="8772525" y="3436144"/>
              <a:ext cx="0" cy="95726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FBA82D-C747-4958-B4B3-FA676AE3810A}"/>
                </a:ext>
              </a:extLst>
            </p:cNvPr>
            <p:cNvSpPr txBox="1"/>
            <p:nvPr/>
          </p:nvSpPr>
          <p:spPr>
            <a:xfrm>
              <a:off x="8772525" y="1928813"/>
              <a:ext cx="998840" cy="110799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d</a:t>
              </a:r>
            </a:p>
          </p:txBody>
        </p:sp>
      </p:grpSp>
      <p:pic>
        <p:nvPicPr>
          <p:cNvPr id="33" name="Picture 2" descr="https://scontent.fdad2-1.fna.fbcdn.net/v/t1.15752-9/67130099_348432242484302_7707485135280537600_n.jpg?_nc_cat=110&amp;_nc_oc=AQmjgyueqEiW9WCfEm6ftDwA3mCLQvWclDX-0wZAQO_87A-gdeAHrebhxiR0nk22YztvVlHK8mVo5LF-yp263gsO&amp;_nc_ht=scontent.fdad2-1.fna&amp;oh=28955b9657e48f6e2e5081611acd1fda&amp;oe=5DA5B311">
            <a:extLst>
              <a:ext uri="{FF2B5EF4-FFF2-40B4-BE49-F238E27FC236}">
                <a16:creationId xmlns:a16="http://schemas.microsoft.com/office/drawing/2014/main" id="{D05CC57C-5D95-48E3-8F9B-FB62E1A6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" y="3282319"/>
            <a:ext cx="3941891" cy="341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0">
            <a:extLst>
              <a:ext uri="{FF2B5EF4-FFF2-40B4-BE49-F238E27FC236}">
                <a16:creationId xmlns:a16="http://schemas.microsoft.com/office/drawing/2014/main" id="{FA3A614B-3B6C-47A4-BC52-BD9137F44660}"/>
              </a:ext>
            </a:extLst>
          </p:cNvPr>
          <p:cNvSpPr/>
          <p:nvPr/>
        </p:nvSpPr>
        <p:spPr>
          <a:xfrm>
            <a:off x="3537541" y="4877264"/>
            <a:ext cx="8609070" cy="1754324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14D123-2022-4826-ACEF-72B3E795D94B}"/>
              </a:ext>
            </a:extLst>
          </p:cNvPr>
          <p:cNvSpPr/>
          <p:nvPr/>
        </p:nvSpPr>
        <p:spPr>
          <a:xfrm>
            <a:off x="3886965" y="4927280"/>
            <a:ext cx="8001000" cy="2014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</a:p>
          <a:p>
            <a:pPr marL="225425" algn="just">
              <a:lnSpc>
                <a:spcPct val="150000"/>
              </a:lnSpc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426C4210-AFA2-4154-AFB5-53CF2F476FF5}"/>
              </a:ext>
            </a:extLst>
          </p:cNvPr>
          <p:cNvSpPr>
            <a:spLocks/>
          </p:cNvSpPr>
          <p:nvPr/>
        </p:nvSpPr>
        <p:spPr bwMode="auto">
          <a:xfrm rot="5400000">
            <a:off x="7565610" y="290274"/>
            <a:ext cx="552932" cy="8609070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8" rIns="45715" bIns="2285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C303C3-61D6-4CD1-B66F-D6D18A67AD26}"/>
              </a:ext>
            </a:extLst>
          </p:cNvPr>
          <p:cNvSpPr txBox="1"/>
          <p:nvPr/>
        </p:nvSpPr>
        <p:spPr>
          <a:xfrm>
            <a:off x="4620686" y="4462259"/>
            <a:ext cx="64411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>
                <a:solidFill>
                  <a:srgbClr val="FFE26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 phẳng trung trực của đoạn thẳng</a:t>
            </a:r>
            <a:endParaRPr lang="en-US" sz="2300" b="1" dirty="0">
              <a:solidFill>
                <a:srgbClr val="FFE26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52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/>
      <p:bldP spid="3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96" name="Group 95"/>
          <p:cNvGrpSpPr/>
          <p:nvPr/>
        </p:nvGrpSpPr>
        <p:grpSpPr>
          <a:xfrm>
            <a:off x="0" y="787116"/>
            <a:ext cx="10715437" cy="461665"/>
            <a:chOff x="-288924" y="1892299"/>
            <a:chExt cx="21434750" cy="923329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4" y="1922269"/>
              <a:ext cx="706092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2" y="1892299"/>
              <a:ext cx="1905826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TÍNH CHẤT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87003" y="1524393"/>
            <a:ext cx="10969405" cy="1371208"/>
          </a:xfrm>
          <a:prstGeom prst="roundRect">
            <a:avLst>
              <a:gd name="adj" fmla="val 95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2323118" y="1572396"/>
            <a:ext cx="8001000" cy="150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duy nhất một đường thẳng đi qua một điểm cho trước và vuông góc với một mặt phẳng cho trước đó</a:t>
            </a:r>
            <a:r>
              <a:rPr lang="en-US" sz="22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5425" algn="just">
              <a:lnSpc>
                <a:spcPct val="150000"/>
              </a:lnSpc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48AF505F-9D51-4BF7-BFE5-59C356AA2427}"/>
              </a:ext>
            </a:extLst>
          </p:cNvPr>
          <p:cNvSpPr>
            <a:spLocks/>
          </p:cNvSpPr>
          <p:nvPr/>
        </p:nvSpPr>
        <p:spPr bwMode="auto">
          <a:xfrm rot="5400000">
            <a:off x="902885" y="791473"/>
            <a:ext cx="552932" cy="1984696"/>
          </a:xfrm>
          <a:prstGeom prst="round2Same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15" tIns="22858" rIns="45715" bIns="22858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7EDF71-0571-41BD-939C-04F3165F2F70}"/>
              </a:ext>
            </a:extLst>
          </p:cNvPr>
          <p:cNvSpPr txBox="1"/>
          <p:nvPr/>
        </p:nvSpPr>
        <p:spPr>
          <a:xfrm>
            <a:off x="110817" y="1552882"/>
            <a:ext cx="22250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Tính chất 2</a:t>
            </a:r>
            <a:endParaRPr lang="en-US" sz="23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95198-7D2E-4048-B1DD-BA0EB0F60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4044436"/>
            <a:ext cx="3840172" cy="17543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F6CDE1F-8ECB-40C6-95D9-2190101DCD4B}"/>
              </a:ext>
            </a:extLst>
          </p:cNvPr>
          <p:cNvSpPr txBox="1"/>
          <p:nvPr/>
        </p:nvSpPr>
        <p:spPr>
          <a:xfrm>
            <a:off x="9220798" y="3691980"/>
            <a:ext cx="532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</a:t>
            </a:r>
            <a:endParaRPr lang="en-US" sz="2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EF69A9-8A40-41E9-A825-AB33B3808609}"/>
              </a:ext>
            </a:extLst>
          </p:cNvPr>
          <p:cNvCxnSpPr/>
          <p:nvPr/>
        </p:nvCxnSpPr>
        <p:spPr>
          <a:xfrm>
            <a:off x="9318106" y="3171341"/>
            <a:ext cx="0" cy="143876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46BB4F-2A1F-40EB-9085-D236857E89E3}"/>
              </a:ext>
            </a:extLst>
          </p:cNvPr>
          <p:cNvCxnSpPr>
            <a:cxnSpLocks/>
          </p:cNvCxnSpPr>
          <p:nvPr/>
        </p:nvCxnSpPr>
        <p:spPr>
          <a:xfrm>
            <a:off x="9318644" y="4610100"/>
            <a:ext cx="0" cy="765721"/>
          </a:xfrm>
          <a:prstGeom prst="line">
            <a:avLst/>
          </a:prstGeom>
          <a:ln w="762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474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0670" y="3633855"/>
            <a:ext cx="11931187" cy="285812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64521" y="2552700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27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27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</m:oMath>
                  </a14:m>
                  <a:r>
                    <a:rPr lang="en-US" sz="27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3270057" y="2605841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670" y="1295400"/>
            <a:ext cx="11971940" cy="1081504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93105"/>
              <a:chOff x="923003" y="3917552"/>
              <a:chExt cx="3942102" cy="109310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54330"/>
                <a:chOff x="2028795" y="4418277"/>
                <a:chExt cx="3503060" cy="954330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3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23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3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23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4" y="1892299"/>
            <a:chExt cx="19659599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4" y="1922269"/>
              <a:ext cx="706092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9D44EBF-0DA8-4BEC-9FA1-2A65F5BD94FC}"/>
              </a:ext>
            </a:extLst>
          </p:cNvPr>
          <p:cNvSpPr txBox="1"/>
          <p:nvPr/>
        </p:nvSpPr>
        <p:spPr>
          <a:xfrm>
            <a:off x="1388214" y="4535124"/>
            <a:ext cx="944570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tính chất số 1 ta có duy nhất 1 mp qua một điểm cho trước và vuông góc với đường thẳng cho trước.</a:t>
            </a:r>
            <a:endParaRPr lang="en-US" sz="2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2216325" y="1548707"/>
                <a:ext cx="9871202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𝜟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27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25" y="1548707"/>
                <a:ext cx="9871202" cy="1184940"/>
              </a:xfrm>
              <a:prstGeom prst="rect">
                <a:avLst/>
              </a:prstGeom>
              <a:blipFill>
                <a:blip r:embed="rId7"/>
                <a:stretch>
                  <a:fillRect l="-803" t="-3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3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264520" y="2876773"/>
            <a:ext cx="6555381" cy="617268"/>
            <a:chOff x="241306" y="2243792"/>
            <a:chExt cx="10958581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10668036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2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 trung trực của đoạn thẳng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 sz="900"/>
                    <a:t>. </a:t>
                  </a:r>
                  <a:endParaRPr lang="en-US" sz="2700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0668036" cy="617268"/>
                </a:xfrm>
                <a:prstGeom prst="rect">
                  <a:avLst/>
                </a:prstGeom>
                <a:blipFill>
                  <a:blip r:embed="rId2"/>
                  <a:stretch>
                    <a:fillRect b="-285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670" y="1295400"/>
            <a:ext cx="11971940" cy="1081504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93105"/>
              <a:chOff x="923003" y="3917552"/>
              <a:chExt cx="3942102" cy="109310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54330"/>
                <a:chOff x="2028795" y="4418277"/>
                <a:chExt cx="3503060" cy="954330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3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23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3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23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4" y="1892299"/>
            <a:chExt cx="19659599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4" y="1922269"/>
              <a:ext cx="706092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2199392" y="1572814"/>
                <a:ext cx="916858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tập hợp các điểm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đều hai điểm cố định </a:t>
                </a:r>
                <a:br>
                  <a:rPr lang="en-US" sz="22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2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2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lvl="0"/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392" y="1572814"/>
                <a:ext cx="9168580" cy="1477328"/>
              </a:xfrm>
              <a:prstGeom prst="rect">
                <a:avLst/>
              </a:prstGeom>
              <a:blipFill>
                <a:blip r:embed="rId4"/>
                <a:stretch>
                  <a:fillRect l="-864" t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264520" y="3936564"/>
            <a:ext cx="6555381" cy="617268"/>
            <a:chOff x="241306" y="2243792"/>
            <a:chExt cx="11778090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531851" y="2243792"/>
                  <a:ext cx="1148754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2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mặt phẳng vuông góc với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 sz="22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900"/>
                    <a:t>. </a:t>
                  </a:r>
                  <a:endParaRPr lang="en-US" sz="27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1148754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Oval 72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4520" y="4812203"/>
            <a:ext cx="6555381" cy="617268"/>
            <a:chOff x="241306" y="2243792"/>
            <a:chExt cx="11778090" cy="617268"/>
          </a:xfrm>
          <a:solidFill>
            <a:srgbClr val="327E3B"/>
          </a:solidFill>
        </p:grpSpPr>
        <p:sp>
          <p:nvSpPr>
            <p:cNvPr id="80" name="Rectangle 79"/>
            <p:cNvSpPr/>
            <p:nvPr/>
          </p:nvSpPr>
          <p:spPr>
            <a:xfrm>
              <a:off x="531851" y="2243792"/>
              <a:ext cx="1148754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0453" y="5891626"/>
            <a:ext cx="6740138" cy="635281"/>
            <a:chOff x="241306" y="2277490"/>
            <a:chExt cx="11402182" cy="617268"/>
          </a:xfrm>
          <a:solidFill>
            <a:srgbClr val="327E3B"/>
          </a:solidFill>
        </p:grpSpPr>
        <p:sp>
          <p:nvSpPr>
            <p:cNvPr id="88" name="Oval 87"/>
            <p:cNvSpPr/>
            <p:nvPr/>
          </p:nvSpPr>
          <p:spPr>
            <a:xfrm>
              <a:off x="241306" y="2303047"/>
              <a:ext cx="862563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27419" y="2277490"/>
              <a:ext cx="1081606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CC19EB-7E8F-46A8-995B-1EEB697B2134}"/>
                  </a:ext>
                </a:extLst>
              </p:cNvPr>
              <p:cNvSpPr/>
              <p:nvPr/>
            </p:nvSpPr>
            <p:spPr>
              <a:xfrm>
                <a:off x="895094" y="4886642"/>
                <a:ext cx="624722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trung trực của đoạn thẳng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CC19EB-7E8F-46A8-995B-1EEB697B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94" y="4886642"/>
                <a:ext cx="6247223" cy="430887"/>
              </a:xfrm>
              <a:prstGeom prst="rect">
                <a:avLst/>
              </a:prstGeom>
              <a:blipFill>
                <a:blip r:embed="rId6"/>
                <a:stretch>
                  <a:fillRect t="-10000" r="-2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66636-3DD5-4479-ADE5-73A07B0A1889}"/>
                  </a:ext>
                </a:extLst>
              </p:cNvPr>
              <p:cNvSpPr/>
              <p:nvPr/>
            </p:nvSpPr>
            <p:spPr>
              <a:xfrm>
                <a:off x="895094" y="5979853"/>
                <a:ext cx="59186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qua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22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66636-3DD5-4479-ADE5-73A07B0A1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94" y="5979853"/>
                <a:ext cx="5918608" cy="430887"/>
              </a:xfrm>
              <a:prstGeom prst="rect">
                <a:avLst/>
              </a:prstGeom>
              <a:blipFill>
                <a:blip r:embed="rId7"/>
                <a:stretch>
                  <a:fillRect l="-1339" t="-9859" r="-30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221794" y="4813823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52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0670" y="3633855"/>
            <a:ext cx="11931187" cy="285812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264521" y="2552700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lang="en-US" sz="27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a14:m>
                  <a:r>
                    <a:rPr lang="en-US" sz="27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Oval 76"/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en-US" sz="27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</m:oMath>
                  </a14:m>
                  <a:r>
                    <a:rPr lang="en-US" sz="27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Oval 86"/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</p:grpSp>
      <p:sp>
        <p:nvSpPr>
          <p:cNvPr id="92" name="Oval 91"/>
          <p:cNvSpPr/>
          <p:nvPr/>
        </p:nvSpPr>
        <p:spPr>
          <a:xfrm>
            <a:off x="3270057" y="2605841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670" y="1295400"/>
            <a:ext cx="11971940" cy="1081504"/>
            <a:chOff x="923003" y="3917552"/>
            <a:chExt cx="23943880" cy="216300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1" y="4426858"/>
              <a:ext cx="23594672" cy="16537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3942102" cy="1093105"/>
              <a:chOff x="923003" y="3917552"/>
              <a:chExt cx="3942102" cy="109310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03060" cy="954330"/>
                <a:chOff x="2028795" y="4418277"/>
                <a:chExt cx="3503060" cy="954330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2253" y="448005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3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23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3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23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0F56A-58C8-49A4-BA24-0A9C9214EFD5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4" y="1892299"/>
            <a:chExt cx="19659599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1DA161-E34B-47C5-B88E-8843A225797A}"/>
                </a:ext>
              </a:extLst>
            </p:cNvPr>
            <p:cNvSpPr txBox="1"/>
            <p:nvPr/>
          </p:nvSpPr>
          <p:spPr>
            <a:xfrm>
              <a:off x="1082674" y="1922269"/>
              <a:ext cx="706092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CB4C8E-C9FE-451C-9A26-2A09EA30E43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TÍNH CHẤT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9D44EBF-0DA8-4BEC-9FA1-2A65F5BD94FC}"/>
              </a:ext>
            </a:extLst>
          </p:cNvPr>
          <p:cNvSpPr txBox="1"/>
          <p:nvPr/>
        </p:nvSpPr>
        <p:spPr>
          <a:xfrm>
            <a:off x="1388214" y="4535124"/>
            <a:ext cx="94457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tính chất số 2 ta có duy nhất 1 đường thẳng qua một điểm cho trước và vuông góc với mặt phẳng cho trước.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/>
              <p:nvPr/>
            </p:nvSpPr>
            <p:spPr>
              <a:xfrm>
                <a:off x="2139789" y="1524625"/>
                <a:ext cx="98712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Qua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1D154C-4471-479F-BA6F-4EA4C03EC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789" y="1524625"/>
                <a:ext cx="9871202" cy="769441"/>
              </a:xfrm>
              <a:prstGeom prst="rect">
                <a:avLst/>
              </a:prstGeom>
              <a:blipFill>
                <a:blip r:embed="rId7"/>
                <a:stretch>
                  <a:fillRect l="-803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2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8636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558532" y="1897315"/>
            <a:ext cx="10863570" cy="2598227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869276" cy="956588"/>
              <a:chOff x="1120323" y="10988402"/>
              <a:chExt cx="3869276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675150" cy="88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5B9F53B-BE8F-4DB0-9D7D-78E9AB9E4434}"/>
              </a:ext>
            </a:extLst>
          </p:cNvPr>
          <p:cNvSpPr/>
          <p:nvPr/>
        </p:nvSpPr>
        <p:spPr>
          <a:xfrm>
            <a:off x="868530" y="2524216"/>
            <a:ext cx="10332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Cho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C7986-2263-4487-B7E0-B04D000C0357}"/>
              </a:ext>
            </a:extLst>
          </p:cNvPr>
          <p:cNvSpPr/>
          <p:nvPr/>
        </p:nvSpPr>
        <p:spPr>
          <a:xfrm>
            <a:off x="887580" y="3388663"/>
            <a:ext cx="1053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b) Hai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endParaRPr lang="en-US" sz="2000" b="1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song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song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sz="9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BF6FA16-5B72-4740-9B46-36558A469B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10600" y="3102726"/>
            <a:ext cx="2095500" cy="13096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417847" y="4544523"/>
            <a:ext cx="5953874" cy="503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000" b="1" dirty="0">
                <a:latin typeface="Tahoma" panose="020B0604030504040204" pitchFamily="34" charset="0"/>
              </a:rPr>
              <a:t>* </a:t>
            </a:r>
            <a:r>
              <a:rPr lang="en-US" sz="2000" b="1" i="1" dirty="0" err="1">
                <a:latin typeface="Tahoma" panose="020B0604030504040204" pitchFamily="34" charset="0"/>
              </a:rPr>
              <a:t>Tóm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tắt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tính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chất</a:t>
            </a:r>
            <a:r>
              <a:rPr lang="en-US" sz="2000" b="1" i="1" dirty="0">
                <a:latin typeface="Tahoma" panose="020B0604030504040204" pitchFamily="34" charset="0"/>
              </a:rPr>
              <a:t> 1 </a:t>
            </a:r>
            <a:r>
              <a:rPr lang="en-US" sz="2000" b="1" i="1" dirty="0" err="1">
                <a:latin typeface="Tahoma" panose="020B0604030504040204" pitchFamily="34" charset="0"/>
              </a:rPr>
              <a:t>bằng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kí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hiệu</a:t>
            </a:r>
            <a:r>
              <a:rPr lang="en-US" sz="2000" b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toán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học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3E3C7D-A820-4FA8-9A29-8EE792332A12}"/>
                  </a:ext>
                </a:extLst>
              </p:cNvPr>
              <p:cNvSpPr/>
              <p:nvPr/>
            </p:nvSpPr>
            <p:spPr>
              <a:xfrm>
                <a:off x="1497155" y="5294964"/>
                <a:ext cx="2703304" cy="6554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∥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3E3C7D-A820-4FA8-9A29-8EE792332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5" y="5294964"/>
                <a:ext cx="2703304" cy="655436"/>
              </a:xfrm>
              <a:prstGeom prst="rect">
                <a:avLst/>
              </a:prstGeom>
              <a:blipFill>
                <a:blip r:embed="rId4"/>
                <a:stretch>
                  <a:fillRect l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44036E-4557-481B-9CCB-F9E3AE9F7219}"/>
                  </a:ext>
                </a:extLst>
              </p:cNvPr>
              <p:cNvSpPr/>
              <p:nvPr/>
            </p:nvSpPr>
            <p:spPr>
              <a:xfrm>
                <a:off x="4793281" y="5150953"/>
                <a:ext cx="2638223" cy="107491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≠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&amp;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&amp;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⊥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vi-VN" sz="9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44036E-4557-481B-9CCB-F9E3AE9F7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81" y="5150953"/>
                <a:ext cx="2638223" cy="1074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0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8636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558532" y="1764606"/>
            <a:ext cx="10863570" cy="2598227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869276" cy="956588"/>
              <a:chOff x="1120323" y="10988402"/>
              <a:chExt cx="3869276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675150" cy="88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417847" y="4411814"/>
            <a:ext cx="5953874" cy="503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000" b="1" dirty="0">
                <a:latin typeface="Tahoma" panose="020B0604030504040204" pitchFamily="34" charset="0"/>
              </a:rPr>
              <a:t>* </a:t>
            </a:r>
            <a:r>
              <a:rPr lang="en-US" sz="2000" b="1" i="1" dirty="0" err="1">
                <a:latin typeface="Tahoma" panose="020B0604030504040204" pitchFamily="34" charset="0"/>
              </a:rPr>
              <a:t>Tóm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tắt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tính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chất</a:t>
            </a:r>
            <a:r>
              <a:rPr lang="en-US" sz="2000" b="1" i="1" dirty="0">
                <a:latin typeface="Tahoma" panose="020B0604030504040204" pitchFamily="34" charset="0"/>
              </a:rPr>
              <a:t> 2 </a:t>
            </a:r>
            <a:r>
              <a:rPr lang="en-US" sz="2000" b="1" i="1" dirty="0" err="1">
                <a:latin typeface="Tahoma" panose="020B0604030504040204" pitchFamily="34" charset="0"/>
              </a:rPr>
              <a:t>bằng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kí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hiệu</a:t>
            </a:r>
            <a:r>
              <a:rPr lang="en-US" sz="2000" b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toán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học</a:t>
            </a:r>
            <a:endParaRPr lang="en-US" sz="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8559B-47D1-4563-B2C7-3C4875CB7339}"/>
              </a:ext>
            </a:extLst>
          </p:cNvPr>
          <p:cNvSpPr/>
          <p:nvPr/>
        </p:nvSpPr>
        <p:spPr>
          <a:xfrm>
            <a:off x="868530" y="2396983"/>
            <a:ext cx="10370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indent="-371475">
              <a:buAutoNum type="alphaLcParenR"/>
            </a:pP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Cho 2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song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song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kia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F3150-03BC-4021-B360-A49C9473310C}"/>
              </a:ext>
            </a:extLst>
          </p:cNvPr>
          <p:cNvSpPr/>
          <p:nvPr/>
        </p:nvSpPr>
        <p:spPr>
          <a:xfrm>
            <a:off x="868530" y="3160110"/>
            <a:ext cx="10180471" cy="77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932" indent="-338932">
              <a:lnSpc>
                <a:spcPct val="115000"/>
              </a:lnSpc>
              <a:spcAft>
                <a:spcPts val="500"/>
              </a:spcAft>
            </a:pP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79B5A7-829F-45D6-BECC-F5F27BC918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4410546"/>
            <a:ext cx="3109099" cy="2085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A62D80-E291-4083-ADB4-F62555CDE42D}"/>
                  </a:ext>
                </a:extLst>
              </p:cNvPr>
              <p:cNvSpPr/>
              <p:nvPr/>
            </p:nvSpPr>
            <p:spPr>
              <a:xfrm>
                <a:off x="1359437" y="5295104"/>
                <a:ext cx="2907912" cy="7788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&amp; 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BA62D80-E291-4083-ADB4-F62555CDE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37" y="5295104"/>
                <a:ext cx="2907912" cy="778868"/>
              </a:xfrm>
              <a:prstGeom prst="rect">
                <a:avLst/>
              </a:prstGeom>
              <a:blipFill>
                <a:blip r:embed="rId4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F755D1-0D8E-4BFE-9E9F-1F6454804E7E}"/>
                  </a:ext>
                </a:extLst>
              </p:cNvPr>
              <p:cNvSpPr/>
              <p:nvPr/>
            </p:nvSpPr>
            <p:spPr>
              <a:xfrm>
                <a:off x="5029200" y="5105325"/>
                <a:ext cx="3503075" cy="107491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b)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≠ 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𝒅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// 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𝜷</m:t>
                        </m:r>
                      </m:e>
                    </m:d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F755D1-0D8E-4BFE-9E9F-1F6454804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105325"/>
                <a:ext cx="3503075" cy="1074910"/>
              </a:xfrm>
              <a:prstGeom prst="rect">
                <a:avLst/>
              </a:prstGeom>
              <a:blipFill>
                <a:blip r:embed="rId5"/>
                <a:stretch>
                  <a:fillRect l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C70F1C3-D624-4B06-9470-7C416986E188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FA1ADB-8B5B-482F-997D-C2BA17F4E890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261A9F2E-921A-463C-AA6A-427AD8ADD804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AB2555-83CE-422A-8039-C25789BDE688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1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8636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B7AAC-4F42-478D-BA8D-61DEED76DC44}"/>
              </a:ext>
            </a:extLst>
          </p:cNvPr>
          <p:cNvGrpSpPr/>
          <p:nvPr/>
        </p:nvGrpSpPr>
        <p:grpSpPr>
          <a:xfrm>
            <a:off x="558532" y="1862871"/>
            <a:ext cx="10863570" cy="2598227"/>
            <a:chOff x="1120323" y="10988402"/>
            <a:chExt cx="21729655" cy="5155080"/>
          </a:xfrm>
        </p:grpSpPr>
        <p:sp>
          <p:nvSpPr>
            <p:cNvPr id="46" name="Rounded Rectangle 26">
              <a:extLst>
                <a:ext uri="{FF2B5EF4-FFF2-40B4-BE49-F238E27FC236}">
                  <a16:creationId xmlns:a16="http://schemas.microsoft.com/office/drawing/2014/main" id="{17DB8131-03AF-468E-B664-FBE3317C7B93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1B0BCF54-79EF-445F-8DCC-EB3A8666ABC1}"/>
                </a:ext>
              </a:extLst>
            </p:cNvPr>
            <p:cNvGrpSpPr/>
            <p:nvPr/>
          </p:nvGrpSpPr>
          <p:grpSpPr>
            <a:xfrm>
              <a:off x="1120323" y="10988402"/>
              <a:ext cx="3869276" cy="956588"/>
              <a:chOff x="1120323" y="10988402"/>
              <a:chExt cx="3869276" cy="956588"/>
            </a:xfrm>
          </p:grpSpPr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256D79CD-B71C-483E-AFDF-54E8C08E2645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7D0B8B2-932B-4790-BDF1-3F1B7E2F2B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FE6CF12-5AE0-4670-BE4D-D59160953DE9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675150" cy="885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D017F-729C-4A75-B717-EE28B412F4C4}"/>
              </a:ext>
            </a:extLst>
          </p:cNvPr>
          <p:cNvSpPr/>
          <p:nvPr/>
        </p:nvSpPr>
        <p:spPr>
          <a:xfrm>
            <a:off x="417847" y="4510079"/>
            <a:ext cx="5953874" cy="5031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en-US" sz="2000" b="1" dirty="0">
                <a:latin typeface="Tahoma" panose="020B0604030504040204" pitchFamily="34" charset="0"/>
              </a:rPr>
              <a:t>* </a:t>
            </a:r>
            <a:r>
              <a:rPr lang="en-US" sz="2000" b="1" i="1" dirty="0" err="1">
                <a:latin typeface="Tahoma" panose="020B0604030504040204" pitchFamily="34" charset="0"/>
              </a:rPr>
              <a:t>Tóm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tắt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tính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chất</a:t>
            </a:r>
            <a:r>
              <a:rPr lang="en-US" sz="2000" b="1" i="1" dirty="0">
                <a:latin typeface="Tahoma" panose="020B0604030504040204" pitchFamily="34" charset="0"/>
              </a:rPr>
              <a:t> 3 </a:t>
            </a:r>
            <a:r>
              <a:rPr lang="en-US" sz="2000" b="1" i="1" dirty="0" err="1">
                <a:latin typeface="Tahoma" panose="020B0604030504040204" pitchFamily="34" charset="0"/>
              </a:rPr>
              <a:t>bằng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kí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hiệu</a:t>
            </a:r>
            <a:r>
              <a:rPr lang="en-US" sz="2000" b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toán</a:t>
            </a:r>
            <a:r>
              <a:rPr lang="en-US" sz="2000" b="1" i="1" dirty="0">
                <a:latin typeface="Tahoma" panose="020B0604030504040204" pitchFamily="34" charset="0"/>
              </a:rPr>
              <a:t> </a:t>
            </a:r>
            <a:r>
              <a:rPr lang="en-US" sz="2000" b="1" i="1" dirty="0" err="1">
                <a:latin typeface="Tahoma" panose="020B0604030504040204" pitchFamily="34" charset="0"/>
              </a:rPr>
              <a:t>học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FA36BA-C764-4542-A32C-B01525030BF4}"/>
                  </a:ext>
                </a:extLst>
              </p:cNvPr>
              <p:cNvSpPr/>
              <p:nvPr/>
            </p:nvSpPr>
            <p:spPr>
              <a:xfrm>
                <a:off x="868531" y="2300938"/>
                <a:ext cx="7932570" cy="776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𝛂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5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CFA36BA-C764-4542-A32C-B01525030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31" y="2300938"/>
                <a:ext cx="7932570" cy="776303"/>
              </a:xfrm>
              <a:prstGeom prst="rect">
                <a:avLst/>
              </a:prstGeom>
              <a:blipFill>
                <a:blip r:embed="rId3"/>
                <a:stretch>
                  <a:fillRect t="-2344" r="-384" b="-1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8B66643-925B-4DBF-8E8D-201D817C4AE3}"/>
              </a:ext>
            </a:extLst>
          </p:cNvPr>
          <p:cNvSpPr/>
          <p:nvPr/>
        </p:nvSpPr>
        <p:spPr>
          <a:xfrm>
            <a:off x="868530" y="3191334"/>
            <a:ext cx="793257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ct val="115000"/>
              </a:lnSpc>
              <a:spcAft>
                <a:spcPts val="500"/>
              </a:spcAft>
            </a:pP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BF66B3-7C78-4382-9252-1BC7819D1EF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09327" y="2435729"/>
            <a:ext cx="2314143" cy="183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10769-EE49-4518-969C-336491C1A6CC}"/>
                  </a:ext>
                </a:extLst>
              </p:cNvPr>
              <p:cNvSpPr/>
              <p:nvPr/>
            </p:nvSpPr>
            <p:spPr>
              <a:xfrm>
                <a:off x="1191438" y="5447008"/>
                <a:ext cx="2581348" cy="77886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//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E10769-EE49-4518-969C-336491C1A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438" y="5447008"/>
                <a:ext cx="2581348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3BF9ED-4F1C-4964-94B9-F89E9150DA6E}"/>
                  </a:ext>
                </a:extLst>
              </p:cNvPr>
              <p:cNvSpPr/>
              <p:nvPr/>
            </p:nvSpPr>
            <p:spPr>
              <a:xfrm>
                <a:off x="4381726" y="5443623"/>
                <a:ext cx="3408112" cy="6867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 </m:t>
                    </m:r>
                    <m:d>
                      <m:dPr>
                        <m:begChr m:val=""/>
                        <m:endChr m:val="}"/>
                        <m:ctrlPr>
                          <a:rPr lang="en-US" sz="2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⊄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⊥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eqAr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//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3BF9ED-4F1C-4964-94B9-F89E9150D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726" y="5443623"/>
                <a:ext cx="3408112" cy="686791"/>
              </a:xfrm>
              <a:prstGeom prst="rect">
                <a:avLst/>
              </a:prstGeom>
              <a:blipFill>
                <a:blip r:embed="rId6"/>
                <a:stretch>
                  <a:fillRect l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10B00EF-01B2-4EF5-ADB1-955FC041C59F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D5C50-2FE9-434C-86E8-886672D1223E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ED806C9A-811C-4B44-A59C-7DE20C06086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177397-CA56-4F2A-94FB-2F744D0E1BE9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8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9" grpId="0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514351" y="5463789"/>
            <a:ext cx="11483884" cy="1228184"/>
            <a:chOff x="1270511" y="5936338"/>
            <a:chExt cx="22402800" cy="2456367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222788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71002" cy="892552"/>
              <a:chOff x="1224541" y="6305967"/>
              <a:chExt cx="3571002" cy="89255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49921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321470" y="1790700"/>
            <a:ext cx="10353081" cy="537661"/>
            <a:chOff x="995210" y="2438400"/>
            <a:chExt cx="22427577" cy="1075321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995210" y="2476504"/>
              <a:ext cx="22427577" cy="103721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550618" cy="970689"/>
              <a:chOff x="1311958" y="3405486"/>
              <a:chExt cx="3550618" cy="970689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7" y="3483624"/>
                <a:ext cx="2618989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6" y="1913523"/>
              <a:ext cx="638636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450AD6CB-C43A-479F-A60A-92FBC7049609}"/>
              </a:ext>
            </a:extLst>
          </p:cNvPr>
          <p:cNvSpPr/>
          <p:nvPr/>
        </p:nvSpPr>
        <p:spPr>
          <a:xfrm>
            <a:off x="2453912" y="5640107"/>
            <a:ext cx="289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vi-VN" sz="900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00F20A2-18B2-462F-86E3-CCD29ADEAEB7}"/>
              </a:ext>
            </a:extLst>
          </p:cNvPr>
          <p:cNvSpPr/>
          <p:nvPr/>
        </p:nvSpPr>
        <p:spPr>
          <a:xfrm>
            <a:off x="662865" y="6089119"/>
            <a:ext cx="11323470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" algn="just">
              <a:lnSpc>
                <a:spcPct val="130000"/>
              </a:lnSpc>
              <a:tabLst>
                <a:tab pos="225108" algn="l"/>
                <a:tab pos="2514600" algn="l"/>
              </a:tabLst>
            </a:pP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thứ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ba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FEFC5B1-ECA7-4CCD-A170-C0CFEAC5E9FD}"/>
              </a:ext>
            </a:extLst>
          </p:cNvPr>
          <p:cNvSpPr txBox="1"/>
          <p:nvPr/>
        </p:nvSpPr>
        <p:spPr>
          <a:xfrm>
            <a:off x="2422566" y="1917666"/>
            <a:ext cx="8251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mệnh đề sau m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ệnh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DB73C99-D780-471A-ACEE-7EC07EB374C0}"/>
              </a:ext>
            </a:extLst>
          </p:cNvPr>
          <p:cNvGrpSpPr/>
          <p:nvPr/>
        </p:nvGrpSpPr>
        <p:grpSpPr>
          <a:xfrm>
            <a:off x="152967" y="2446945"/>
            <a:ext cx="11694680" cy="2869197"/>
            <a:chOff x="182826" y="2635281"/>
            <a:chExt cx="11572445" cy="29930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8C36217-9454-44C6-98C9-8AC8E3EAA138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A5B4833-3636-4741-88EC-1C1847D693E3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CF1AE42-9F11-4D53-BE89-BF38C08D0E0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4DDCA88-F7F9-4472-8455-07FE6EBEB09A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C4EED73-99BC-48D2-B111-51B1FE9D6DE7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CED2DA7-CD54-4421-9DB6-8CCFD53830AA}"/>
                </a:ext>
              </a:extLst>
            </p:cNvPr>
            <p:cNvSpPr/>
            <p:nvPr/>
          </p:nvSpPr>
          <p:spPr>
            <a:xfrm>
              <a:off x="182826" y="421915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34307C-C9C7-42FD-9F47-B1A8AA57AFFC}"/>
                </a:ext>
              </a:extLst>
            </p:cNvPr>
            <p:cNvSpPr/>
            <p:nvPr/>
          </p:nvSpPr>
          <p:spPr>
            <a:xfrm>
              <a:off x="539160" y="4856021"/>
              <a:ext cx="11216111" cy="7722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60E55CA-CACF-47F1-B437-945EF6C615C0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76F2F40-3DBD-42D4-88E8-A419456ACF3E}"/>
              </a:ext>
            </a:extLst>
          </p:cNvPr>
          <p:cNvSpPr/>
          <p:nvPr/>
        </p:nvSpPr>
        <p:spPr>
          <a:xfrm>
            <a:off x="728496" y="2547651"/>
            <a:ext cx="11170730" cy="45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" algn="just">
              <a:lnSpc>
                <a:spcPct val="130000"/>
              </a:lnSpc>
              <a:tabLst>
                <a:tab pos="225108" algn="l"/>
                <a:tab pos="2514600" algn="l"/>
              </a:tabLst>
            </a:pP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25F7475-6F69-496A-A40F-A798BD997928}"/>
              </a:ext>
            </a:extLst>
          </p:cNvPr>
          <p:cNvSpPr/>
          <p:nvPr/>
        </p:nvSpPr>
        <p:spPr>
          <a:xfrm>
            <a:off x="782566" y="3314476"/>
            <a:ext cx="10954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vi-VN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F30403-11F2-4543-9BC5-744EFD5CCBFD}"/>
              </a:ext>
            </a:extLst>
          </p:cNvPr>
          <p:cNvSpPr/>
          <p:nvPr/>
        </p:nvSpPr>
        <p:spPr>
          <a:xfrm>
            <a:off x="744582" y="3896764"/>
            <a:ext cx="11232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Hai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phân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biệt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thứ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ba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2000" b="1" dirty="0"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2000" b="1" dirty="0" err="1"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endParaRPr lang="vi-VN" sz="2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C6BE2D-6F8C-4859-99A9-63F4650A5C0E}"/>
              </a:ext>
            </a:extLst>
          </p:cNvPr>
          <p:cNvSpPr/>
          <p:nvPr/>
        </p:nvSpPr>
        <p:spPr>
          <a:xfrm>
            <a:off x="823745" y="4597637"/>
            <a:ext cx="10855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phẳng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(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không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chứa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đã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)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cùng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vuông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góc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đường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thì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song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song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nhau</a:t>
            </a: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vi-VN" sz="2000" dirty="0"/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8C1D78DA-F47A-4763-85F0-678150B19432}"/>
              </a:ext>
            </a:extLst>
          </p:cNvPr>
          <p:cNvSpPr/>
          <p:nvPr/>
        </p:nvSpPr>
        <p:spPr>
          <a:xfrm>
            <a:off x="165391" y="3937288"/>
            <a:ext cx="525167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C</a:t>
            </a:r>
            <a:endParaRPr lang="vi-VN" sz="3300" b="1" dirty="0"/>
          </a:p>
        </p:txBody>
      </p:sp>
    </p:spTree>
    <p:extLst>
      <p:ext uri="{BB962C8B-B14F-4D97-AF65-F5344CB8AC3E}">
        <p14:creationId xmlns:p14="http://schemas.microsoft.com/office/powerpoint/2010/main" val="39922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4111" grpId="0"/>
      <p:bldP spid="87" grpId="0"/>
      <p:bldP spid="62" grpId="0"/>
      <p:bldP spid="63" grpId="0"/>
      <p:bldP spid="64" grpId="0"/>
      <p:bldP spid="65" grpId="0"/>
      <p:bldP spid="4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004" y="5938719"/>
            <a:ext cx="9734336" cy="561683"/>
            <a:chOff x="1171868" y="10318525"/>
            <a:chExt cx="19468671" cy="1123365"/>
          </a:xfrm>
        </p:grpSpPr>
        <p:sp>
          <p:nvSpPr>
            <p:cNvPr id="3" name="Text Box 26"/>
            <p:cNvSpPr txBox="1">
              <a:spLocks noChangeArrowheads="1"/>
            </p:cNvSpPr>
            <p:nvPr/>
          </p:nvSpPr>
          <p:spPr bwMode="auto">
            <a:xfrm>
              <a:off x="4202706" y="10580117"/>
              <a:ext cx="16437833" cy="86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Tháp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nghiêng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khác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vì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đất</a:t>
              </a:r>
              <a:r>
                <a:rPr lang="en-US" sz="2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39315" y="1235017"/>
            <a:ext cx="7785420" cy="596056"/>
            <a:chOff x="1085760" y="8184729"/>
            <a:chExt cx="15570839" cy="1192111"/>
          </a:xfrm>
        </p:grpSpPr>
        <p:sp>
          <p:nvSpPr>
            <p:cNvPr id="7" name="Rectangle 6"/>
            <p:cNvSpPr/>
            <p:nvPr/>
          </p:nvSpPr>
          <p:spPr>
            <a:xfrm>
              <a:off x="4202016" y="8441457"/>
              <a:ext cx="12454583" cy="935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50"/>
                </a:lnSpc>
                <a:defRPr/>
              </a:pPr>
              <a:endParaRPr lang="en-US" sz="2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019154" y="123501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pic>
        <p:nvPicPr>
          <p:cNvPr id="13315" name="Picture 1" descr="Description: C:\Documents and Settings\DUY KHANH\Desktop\TAPHUANCM 8_2017\thap nghie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74" y="2386402"/>
            <a:ext cx="2465065" cy="25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3" descr="Description: C:\Documents and Settings\DUY KHANH\Desktop\TAPHUANCM 8_2017\bao-nghiem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3" y="2303204"/>
            <a:ext cx="2646601" cy="25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2" descr="Description: Description: cat_34cot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5" y="2383526"/>
            <a:ext cx="4211600" cy="26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63817" y="2093383"/>
            <a:ext cx="19492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900"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663817" y="3503083"/>
            <a:ext cx="101566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	</a:t>
            </a: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2267" y="5192397"/>
            <a:ext cx="3877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4325866" y="5112635"/>
            <a:ext cx="31932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Pisa Italia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7975236" y="5112635"/>
            <a:ext cx="25971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2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endParaRPr lang="en-US" sz="33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476976" y="5641580"/>
            <a:ext cx="11483884" cy="1138081"/>
            <a:chOff x="1270511" y="5936338"/>
            <a:chExt cx="22402800" cy="2276162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204767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71002" cy="892552"/>
              <a:chOff x="1224541" y="6305967"/>
              <a:chExt cx="3571002" cy="89255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49921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321470" y="1790700"/>
            <a:ext cx="11676764" cy="874587"/>
            <a:chOff x="995210" y="2438400"/>
            <a:chExt cx="22427577" cy="1749173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995210" y="2476504"/>
              <a:ext cx="22427577" cy="1711069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253727" cy="970689"/>
              <a:chOff x="1311958" y="3405486"/>
              <a:chExt cx="3253727" cy="970689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6" y="3483624"/>
                <a:ext cx="2322099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6" y="1913523"/>
              <a:ext cx="638636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450AD6CB-C43A-479F-A60A-92FBC7049609}"/>
              </a:ext>
            </a:extLst>
          </p:cNvPr>
          <p:cNvSpPr/>
          <p:nvPr/>
        </p:nvSpPr>
        <p:spPr>
          <a:xfrm>
            <a:off x="2328945" y="5913501"/>
            <a:ext cx="5391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3a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endParaRPr lang="vi-VN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430B8D0-3253-43CD-BAA8-F8FDF79B1BE3}"/>
                  </a:ext>
                </a:extLst>
              </p:cNvPr>
              <p:cNvSpPr/>
              <p:nvPr/>
            </p:nvSpPr>
            <p:spPr>
              <a:xfrm>
                <a:off x="1090513" y="6267444"/>
                <a:ext cx="795262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900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430B8D0-3253-43CD-BAA8-F8FDF79B1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13" y="6267444"/>
                <a:ext cx="7952627" cy="400110"/>
              </a:xfrm>
              <a:prstGeom prst="rect">
                <a:avLst/>
              </a:prstGeom>
              <a:blipFill>
                <a:blip r:embed="rId2"/>
                <a:stretch>
                  <a:fillRect l="-84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561FB4-227F-4319-B663-6462C9382D4A}"/>
                  </a:ext>
                </a:extLst>
              </p:cNvPr>
              <p:cNvSpPr txBox="1"/>
              <p:nvPr/>
            </p:nvSpPr>
            <p:spPr>
              <a:xfrm>
                <a:off x="2273276" y="1917666"/>
                <a:ext cx="84012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song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𝒎𝒑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561FB4-227F-4319-B663-6462C9382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76" y="1917666"/>
                <a:ext cx="8401275" cy="769441"/>
              </a:xfrm>
              <a:prstGeom prst="rect">
                <a:avLst/>
              </a:prstGeom>
              <a:blipFill>
                <a:blip r:embed="rId3"/>
                <a:stretch>
                  <a:fillRect l="-943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674DB3B-9E75-4413-BBD5-4DCB7EFC76D0}"/>
              </a:ext>
            </a:extLst>
          </p:cNvPr>
          <p:cNvGrpSpPr/>
          <p:nvPr/>
        </p:nvGrpSpPr>
        <p:grpSpPr>
          <a:xfrm>
            <a:off x="372013" y="2841170"/>
            <a:ext cx="11694680" cy="2686556"/>
            <a:chOff x="182826" y="2635281"/>
            <a:chExt cx="11572445" cy="29930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49AAE5-FA91-43B9-8AAD-21A5DBBF8D50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86549B8-4690-4A90-8AA3-AF358995AFA3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9B33D18-F7DC-4759-B60B-30BD1FC5AA1F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EC6DC7C-BEBD-4A25-AC92-445159303F29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272A1C0-60D3-4CC7-A7AD-9AB7A508ABEC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03874C3-F6F0-4FBE-A0D0-7FB26F95464F}"/>
                </a:ext>
              </a:extLst>
            </p:cNvPr>
            <p:cNvSpPr/>
            <p:nvPr/>
          </p:nvSpPr>
          <p:spPr>
            <a:xfrm>
              <a:off x="182826" y="4219159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C65324A-F661-4F89-935B-16D00E5D5913}"/>
                </a:ext>
              </a:extLst>
            </p:cNvPr>
            <p:cNvSpPr/>
            <p:nvPr/>
          </p:nvSpPr>
          <p:spPr>
            <a:xfrm>
              <a:off x="539160" y="4856021"/>
              <a:ext cx="11216111" cy="7722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10CD78B-DE9A-4869-9B12-2F138A2C7D21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EFA04-120D-4F2D-AB9A-66AA58102025}"/>
                  </a:ext>
                </a:extLst>
              </p:cNvPr>
              <p:cNvSpPr/>
              <p:nvPr/>
            </p:nvSpPr>
            <p:spPr>
              <a:xfrm>
                <a:off x="945838" y="2903054"/>
                <a:ext cx="997355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EFA04-120D-4F2D-AB9A-66AA58102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38" y="2903054"/>
                <a:ext cx="9973555" cy="430887"/>
              </a:xfrm>
              <a:prstGeom prst="rect">
                <a:avLst/>
              </a:prstGeom>
              <a:blipFill>
                <a:blip r:embed="rId4"/>
                <a:stretch>
                  <a:fillRect l="-795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E1D4D-8313-43E8-8100-D664A8541562}"/>
                  </a:ext>
                </a:extLst>
              </p:cNvPr>
              <p:cNvSpPr/>
              <p:nvPr/>
            </p:nvSpPr>
            <p:spPr>
              <a:xfrm>
                <a:off x="918174" y="3545982"/>
                <a:ext cx="9648240" cy="493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">
                  <a:lnSpc>
                    <a:spcPct val="130000"/>
                  </a:lnSpc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55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E1D4D-8313-43E8-8100-D664A8541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74" y="3545982"/>
                <a:ext cx="9648240" cy="493468"/>
              </a:xfrm>
              <a:prstGeom prst="rect">
                <a:avLst/>
              </a:prstGeom>
              <a:blipFill>
                <a:blip r:embed="rId5"/>
                <a:stretch>
                  <a:fillRect l="-37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83D9BA-23FF-44F9-A7D2-6259E8FAB09F}"/>
                  </a:ext>
                </a:extLst>
              </p:cNvPr>
              <p:cNvSpPr/>
              <p:nvPr/>
            </p:nvSpPr>
            <p:spPr>
              <a:xfrm>
                <a:off x="1011731" y="4266669"/>
                <a:ext cx="558691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9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83D9BA-23FF-44F9-A7D2-6259E8FAB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31" y="4266669"/>
                <a:ext cx="5586914" cy="430887"/>
              </a:xfrm>
              <a:prstGeom prst="rect">
                <a:avLst/>
              </a:prstGeom>
              <a:blipFill>
                <a:blip r:embed="rId6"/>
                <a:stretch>
                  <a:fillRect l="-141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7DDBC9D-27B9-407B-B4B5-AAEEFD158158}"/>
                  </a:ext>
                </a:extLst>
              </p:cNvPr>
              <p:cNvSpPr/>
              <p:nvPr/>
            </p:nvSpPr>
            <p:spPr>
              <a:xfrm>
                <a:off x="971061" y="4985660"/>
                <a:ext cx="88966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Đường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b song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song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𝒎𝒑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nó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song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song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a.</a:t>
                </a:r>
                <a:endParaRPr lang="vi-VN" sz="9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7DDBC9D-27B9-407B-B4B5-AAEEFD158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61" y="4985660"/>
                <a:ext cx="8896676" cy="430887"/>
              </a:xfrm>
              <a:prstGeom prst="rect">
                <a:avLst/>
              </a:prstGeom>
              <a:blipFill>
                <a:blip r:embed="rId7"/>
                <a:stretch>
                  <a:fillRect l="-890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F3806BE1-8366-4500-99A4-08028343BE5B}"/>
              </a:ext>
            </a:extLst>
          </p:cNvPr>
          <p:cNvSpPr/>
          <p:nvPr/>
        </p:nvSpPr>
        <p:spPr>
          <a:xfrm>
            <a:off x="443533" y="3552524"/>
            <a:ext cx="525167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B</a:t>
            </a:r>
            <a:endParaRPr lang="vi-VN" sz="3300" b="1" dirty="0"/>
          </a:p>
        </p:txBody>
      </p:sp>
    </p:spTree>
    <p:extLst>
      <p:ext uri="{BB962C8B-B14F-4D97-AF65-F5344CB8AC3E}">
        <p14:creationId xmlns:p14="http://schemas.microsoft.com/office/powerpoint/2010/main" val="1432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  <p:bldP spid="57" grpId="0"/>
      <p:bldP spid="63" grpId="0"/>
      <p:bldP spid="9" grpId="0"/>
      <p:bldP spid="11" grpId="0"/>
      <p:bldP spid="12" grpId="0"/>
      <p:bldP spid="51" grpId="0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4561B1-9DFE-4D98-88F5-6D77683FC9DC}"/>
              </a:ext>
            </a:extLst>
          </p:cNvPr>
          <p:cNvGrpSpPr/>
          <p:nvPr/>
        </p:nvGrpSpPr>
        <p:grpSpPr>
          <a:xfrm>
            <a:off x="202720" y="5162572"/>
            <a:ext cx="11855045" cy="1629470"/>
            <a:chOff x="1270511" y="5936338"/>
            <a:chExt cx="22402800" cy="3258939"/>
          </a:xfrm>
        </p:grpSpPr>
        <p:sp>
          <p:nvSpPr>
            <p:cNvPr id="3" name="Rounded Rectangle 103">
              <a:extLst>
                <a:ext uri="{FF2B5EF4-FFF2-40B4-BE49-F238E27FC236}">
                  <a16:creationId xmlns:a16="http://schemas.microsoft.com/office/drawing/2014/main" id="{4A49939D-94BA-4DC7-ACD8-9B5EB2A8491F}"/>
                </a:ext>
              </a:extLst>
            </p:cNvPr>
            <p:cNvSpPr/>
            <p:nvPr/>
          </p:nvSpPr>
          <p:spPr>
            <a:xfrm>
              <a:off x="1272210" y="6164825"/>
              <a:ext cx="22401101" cy="303045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4" name="Group 54">
              <a:extLst>
                <a:ext uri="{FF2B5EF4-FFF2-40B4-BE49-F238E27FC236}">
                  <a16:creationId xmlns:a16="http://schemas.microsoft.com/office/drawing/2014/main" id="{5218A8DC-8469-4885-AA8B-8A726DBC6023}"/>
                </a:ext>
              </a:extLst>
            </p:cNvPr>
            <p:cNvGrpSpPr/>
            <p:nvPr/>
          </p:nvGrpSpPr>
          <p:grpSpPr>
            <a:xfrm>
              <a:off x="1270511" y="5936338"/>
              <a:ext cx="3568119" cy="892552"/>
              <a:chOff x="1224541" y="6305967"/>
              <a:chExt cx="3568119" cy="892552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82316F87-07AF-4F70-843C-3F72223F82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85617C-39CB-41B1-896C-68F36ADA089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42096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7">
                <a:extLst>
                  <a:ext uri="{FF2B5EF4-FFF2-40B4-BE49-F238E27FC236}">
                    <a16:creationId xmlns:a16="http://schemas.microsoft.com/office/drawing/2014/main" id="{5DEDDAE2-B61D-42FD-A5E2-E0032289FEE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3AC9B18A-B38B-4E96-83E3-576DF92210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84FB4-D5F8-4793-8CC1-02E742A1D4C4}"/>
              </a:ext>
            </a:extLst>
          </p:cNvPr>
          <p:cNvGrpSpPr/>
          <p:nvPr/>
        </p:nvGrpSpPr>
        <p:grpSpPr>
          <a:xfrm>
            <a:off x="202720" y="1790701"/>
            <a:ext cx="11855045" cy="3314700"/>
            <a:chOff x="652786" y="2438400"/>
            <a:chExt cx="22770001" cy="6629400"/>
          </a:xfrm>
        </p:grpSpPr>
        <p:sp>
          <p:nvSpPr>
            <p:cNvPr id="13" name="Rounded Rectangle 71">
              <a:extLst>
                <a:ext uri="{FF2B5EF4-FFF2-40B4-BE49-F238E27FC236}">
                  <a16:creationId xmlns:a16="http://schemas.microsoft.com/office/drawing/2014/main" id="{41B317B8-FC1A-4770-9ADF-3675CF741AB3}"/>
                </a:ext>
              </a:extLst>
            </p:cNvPr>
            <p:cNvSpPr/>
            <p:nvPr/>
          </p:nvSpPr>
          <p:spPr>
            <a:xfrm>
              <a:off x="652786" y="2476504"/>
              <a:ext cx="22770001" cy="6591296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C218C7DF-32D9-4452-9D7A-BF23E5A3CE2F}"/>
                </a:ext>
              </a:extLst>
            </p:cNvPr>
            <p:cNvGrpSpPr/>
            <p:nvPr/>
          </p:nvGrpSpPr>
          <p:grpSpPr>
            <a:xfrm>
              <a:off x="1268078" y="2438400"/>
              <a:ext cx="3253727" cy="970689"/>
              <a:chOff x="1311958" y="3405486"/>
              <a:chExt cx="3253727" cy="970689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6FD1A17-4EDA-4231-9E51-9EF6291E2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1D64E-F2B1-4F2C-B0C5-60D3A8DE6EA4}"/>
                  </a:ext>
                </a:extLst>
              </p:cNvPr>
              <p:cNvSpPr txBox="1"/>
              <p:nvPr/>
            </p:nvSpPr>
            <p:spPr>
              <a:xfrm>
                <a:off x="2243586" y="3483624"/>
                <a:ext cx="2322099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17" name="Group 1">
                <a:extLst>
                  <a:ext uri="{FF2B5EF4-FFF2-40B4-BE49-F238E27FC236}">
                    <a16:creationId xmlns:a16="http://schemas.microsoft.com/office/drawing/2014/main" id="{E572FFFE-591C-4539-B589-8EFF4777610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18C5A51-D99D-4F64-B381-934D3F961F88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78">
                  <a:extLst>
                    <a:ext uri="{FF2B5EF4-FFF2-40B4-BE49-F238E27FC236}">
                      <a16:creationId xmlns:a16="http://schemas.microsoft.com/office/drawing/2014/main" id="{28FED796-E290-49DC-BD8D-C61DE45704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79">
                  <a:extLst>
                    <a:ext uri="{FF2B5EF4-FFF2-40B4-BE49-F238E27FC236}">
                      <a16:creationId xmlns:a16="http://schemas.microsoft.com/office/drawing/2014/main" id="{A43F2F06-F17C-4389-8E6D-A13D072B2D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80">
                  <a:extLst>
                    <a:ext uri="{FF2B5EF4-FFF2-40B4-BE49-F238E27FC236}">
                      <a16:creationId xmlns:a16="http://schemas.microsoft.com/office/drawing/2014/main" id="{E241E346-530C-492C-B60E-50D49F3811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81">
                  <a:extLst>
                    <a:ext uri="{FF2B5EF4-FFF2-40B4-BE49-F238E27FC236}">
                      <a16:creationId xmlns:a16="http://schemas.microsoft.com/office/drawing/2014/main" id="{1E203DC5-06BE-4DA6-B3C8-F76C34196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82">
                  <a:extLst>
                    <a:ext uri="{FF2B5EF4-FFF2-40B4-BE49-F238E27FC236}">
                      <a16:creationId xmlns:a16="http://schemas.microsoft.com/office/drawing/2014/main" id="{EF8CDB6B-6BE7-4D0D-934F-A675E662DA0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83">
                  <a:extLst>
                    <a:ext uri="{FF2B5EF4-FFF2-40B4-BE49-F238E27FC236}">
                      <a16:creationId xmlns:a16="http://schemas.microsoft.com/office/drawing/2014/main" id="{E6075277-C61D-467E-8647-C3255C128A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84">
                  <a:extLst>
                    <a:ext uri="{FF2B5EF4-FFF2-40B4-BE49-F238E27FC236}">
                      <a16:creationId xmlns:a16="http://schemas.microsoft.com/office/drawing/2014/main" id="{4589EBA0-937A-403E-BB57-3AB870F33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85">
                  <a:extLst>
                    <a:ext uri="{FF2B5EF4-FFF2-40B4-BE49-F238E27FC236}">
                      <a16:creationId xmlns:a16="http://schemas.microsoft.com/office/drawing/2014/main" id="{CCA7B69E-935D-49F0-A3DA-B8F8D193CB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86">
                  <a:extLst>
                    <a:ext uri="{FF2B5EF4-FFF2-40B4-BE49-F238E27FC236}">
                      <a16:creationId xmlns:a16="http://schemas.microsoft.com/office/drawing/2014/main" id="{AF73561C-F0A7-45CA-94E5-4D1F2AFE2E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9C1C7861-75D4-4B2F-8085-10AF0BC52B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88">
                  <a:extLst>
                    <a:ext uri="{FF2B5EF4-FFF2-40B4-BE49-F238E27FC236}">
                      <a16:creationId xmlns:a16="http://schemas.microsoft.com/office/drawing/2014/main" id="{7D996E79-C7D1-4962-9CF3-A0FEC42AEB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89">
                  <a:extLst>
                    <a:ext uri="{FF2B5EF4-FFF2-40B4-BE49-F238E27FC236}">
                      <a16:creationId xmlns:a16="http://schemas.microsoft.com/office/drawing/2014/main" id="{9BACE814-EB01-4A43-A94A-F88BDD7941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90">
                  <a:extLst>
                    <a:ext uri="{FF2B5EF4-FFF2-40B4-BE49-F238E27FC236}">
                      <a16:creationId xmlns:a16="http://schemas.microsoft.com/office/drawing/2014/main" id="{3A52B15C-CF1B-42E4-A94C-0EA3FB2C8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91">
                  <a:extLst>
                    <a:ext uri="{FF2B5EF4-FFF2-40B4-BE49-F238E27FC236}">
                      <a16:creationId xmlns:a16="http://schemas.microsoft.com/office/drawing/2014/main" id="{9368B97D-A853-4658-8C2C-215F75B73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92">
                  <a:extLst>
                    <a:ext uri="{FF2B5EF4-FFF2-40B4-BE49-F238E27FC236}">
                      <a16:creationId xmlns:a16="http://schemas.microsoft.com/office/drawing/2014/main" id="{9A7C25BA-CD8E-4F13-AA54-A798D831D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93">
                  <a:extLst>
                    <a:ext uri="{FF2B5EF4-FFF2-40B4-BE49-F238E27FC236}">
                      <a16:creationId xmlns:a16="http://schemas.microsoft.com/office/drawing/2014/main" id="{78A207A5-3FE2-45B7-9E5C-00C461087C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94">
                  <a:extLst>
                    <a:ext uri="{FF2B5EF4-FFF2-40B4-BE49-F238E27FC236}">
                      <a16:creationId xmlns:a16="http://schemas.microsoft.com/office/drawing/2014/main" id="{4C2FEF9D-402E-4C5B-BFE6-45285ACBA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95">
                  <a:extLst>
                    <a:ext uri="{FF2B5EF4-FFF2-40B4-BE49-F238E27FC236}">
                      <a16:creationId xmlns:a16="http://schemas.microsoft.com/office/drawing/2014/main" id="{B8EEB57F-B89F-4DF2-87B1-87B7D95BE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96">
                  <a:extLst>
                    <a:ext uri="{FF2B5EF4-FFF2-40B4-BE49-F238E27FC236}">
                      <a16:creationId xmlns:a16="http://schemas.microsoft.com/office/drawing/2014/main" id="{47FD2875-FB7E-4056-9504-CE5A6661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97">
                  <a:extLst>
                    <a:ext uri="{FF2B5EF4-FFF2-40B4-BE49-F238E27FC236}">
                      <a16:creationId xmlns:a16="http://schemas.microsoft.com/office/drawing/2014/main" id="{49A8E00C-DFF1-41EE-97CF-9CDBF85E5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98">
                  <a:extLst>
                    <a:ext uri="{FF2B5EF4-FFF2-40B4-BE49-F238E27FC236}">
                      <a16:creationId xmlns:a16="http://schemas.microsoft.com/office/drawing/2014/main" id="{90D4D7FA-3E6D-491A-95A9-2AB9A6F97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99">
                  <a:extLst>
                    <a:ext uri="{FF2B5EF4-FFF2-40B4-BE49-F238E27FC236}">
                      <a16:creationId xmlns:a16="http://schemas.microsoft.com/office/drawing/2014/main" id="{F457D7D0-C5FE-4125-832F-BF1FD9223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100">
                  <a:extLst>
                    <a:ext uri="{FF2B5EF4-FFF2-40B4-BE49-F238E27FC236}">
                      <a16:creationId xmlns:a16="http://schemas.microsoft.com/office/drawing/2014/main" id="{199FA983-344E-48D8-8214-6507AABA4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101">
                  <a:extLst>
                    <a:ext uri="{FF2B5EF4-FFF2-40B4-BE49-F238E27FC236}">
                      <a16:creationId xmlns:a16="http://schemas.microsoft.com/office/drawing/2014/main" id="{5FCCB4A2-D64B-46CA-B053-9A907320E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0227A2-88AD-4ABF-A63B-997D51560C7A}"/>
              </a:ext>
            </a:extLst>
          </p:cNvPr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29F8908B-18DA-4C47-A650-E7F6780BBD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0265D4-D85C-4E01-A84A-6FF8D3BBE541}"/>
                </a:ext>
              </a:extLst>
            </p:cNvPr>
            <p:cNvSpPr txBox="1"/>
            <p:nvPr/>
          </p:nvSpPr>
          <p:spPr>
            <a:xfrm>
              <a:off x="1082676" y="1913523"/>
              <a:ext cx="638636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283D3A-4EB6-496A-B956-760E91850DA9}"/>
                </a:ext>
              </a:extLst>
            </p:cNvPr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song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E1DD2D-55C1-43C0-9FFD-6AE137A3F6DB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70C3EF-1AEA-4C2C-8239-4873C22855D0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6181E234-FCA9-42DA-8875-29D24947AEE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3E9A3D-1689-44E3-965D-ABCF2D674732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190A5-D7EC-46B0-B470-AEC7DA3E1357}"/>
              </a:ext>
            </a:extLst>
          </p:cNvPr>
          <p:cNvSpPr/>
          <p:nvPr/>
        </p:nvSpPr>
        <p:spPr>
          <a:xfrm>
            <a:off x="361951" y="2451009"/>
            <a:ext cx="11640709" cy="2686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">
              <a:lnSpc>
                <a:spcPct val="130000"/>
              </a:lnSpc>
            </a:pPr>
            <a:r>
              <a:rPr lang="en-US" sz="22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cùng vuông góc với một đường thẳng thì song song với nhau.</a:t>
            </a:r>
            <a:endParaRPr lang="en-US" sz="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">
              <a:lnSpc>
                <a:spcPct val="130000"/>
              </a:lnSpc>
            </a:pPr>
            <a:r>
              <a:rPr lang="en-US" sz="22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cùng vuông góc với một đường thẳng thì vuông góc với nhau.</a:t>
            </a:r>
            <a:endParaRPr lang="en-US" sz="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">
              <a:lnSpc>
                <a:spcPct val="130000"/>
              </a:lnSpc>
            </a:pPr>
            <a:r>
              <a:rPr lang="en-US" sz="22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đường thẳng vuông góc với một trong hai đường thẳng vuông góc với nhau thì song song với đường thẳng còn lại.</a:t>
            </a:r>
            <a:endParaRPr lang="en-US" sz="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">
              <a:lnSpc>
                <a:spcPct val="130000"/>
              </a:lnSpc>
            </a:pPr>
            <a:r>
              <a:rPr lang="en-US" sz="2200" b="1" dirty="0">
                <a:solidFill>
                  <a:srgbClr val="0000CC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D.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nl-NL" sz="2200" b="1" dirty="0">
                <a:latin typeface="Tahoma" panose="020B0604030504040204" pitchFamily="34" charset="0"/>
                <a:ea typeface="Calibri" panose="020F0502020204030204" pitchFamily="34" charset="0"/>
              </a:rPr>
              <a:t>Một đường thẳng vuông góc với một trong hai đường thẳng song song thì vuông góc với đường thẳng còn lại.</a:t>
            </a:r>
            <a:endParaRPr lang="vi-VN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715EB8-64E0-4466-BC95-9C9E0ECF8877}"/>
              </a:ext>
            </a:extLst>
          </p:cNvPr>
          <p:cNvSpPr txBox="1"/>
          <p:nvPr/>
        </p:nvSpPr>
        <p:spPr>
          <a:xfrm>
            <a:off x="2332807" y="1917666"/>
            <a:ext cx="840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latin typeface="Tahoma" panose="020B0604030504040204" pitchFamily="34" charset="0"/>
                <a:ea typeface="Calibri" panose="020F0502020204030204" pitchFamily="34" charset="0"/>
              </a:rPr>
              <a:t>Mệnh đề nào sau đây là đúng ?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46FE03C-E6C1-47FA-BD4F-83758922EFE1}"/>
              </a:ext>
            </a:extLst>
          </p:cNvPr>
          <p:cNvSpPr/>
          <p:nvPr/>
        </p:nvSpPr>
        <p:spPr>
          <a:xfrm>
            <a:off x="437444" y="5627403"/>
            <a:ext cx="114347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Một đường thẳng vuông góc với một trong hai đường thẳng song song thì vuông góc với mặt phẳng tạo bởi hai đường thẳng song song đó.</a:t>
            </a:r>
          </a:p>
          <a:p>
            <a:r>
              <a:rPr lang="nl-NL" sz="2200" b="1" dirty="0">
                <a:solidFill>
                  <a:prstClr val="black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Do đó đường thẳng đó sẽ vuông góc với đường thẳng còn lại.</a:t>
            </a:r>
            <a:endParaRPr lang="vi-VN" sz="90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F866AB-ED02-408D-A299-849DD07663BB}"/>
              </a:ext>
            </a:extLst>
          </p:cNvPr>
          <p:cNvSpPr/>
          <p:nvPr/>
        </p:nvSpPr>
        <p:spPr>
          <a:xfrm>
            <a:off x="332174" y="4132928"/>
            <a:ext cx="525167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D</a:t>
            </a:r>
            <a:endParaRPr lang="vi-VN" sz="3300" b="1" dirty="0"/>
          </a:p>
        </p:txBody>
      </p:sp>
    </p:spTree>
    <p:extLst>
      <p:ext uri="{BB962C8B-B14F-4D97-AF65-F5344CB8AC3E}">
        <p14:creationId xmlns:p14="http://schemas.microsoft.com/office/powerpoint/2010/main" val="33110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  <p:bldP spid="53" grpId="0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526428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F9656C-E92D-4BD5-BC86-7F8D3B5EC3C6}"/>
              </a:ext>
            </a:extLst>
          </p:cNvPr>
          <p:cNvGrpSpPr/>
          <p:nvPr/>
        </p:nvGrpSpPr>
        <p:grpSpPr>
          <a:xfrm>
            <a:off x="537414" y="1873516"/>
            <a:ext cx="11162791" cy="2372296"/>
            <a:chOff x="1076414" y="4334859"/>
            <a:chExt cx="22325581" cy="4744592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03D34E6C-6644-4527-A4E2-362AB58CC0C2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4408360"/>
              <a:chOff x="637542" y="1083939"/>
              <a:chExt cx="8611674" cy="1735591"/>
            </a:xfrm>
          </p:grpSpPr>
          <p:sp>
            <p:nvSpPr>
              <p:cNvPr id="40" name="Rounded Rectangle 38">
                <a:extLst>
                  <a:ext uri="{FF2B5EF4-FFF2-40B4-BE49-F238E27FC236}">
                    <a16:creationId xmlns:a16="http://schemas.microsoft.com/office/drawing/2014/main" id="{7C45A947-03AC-47B3-9C4F-0476721221D9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73559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2BE8D2-F6EB-47B7-93FC-823CB0165CB6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4" name="Group 65">
              <a:extLst>
                <a:ext uri="{FF2B5EF4-FFF2-40B4-BE49-F238E27FC236}">
                  <a16:creationId xmlns:a16="http://schemas.microsoft.com/office/drawing/2014/main" id="{A44081DB-18FF-423C-BED2-0AB2A0D7FF05}"/>
                </a:ext>
              </a:extLst>
            </p:cNvPr>
            <p:cNvGrpSpPr/>
            <p:nvPr/>
          </p:nvGrpSpPr>
          <p:grpSpPr>
            <a:xfrm>
              <a:off x="1076414" y="4334859"/>
              <a:ext cx="4533419" cy="892552"/>
              <a:chOff x="166396" y="8712046"/>
              <a:chExt cx="4533419" cy="892552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55204818-45BA-4C9C-BD5B-EA630B888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E5238FC3-AE9D-404D-A728-0CC66CD725B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8" name="Freeform 45">
                  <a:extLst>
                    <a:ext uri="{FF2B5EF4-FFF2-40B4-BE49-F238E27FC236}">
                      <a16:creationId xmlns:a16="http://schemas.microsoft.com/office/drawing/2014/main" id="{99831BCB-1586-4BB0-9DDC-958BD0E3F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6">
                  <a:extLst>
                    <a:ext uri="{FF2B5EF4-FFF2-40B4-BE49-F238E27FC236}">
                      <a16:creationId xmlns:a16="http://schemas.microsoft.com/office/drawing/2014/main" id="{92529262-89F6-42A1-85EC-08C1312CD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7">
                  <a:extLst>
                    <a:ext uri="{FF2B5EF4-FFF2-40B4-BE49-F238E27FC236}">
                      <a16:creationId xmlns:a16="http://schemas.microsoft.com/office/drawing/2014/main" id="{67D73245-D6A3-41DF-94EE-F83B074D0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8">
                  <a:extLst>
                    <a:ext uri="{FF2B5EF4-FFF2-40B4-BE49-F238E27FC236}">
                      <a16:creationId xmlns:a16="http://schemas.microsoft.com/office/drawing/2014/main" id="{F64EDC33-3F40-4FEB-B783-4F02D6267E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49">
                  <a:extLst>
                    <a:ext uri="{FF2B5EF4-FFF2-40B4-BE49-F238E27FC236}">
                      <a16:creationId xmlns:a16="http://schemas.microsoft.com/office/drawing/2014/main" id="{3438A810-0090-479E-A10E-55CA68BAC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0">
                  <a:extLst>
                    <a:ext uri="{FF2B5EF4-FFF2-40B4-BE49-F238E27FC236}">
                      <a16:creationId xmlns:a16="http://schemas.microsoft.com/office/drawing/2014/main" id="{AE863B49-D688-4837-9F4B-DA37B1B9C7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1">
                  <a:extLst>
                    <a:ext uri="{FF2B5EF4-FFF2-40B4-BE49-F238E27FC236}">
                      <a16:creationId xmlns:a16="http://schemas.microsoft.com/office/drawing/2014/main" id="{F2908F11-42DB-40A9-83DC-8361063BAB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2">
                  <a:extLst>
                    <a:ext uri="{FF2B5EF4-FFF2-40B4-BE49-F238E27FC236}">
                      <a16:creationId xmlns:a16="http://schemas.microsoft.com/office/drawing/2014/main" id="{9961C77C-939E-482A-AFD6-A26C20BE52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3">
                  <a:extLst>
                    <a:ext uri="{FF2B5EF4-FFF2-40B4-BE49-F238E27FC236}">
                      <a16:creationId xmlns:a16="http://schemas.microsoft.com/office/drawing/2014/main" id="{3A4F9E46-E0EF-45DA-829C-3015123C8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Rectangle 54">
                  <a:extLst>
                    <a:ext uri="{FF2B5EF4-FFF2-40B4-BE49-F238E27FC236}">
                      <a16:creationId xmlns:a16="http://schemas.microsoft.com/office/drawing/2014/main" id="{43C6F8B1-F096-4A6B-A9C9-04E30DA30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5">
                  <a:extLst>
                    <a:ext uri="{FF2B5EF4-FFF2-40B4-BE49-F238E27FC236}">
                      <a16:creationId xmlns:a16="http://schemas.microsoft.com/office/drawing/2014/main" id="{8386C683-7D3B-4D8E-900A-80A821579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56">
                  <a:extLst>
                    <a:ext uri="{FF2B5EF4-FFF2-40B4-BE49-F238E27FC236}">
                      <a16:creationId xmlns:a16="http://schemas.microsoft.com/office/drawing/2014/main" id="{12DF0E86-1AEC-4F29-B159-18812BA414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813B6F-1709-4AC7-9879-22D6E7BE048F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767697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386945-E104-4776-99A8-106124631AD2}"/>
                  </a:ext>
                </a:extLst>
              </p:cNvPr>
              <p:cNvSpPr/>
              <p:nvPr/>
            </p:nvSpPr>
            <p:spPr>
              <a:xfrm>
                <a:off x="760507" y="2445734"/>
                <a:ext cx="6211794" cy="201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" algn="just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386945-E104-4776-99A8-106124631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07" y="2445734"/>
                <a:ext cx="6211794" cy="2012730"/>
              </a:xfrm>
              <a:prstGeom prst="rect">
                <a:avLst/>
              </a:prstGeom>
              <a:blipFill>
                <a:blip r:embed="rId3"/>
                <a:stretch>
                  <a:fillRect l="-589" t="-1515" r="-1276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C1CF4685-2F38-4FC1-8453-2435A901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596" y="2182565"/>
            <a:ext cx="3077499" cy="18403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167">
            <a:extLst>
              <a:ext uri="{FF2B5EF4-FFF2-40B4-BE49-F238E27FC236}">
                <a16:creationId xmlns:a16="http://schemas.microsoft.com/office/drawing/2014/main" id="{9A6DE4F8-6E88-413E-AE94-892E0B0A1202}"/>
              </a:ext>
            </a:extLst>
          </p:cNvPr>
          <p:cNvGrpSpPr/>
          <p:nvPr/>
        </p:nvGrpSpPr>
        <p:grpSpPr>
          <a:xfrm>
            <a:off x="435771" y="4600178"/>
            <a:ext cx="1897064" cy="46355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249B8227-D746-41C7-B89B-9F4CD2982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60DCB757-120D-4CAA-9BCB-A0675ED5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05924F45-0CC2-4335-B596-F1A10D4B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25096650-637A-4ABE-A395-CB43BE43A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F6838B36-98E4-4647-AF0C-CC46CE0B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52B137D2-4371-4847-A5D7-A04304249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874A1097-8C3A-4C91-91C0-ABA2F1A6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id="{0327A9CA-5AAB-4FBE-9982-56D83E2CB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212F7D7B-6E5B-4A14-B3A3-526821D9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2E78DCD-8DC7-4FCE-8AAE-4D08B96F5176}"/>
              </a:ext>
            </a:extLst>
          </p:cNvPr>
          <p:cNvSpPr/>
          <p:nvPr/>
        </p:nvSpPr>
        <p:spPr>
          <a:xfrm>
            <a:off x="710641" y="5221280"/>
            <a:ext cx="10986060" cy="844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085" algn="just">
              <a:lnSpc>
                <a:spcPct val="115000"/>
              </a:lnSpc>
              <a:spcAft>
                <a:spcPts val="500"/>
              </a:spcAft>
            </a:pP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200" b="1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D1D96039-7E87-4054-ADE2-FEB48B2740F5}"/>
              </a:ext>
            </a:extLst>
          </p:cNvPr>
          <p:cNvGrpSpPr/>
          <p:nvPr/>
        </p:nvGrpSpPr>
        <p:grpSpPr>
          <a:xfrm>
            <a:off x="321470" y="1812530"/>
            <a:ext cx="11162791" cy="2051692"/>
            <a:chOff x="1076414" y="4334859"/>
            <a:chExt cx="22325581" cy="3972041"/>
          </a:xfrm>
        </p:grpSpPr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95AE73EE-020C-4114-85E5-0078D3D2D389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635809"/>
              <a:chOff x="637542" y="1083939"/>
              <a:chExt cx="8611674" cy="1431434"/>
            </a:xfrm>
          </p:grpSpPr>
          <p:sp>
            <p:nvSpPr>
              <p:cNvPr id="76" name="Rounded Rectangle 38">
                <a:extLst>
                  <a:ext uri="{FF2B5EF4-FFF2-40B4-BE49-F238E27FC236}">
                    <a16:creationId xmlns:a16="http://schemas.microsoft.com/office/drawing/2014/main" id="{37B5F5CA-C1D4-4B97-8B5E-A06D0A33B1B2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43143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EEA7BC3-A20C-4574-9C79-B424FAB5AC25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6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0" name="Group 65">
              <a:extLst>
                <a:ext uri="{FF2B5EF4-FFF2-40B4-BE49-F238E27FC236}">
                  <a16:creationId xmlns:a16="http://schemas.microsoft.com/office/drawing/2014/main" id="{9276B2FF-6EE5-4858-B307-A532DE5FC27D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63982"/>
              <a:chOff x="166396" y="8712046"/>
              <a:chExt cx="4411573" cy="863982"/>
            </a:xfrm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84BDC421-39F4-416C-92CE-6B1EC011E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2" name="Group 7">
                <a:extLst>
                  <a:ext uri="{FF2B5EF4-FFF2-40B4-BE49-F238E27FC236}">
                    <a16:creationId xmlns:a16="http://schemas.microsoft.com/office/drawing/2014/main" id="{E8D1409B-1396-4FA3-B479-B85ECBA4B696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id="{E7A82E5A-A074-40B3-BA29-F1AA184A8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id="{244B05B1-D96E-4F44-BA49-09BDE7E027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id="{536FF0C0-562D-4D9D-A41C-1F46FC486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id="{7CD72224-E9A2-4FA7-AB96-309D4C9DB0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id="{61D1971E-45FD-46B4-A285-A87A8AC4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id="{8B3EFCC0-B1B5-498A-A100-DC07B179A9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id="{3FCA3AE2-1414-4CA6-B800-544EDBBA3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id="{E0332BC9-3E01-4107-A435-55CFBAF8CF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3">
                  <a:extLst>
                    <a:ext uri="{FF2B5EF4-FFF2-40B4-BE49-F238E27FC236}">
                      <a16:creationId xmlns:a16="http://schemas.microsoft.com/office/drawing/2014/main" id="{FF5F1C57-7F62-4E03-AD4D-8D5ADBC40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Rectangle 54">
                  <a:extLst>
                    <a:ext uri="{FF2B5EF4-FFF2-40B4-BE49-F238E27FC236}">
                      <a16:creationId xmlns:a16="http://schemas.microsoft.com/office/drawing/2014/main" id="{095D806C-554D-47DE-B1A3-43B9FD4DF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id="{AE4A0A5C-967F-450B-9BFE-8B6C7C81DD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id="{9A061566-643E-4637-BE6B-981DDF2836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FDA4753-FB0F-483D-A3A0-5F93F9178F20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2466059" cy="863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526428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B5C12-29CE-44FA-95C0-7E145FC653DD}"/>
                  </a:ext>
                </a:extLst>
              </p:cNvPr>
              <p:cNvSpPr/>
              <p:nvPr/>
            </p:nvSpPr>
            <p:spPr>
              <a:xfrm>
                <a:off x="685800" y="2310031"/>
                <a:ext cx="10668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endParaRPr lang="vi-VN" sz="9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B5C12-29CE-44FA-95C0-7E145FC65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10031"/>
                <a:ext cx="10668000" cy="769441"/>
              </a:xfrm>
              <a:prstGeom prst="rect">
                <a:avLst/>
              </a:prstGeom>
              <a:blipFill>
                <a:blip r:embed="rId3"/>
                <a:stretch>
                  <a:fillRect l="-743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9D0EB0-4F92-499C-889A-E1521443BF88}"/>
                  </a:ext>
                </a:extLst>
              </p:cNvPr>
              <p:cNvSpPr/>
              <p:nvPr/>
            </p:nvSpPr>
            <p:spPr>
              <a:xfrm>
                <a:off x="676344" y="3040437"/>
                <a:ext cx="71247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endParaRPr lang="vi-VN" sz="9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9D0EB0-4F92-499C-889A-E1521443B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44" y="3040437"/>
                <a:ext cx="7124700" cy="430887"/>
              </a:xfrm>
              <a:prstGeom prst="rect">
                <a:avLst/>
              </a:prstGeom>
              <a:blipFill>
                <a:blip r:embed="rId4"/>
                <a:stretch>
                  <a:fillRect l="-1112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9C455D-3978-4E99-B709-145C1F8A4CA1}"/>
                  </a:ext>
                </a:extLst>
              </p:cNvPr>
              <p:cNvSpPr/>
              <p:nvPr/>
            </p:nvSpPr>
            <p:spPr>
              <a:xfrm>
                <a:off x="652910" y="3479501"/>
                <a:ext cx="84656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chỉ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sz="9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9C455D-3978-4E99-B709-145C1F8A4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0" y="3479501"/>
                <a:ext cx="8465669" cy="430887"/>
              </a:xfrm>
              <a:prstGeom prst="rect">
                <a:avLst/>
              </a:prstGeom>
              <a:blipFill>
                <a:blip r:embed="rId5"/>
                <a:stretch>
                  <a:fillRect l="-936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02BD50B-215F-48F6-9BD6-D99EEEBBAAB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95700" y="4174303"/>
            <a:ext cx="4250532" cy="2193076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2029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10934700" cy="461665"/>
            <a:chOff x="-288924" y="1892299"/>
            <a:chExt cx="218693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526428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94929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chiếu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vuông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167735-D758-41B8-8B94-A81EDE636752}"/>
              </a:ext>
            </a:extLst>
          </p:cNvPr>
          <p:cNvGrpSpPr/>
          <p:nvPr/>
        </p:nvGrpSpPr>
        <p:grpSpPr>
          <a:xfrm>
            <a:off x="321470" y="1252418"/>
            <a:ext cx="6460331" cy="461665"/>
            <a:chOff x="644526" y="2766774"/>
            <a:chExt cx="12920662" cy="92333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8262452-08FC-4065-A215-AD87E28EFB6D}"/>
                </a:ext>
              </a:extLst>
            </p:cNvPr>
            <p:cNvSpPr txBox="1"/>
            <p:nvPr/>
          </p:nvSpPr>
          <p:spPr>
            <a:xfrm>
              <a:off x="1906588" y="2766774"/>
              <a:ext cx="11658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đ</a:t>
              </a:r>
              <a:r>
                <a:rPr lang="vi-VN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ờng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6917436A-95B0-480E-A383-30D0C127B5C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BA1B48-9346-4B83-BA43-F491A862B2F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771898-E493-4DCC-AB3E-A56620F84C51}"/>
              </a:ext>
            </a:extLst>
          </p:cNvPr>
          <p:cNvGrpSpPr/>
          <p:nvPr/>
        </p:nvGrpSpPr>
        <p:grpSpPr>
          <a:xfrm>
            <a:off x="537414" y="1873516"/>
            <a:ext cx="11162791" cy="2952769"/>
            <a:chOff x="1076414" y="4334859"/>
            <a:chExt cx="22325581" cy="5905537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6143919E-4949-4359-BD36-DA283218C467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5569305"/>
              <a:chOff x="637542" y="1083939"/>
              <a:chExt cx="8611674" cy="2192660"/>
            </a:xfrm>
          </p:grpSpPr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850B4C30-0735-4548-AB1E-A12CB1365A36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219266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205B14-6B0F-4D4D-B0BF-68ED85247E7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6" name="Group 65">
              <a:extLst>
                <a:ext uri="{FF2B5EF4-FFF2-40B4-BE49-F238E27FC236}">
                  <a16:creationId xmlns:a16="http://schemas.microsoft.com/office/drawing/2014/main" id="{D1DD9FF2-7D0B-47BB-8268-D4C2868A8EFC}"/>
                </a:ext>
              </a:extLst>
            </p:cNvPr>
            <p:cNvGrpSpPr/>
            <p:nvPr/>
          </p:nvGrpSpPr>
          <p:grpSpPr>
            <a:xfrm>
              <a:off x="1076414" y="4334859"/>
              <a:ext cx="4533419" cy="892552"/>
              <a:chOff x="166396" y="8712046"/>
              <a:chExt cx="4533419" cy="892552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897C36C9-E865-4695-A527-E72825FDE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1D425D99-73D9-45D0-9774-B6A05659F2B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0" name="Freeform 45">
                  <a:extLst>
                    <a:ext uri="{FF2B5EF4-FFF2-40B4-BE49-F238E27FC236}">
                      <a16:creationId xmlns:a16="http://schemas.microsoft.com/office/drawing/2014/main" id="{D634CF45-301A-45EA-972E-CCC42D33F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46">
                  <a:extLst>
                    <a:ext uri="{FF2B5EF4-FFF2-40B4-BE49-F238E27FC236}">
                      <a16:creationId xmlns:a16="http://schemas.microsoft.com/office/drawing/2014/main" id="{087F4493-4DC6-4A2D-B31E-2C4F7013F1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7">
                  <a:extLst>
                    <a:ext uri="{FF2B5EF4-FFF2-40B4-BE49-F238E27FC236}">
                      <a16:creationId xmlns:a16="http://schemas.microsoft.com/office/drawing/2014/main" id="{6F19D76E-59BB-4122-873C-27637E7ED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8">
                  <a:extLst>
                    <a:ext uri="{FF2B5EF4-FFF2-40B4-BE49-F238E27FC236}">
                      <a16:creationId xmlns:a16="http://schemas.microsoft.com/office/drawing/2014/main" id="{32A55293-9C10-413B-8C90-E784C970A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9">
                  <a:extLst>
                    <a:ext uri="{FF2B5EF4-FFF2-40B4-BE49-F238E27FC236}">
                      <a16:creationId xmlns:a16="http://schemas.microsoft.com/office/drawing/2014/main" id="{48BDF2B7-7383-42D6-924A-D139DE04C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0">
                  <a:extLst>
                    <a:ext uri="{FF2B5EF4-FFF2-40B4-BE49-F238E27FC236}">
                      <a16:creationId xmlns:a16="http://schemas.microsoft.com/office/drawing/2014/main" id="{AFAC30F1-1E79-4820-BA16-AFE3CFD332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1">
                  <a:extLst>
                    <a:ext uri="{FF2B5EF4-FFF2-40B4-BE49-F238E27FC236}">
                      <a16:creationId xmlns:a16="http://schemas.microsoft.com/office/drawing/2014/main" id="{F2622ACC-2063-4A45-9849-54A9C5FC0A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DFAFFC88-E55E-41E3-8F7D-BCBCC71EA1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Rectangle 53">
                  <a:extLst>
                    <a:ext uri="{FF2B5EF4-FFF2-40B4-BE49-F238E27FC236}">
                      <a16:creationId xmlns:a16="http://schemas.microsoft.com/office/drawing/2014/main" id="{F7B21AA9-E147-4B53-888A-7C54013ED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4">
                  <a:extLst>
                    <a:ext uri="{FF2B5EF4-FFF2-40B4-BE49-F238E27FC236}">
                      <a16:creationId xmlns:a16="http://schemas.microsoft.com/office/drawing/2014/main" id="{801D9686-E4FC-40A7-98F8-D47304BA5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5">
                  <a:extLst>
                    <a:ext uri="{FF2B5EF4-FFF2-40B4-BE49-F238E27FC236}">
                      <a16:creationId xmlns:a16="http://schemas.microsoft.com/office/drawing/2014/main" id="{ACE14166-05B2-46AE-AC0D-5B61DE125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6">
                  <a:extLst>
                    <a:ext uri="{FF2B5EF4-FFF2-40B4-BE49-F238E27FC236}">
                      <a16:creationId xmlns:a16="http://schemas.microsoft.com/office/drawing/2014/main" id="{83E88F54-FDE6-4BB5-9970-1F008DD17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0E22C-C997-4A52-B9B7-4211BFEA9905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767697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3AA445-9E6C-44A7-ABC6-778ECE682BFB}"/>
                  </a:ext>
                </a:extLst>
              </p:cNvPr>
              <p:cNvSpPr/>
              <p:nvPr/>
            </p:nvSpPr>
            <p:spPr>
              <a:xfrm>
                <a:off x="920275" y="2513121"/>
                <a:ext cx="55051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sz="9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3AA445-9E6C-44A7-ABC6-778ECE682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75" y="2513121"/>
                <a:ext cx="5505161" cy="430887"/>
              </a:xfrm>
              <a:prstGeom prst="rect">
                <a:avLst/>
              </a:prstGeom>
              <a:blipFill>
                <a:blip r:embed="rId3"/>
                <a:stretch>
                  <a:fillRect l="-1440" t="-8451" r="-44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36FC32-B088-42AD-BF77-0CA42D81747D}"/>
                  </a:ext>
                </a:extLst>
              </p:cNvPr>
              <p:cNvSpPr/>
              <p:nvPr/>
            </p:nvSpPr>
            <p:spPr>
              <a:xfrm>
                <a:off x="952501" y="2933700"/>
                <a:ext cx="10473658" cy="84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" algn="just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90</a:t>
                </a:r>
                <a:r>
                  <a:rPr lang="en-US" sz="2200" b="1" baseline="300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36FC32-B088-42AD-BF77-0CA42D817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1" y="2933700"/>
                <a:ext cx="10473658" cy="844718"/>
              </a:xfrm>
              <a:prstGeom prst="rect">
                <a:avLst/>
              </a:prstGeom>
              <a:blipFill>
                <a:blip r:embed="rId4"/>
                <a:stretch>
                  <a:fillRect l="-349" t="-2878" b="-1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51BA3-D96A-4515-952E-41D53FCF3465}"/>
                  </a:ext>
                </a:extLst>
              </p:cNvPr>
              <p:cNvSpPr/>
              <p:nvPr/>
            </p:nvSpPr>
            <p:spPr>
              <a:xfrm>
                <a:off x="959643" y="3825703"/>
                <a:ext cx="10466516" cy="84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" algn="just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  <a:sym typeface="Symbol" panose="05050102010706020507" pitchFamily="18" charset="2"/>
                          </a:rPr>
                          <m:t>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051BA3-D96A-4515-952E-41D53FCF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43" y="3825703"/>
                <a:ext cx="10466516" cy="844718"/>
              </a:xfrm>
              <a:prstGeom prst="rect">
                <a:avLst/>
              </a:prstGeom>
              <a:blipFill>
                <a:blip r:embed="rId5"/>
                <a:stretch>
                  <a:fillRect l="-349" t="-3623" r="-75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F473AE39-A769-44FC-8FAF-50229A13601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493880" y="4919767"/>
            <a:ext cx="3390900" cy="1765016"/>
          </a:xfrm>
          <a:prstGeom prst="rect">
            <a:avLst/>
          </a:prstGeom>
          <a:ln>
            <a:solidFill>
              <a:srgbClr val="003399"/>
            </a:solidFill>
          </a:ln>
        </p:spPr>
      </p:pic>
    </p:spTree>
    <p:extLst>
      <p:ext uri="{BB962C8B-B14F-4D97-AF65-F5344CB8AC3E}">
        <p14:creationId xmlns:p14="http://schemas.microsoft.com/office/powerpoint/2010/main" val="18967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52" name="Group 10"/>
          <p:cNvGrpSpPr/>
          <p:nvPr/>
        </p:nvGrpSpPr>
        <p:grpSpPr>
          <a:xfrm>
            <a:off x="369191" y="1149193"/>
            <a:ext cx="8150388" cy="1714745"/>
            <a:chOff x="1272210" y="5956240"/>
            <a:chExt cx="14064768" cy="1163190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14064768" cy="114491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69115" y="5956240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50" name="Group 67"/>
          <p:cNvGrpSpPr/>
          <p:nvPr/>
        </p:nvGrpSpPr>
        <p:grpSpPr>
          <a:xfrm>
            <a:off x="216875" y="780993"/>
            <a:ext cx="1758332" cy="652277"/>
            <a:chOff x="1311958" y="3405486"/>
            <a:chExt cx="3516663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2" y="3527166"/>
              <a:ext cx="2577949" cy="643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 </a:t>
              </a: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71486" y="1291728"/>
                <a:ext cx="6628973" cy="1885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gác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</a:t>
                </a: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SC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𝑺𝑩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86" y="1291728"/>
                <a:ext cx="6628973" cy="1885388"/>
              </a:xfrm>
              <a:prstGeom prst="rect">
                <a:avLst/>
              </a:prstGeom>
              <a:blipFill>
                <a:blip r:embed="rId3"/>
                <a:stretch>
                  <a:fillRect l="-1196" t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D097DFAC-C6CF-4C4F-A72F-9AF7CE82D94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591130" y="1340156"/>
            <a:ext cx="3507555" cy="2437717"/>
          </a:xfrm>
          <a:prstGeom prst="rect">
            <a:avLst/>
          </a:prstGeom>
        </p:spPr>
      </p:pic>
      <p:sp>
        <p:nvSpPr>
          <p:cNvPr id="62" name="Rounded Rectangle 52">
            <a:extLst>
              <a:ext uri="{FF2B5EF4-FFF2-40B4-BE49-F238E27FC236}">
                <a16:creationId xmlns:a16="http://schemas.microsoft.com/office/drawing/2014/main" id="{98BDFFE4-BF58-4686-A6F3-6A731AF3F8DE}"/>
              </a:ext>
            </a:extLst>
          </p:cNvPr>
          <p:cNvSpPr/>
          <p:nvPr/>
        </p:nvSpPr>
        <p:spPr>
          <a:xfrm>
            <a:off x="404229" y="3310435"/>
            <a:ext cx="8839200" cy="3255913"/>
          </a:xfrm>
          <a:prstGeom prst="roundRect">
            <a:avLst>
              <a:gd name="adj" fmla="val 3132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1DE3F7A-05C1-4F53-866B-0FB45A087F00}"/>
                  </a:ext>
                </a:extLst>
              </p:cNvPr>
              <p:cNvSpPr/>
              <p:nvPr/>
            </p:nvSpPr>
            <p:spPr>
              <a:xfrm>
                <a:off x="404229" y="3691094"/>
                <a:ext cx="4115594" cy="1935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 </a:t>
                </a:r>
                <a:r>
                  <a:rPr lang="vi-VN" sz="21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21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21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1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       </m:t>
                                  </m:r>
                                </m:e>
                                <m:e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⊂(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</m:t>
                                  </m:r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sz="2100" b="1" i="1" dirty="0"/>
              </a:p>
              <a:p>
                <a:endParaRPr lang="en-US" sz="2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1DE3F7A-05C1-4F53-866B-0FB45A087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9" y="3691094"/>
                <a:ext cx="4115594" cy="1935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 Diagonal Corner Rectangle 58">
            <a:extLst>
              <a:ext uri="{FF2B5EF4-FFF2-40B4-BE49-F238E27FC236}">
                <a16:creationId xmlns:a16="http://schemas.microsoft.com/office/drawing/2014/main" id="{8BF656BC-D2E2-4FBD-AA65-6923D8923E34}"/>
              </a:ext>
            </a:extLst>
          </p:cNvPr>
          <p:cNvSpPr/>
          <p:nvPr/>
        </p:nvSpPr>
        <p:spPr>
          <a:xfrm flipV="1">
            <a:off x="386779" y="3204350"/>
            <a:ext cx="479056" cy="445497"/>
          </a:xfrm>
          <a:prstGeom prst="round2DiagRect">
            <a:avLst/>
          </a:prstGeom>
          <a:solidFill>
            <a:srgbClr val="0999C8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BDA91527-D96F-4743-B566-BB5BAC11638E}"/>
              </a:ext>
            </a:extLst>
          </p:cNvPr>
          <p:cNvSpPr>
            <a:spLocks noEditPoints="1"/>
          </p:cNvSpPr>
          <p:nvPr/>
        </p:nvSpPr>
        <p:spPr bwMode="auto">
          <a:xfrm>
            <a:off x="409555" y="3304352"/>
            <a:ext cx="266115" cy="29337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81272750-1BEF-4B49-870A-6B9AD7AD985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1249038" y="2765306"/>
            <a:ext cx="445497" cy="1323584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E9DE5D-109D-4F5E-A161-6FCFA8DBFE6E}"/>
              </a:ext>
            </a:extLst>
          </p:cNvPr>
          <p:cNvSpPr txBox="1"/>
          <p:nvPr/>
        </p:nvSpPr>
        <p:spPr>
          <a:xfrm>
            <a:off x="922799" y="3235340"/>
            <a:ext cx="13235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23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/>
              <p:nvPr/>
            </p:nvSpPr>
            <p:spPr>
              <a:xfrm>
                <a:off x="379520" y="5500897"/>
                <a:ext cx="392578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2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chiếu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góc của </a:t>
                </a:r>
                <a14:m>
                  <m:oMath xmlns:m="http://schemas.openxmlformats.org/officeDocument/2006/math">
                    <m:r>
                      <a:rPr lang="vi-VN" sz="22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𝑺𝑪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:r>
                  <a:rPr lang="en-US" sz="2200" b="1" dirty="0">
                    <a:latin typeface="+mj-lt"/>
                  </a:rPr>
                  <a:t>(ABC)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0" y="5500897"/>
                <a:ext cx="3925781" cy="1107996"/>
              </a:xfrm>
              <a:prstGeom prst="rect">
                <a:avLst/>
              </a:prstGeom>
              <a:blipFill>
                <a:blip r:embed="rId6"/>
                <a:stretch>
                  <a:fillRect l="-2019" t="-3297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/>
              <p:nvPr/>
            </p:nvSpPr>
            <p:spPr>
              <a:xfrm>
                <a:off x="404229" y="5079031"/>
                <a:ext cx="22860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⇒  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9" y="5079031"/>
                <a:ext cx="228600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/>
              <p:nvPr/>
            </p:nvSpPr>
            <p:spPr>
              <a:xfrm>
                <a:off x="4455870" y="3408995"/>
                <a:ext cx="3299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𝑻𝒂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ó  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70" y="3408995"/>
                <a:ext cx="329932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/>
              <p:nvPr/>
            </p:nvSpPr>
            <p:spPr>
              <a:xfrm>
                <a:off x="4356100" y="3818908"/>
                <a:ext cx="3925781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𝐥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𝐧𝐡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𝐜𝐡𝐢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𝑺𝑩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𝐥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e>
                      </m:d>
                    </m:oMath>
                  </m:oMathPara>
                </a14:m>
                <a:endPara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3818908"/>
                <a:ext cx="3925781" cy="2308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/>
              <p:nvPr/>
            </p:nvSpPr>
            <p:spPr>
              <a:xfrm>
                <a:off x="4392159" y="4192276"/>
                <a:ext cx="29230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à  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𝒈𝒕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159" y="4192276"/>
                <a:ext cx="2923041" cy="430887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/>
              <p:nvPr/>
            </p:nvSpPr>
            <p:spPr>
              <a:xfrm>
                <a:off x="3924300" y="4652786"/>
                <a:ext cx="4095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 3 đườ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9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𝑺𝑩</m:t>
                      </m:r>
                    </m:oMath>
                  </m:oMathPara>
                </a14:m>
                <a:endParaRPr lang="en-US" sz="9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4652786"/>
                <a:ext cx="4095289" cy="5078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7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 animBg="1"/>
      <p:bldP spid="64" grpId="0"/>
      <p:bldP spid="68" grpId="0" animBg="1"/>
      <p:bldP spid="74" grpId="0" animBg="1"/>
      <p:bldP spid="67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52" name="Group 10"/>
          <p:cNvGrpSpPr/>
          <p:nvPr/>
        </p:nvGrpSpPr>
        <p:grpSpPr>
          <a:xfrm>
            <a:off x="331175" y="1148605"/>
            <a:ext cx="7133977" cy="1869285"/>
            <a:chOff x="1272210" y="5956240"/>
            <a:chExt cx="13628071" cy="1163190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3628071" cy="114491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69115" y="5956240"/>
              <a:ext cx="501902" cy="68042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50" name="Group 67"/>
          <p:cNvGrpSpPr/>
          <p:nvPr/>
        </p:nvGrpSpPr>
        <p:grpSpPr>
          <a:xfrm>
            <a:off x="331175" y="780583"/>
            <a:ext cx="1851467" cy="652277"/>
            <a:chOff x="1311958" y="3405486"/>
            <a:chExt cx="3702934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2" y="3527166"/>
              <a:ext cx="2764220" cy="64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3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dụ 2  </a:t>
              </a:r>
              <a:endParaRPr lang="en-US" sz="23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27197" y="1170666"/>
                <a:ext cx="6628973" cy="159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9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(ABCD),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9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14:m>
                  <m:oMath xmlns:m="http://schemas.openxmlformats.org/officeDocument/2006/math">
                    <m:r>
                      <a:rPr lang="en-US" sz="9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sz="9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SB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SC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97" y="1170666"/>
                <a:ext cx="6628973" cy="1598130"/>
              </a:xfrm>
              <a:prstGeom prst="rect">
                <a:avLst/>
              </a:prstGeom>
              <a:blipFill>
                <a:blip r:embed="rId3"/>
                <a:stretch>
                  <a:fillRect l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ed Rectangle 52">
            <a:extLst>
              <a:ext uri="{FF2B5EF4-FFF2-40B4-BE49-F238E27FC236}">
                <a16:creationId xmlns:a16="http://schemas.microsoft.com/office/drawing/2014/main" id="{98BDFFE4-BF58-4686-A6F3-6A731AF3F8DE}"/>
              </a:ext>
            </a:extLst>
          </p:cNvPr>
          <p:cNvSpPr/>
          <p:nvPr/>
        </p:nvSpPr>
        <p:spPr>
          <a:xfrm>
            <a:off x="300978" y="3247352"/>
            <a:ext cx="11627141" cy="3560713"/>
          </a:xfrm>
          <a:prstGeom prst="roundRect">
            <a:avLst>
              <a:gd name="adj" fmla="val 3132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8" name="Round Diagonal Corner Rectangle 58">
            <a:extLst>
              <a:ext uri="{FF2B5EF4-FFF2-40B4-BE49-F238E27FC236}">
                <a16:creationId xmlns:a16="http://schemas.microsoft.com/office/drawing/2014/main" id="{8BF656BC-D2E2-4FBD-AA65-6923D8923E34}"/>
              </a:ext>
            </a:extLst>
          </p:cNvPr>
          <p:cNvSpPr/>
          <p:nvPr/>
        </p:nvSpPr>
        <p:spPr>
          <a:xfrm flipV="1">
            <a:off x="348888" y="3132641"/>
            <a:ext cx="479056" cy="498899"/>
          </a:xfrm>
          <a:prstGeom prst="round2DiagRect">
            <a:avLst/>
          </a:prstGeom>
          <a:solidFill>
            <a:srgbClr val="0999C8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0" name="Freeform 15">
            <a:extLst>
              <a:ext uri="{FF2B5EF4-FFF2-40B4-BE49-F238E27FC236}">
                <a16:creationId xmlns:a16="http://schemas.microsoft.com/office/drawing/2014/main" id="{BDA91527-D96F-4743-B566-BB5BAC11638E}"/>
              </a:ext>
            </a:extLst>
          </p:cNvPr>
          <p:cNvSpPr>
            <a:spLocks noEditPoints="1"/>
          </p:cNvSpPr>
          <p:nvPr/>
        </p:nvSpPr>
        <p:spPr bwMode="auto">
          <a:xfrm>
            <a:off x="431973" y="3254407"/>
            <a:ext cx="266115" cy="293371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81272750-1BEF-4B49-870A-6B9AD7AD985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1362865" y="2585790"/>
            <a:ext cx="464064" cy="1588731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999C8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E9DE5D-109D-4F5E-A161-6FCFA8DBFE6E}"/>
              </a:ext>
            </a:extLst>
          </p:cNvPr>
          <p:cNvSpPr txBox="1"/>
          <p:nvPr/>
        </p:nvSpPr>
        <p:spPr>
          <a:xfrm>
            <a:off x="887002" y="3152601"/>
            <a:ext cx="15224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Bài giải</a:t>
            </a:r>
            <a:endParaRPr lang="en-US" sz="23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/>
              <p:nvPr/>
            </p:nvSpPr>
            <p:spPr>
              <a:xfrm>
                <a:off x="300364" y="4113304"/>
                <a:ext cx="392578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r>
                  <a:rPr lang="vi-VN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9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d>
                      <m:d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𝒈𝒕</m:t>
                        </m:r>
                      </m:e>
                    </m:d>
                  </m:oMath>
                </a14:m>
                <a:endPara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51ECAE-82E4-42A8-ADCD-3FF1AEEED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4" y="4113304"/>
                <a:ext cx="3925781" cy="430887"/>
              </a:xfrm>
              <a:prstGeom prst="rect">
                <a:avLst/>
              </a:prstGeom>
              <a:blipFill>
                <a:blip r:embed="rId4"/>
                <a:stretch>
                  <a:fillRect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/>
              <p:nvPr/>
            </p:nvSpPr>
            <p:spPr>
              <a:xfrm>
                <a:off x="300364" y="3646795"/>
                <a:ext cx="292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3038EE5-6EE1-4907-91AB-8E97D0462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64" y="3646795"/>
                <a:ext cx="2923041" cy="461665"/>
              </a:xfrm>
              <a:prstGeom prst="rect">
                <a:avLst/>
              </a:prstGeom>
              <a:blipFill>
                <a:blip r:embed="rId5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/>
              <p:nvPr/>
            </p:nvSpPr>
            <p:spPr>
              <a:xfrm>
                <a:off x="6300237" y="3326403"/>
                <a:ext cx="426445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9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d>
                      <m:d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𝒈𝒕</m:t>
                        </m:r>
                      </m:e>
                    </m:d>
                  </m:oMath>
                </a14:m>
                <a:endPara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FB51406-AA19-4478-BF1D-8D220A24B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237" y="3326403"/>
                <a:ext cx="4264458" cy="430887"/>
              </a:xfrm>
              <a:prstGeom prst="rect">
                <a:avLst/>
              </a:prstGeom>
              <a:blipFill>
                <a:blip r:embed="rId6"/>
                <a:stretch>
                  <a:fillRect l="-1860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/>
              <p:nvPr/>
            </p:nvSpPr>
            <p:spPr>
              <a:xfrm>
                <a:off x="5981700" y="3744321"/>
                <a:ext cx="5993425" cy="39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 sz="9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chi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900" b="1">
                          <a:latin typeface="Cambria Math" panose="02040503050406030204" pitchFamily="18" charset="0"/>
                        </a:rPr>
                        <m:t>𝐒𝐂</m:t>
                      </m:r>
                      <m:r>
                        <a:rPr lang="vi-VN" sz="9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2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a:rPr lang="vi-VN" sz="22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22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mp</m:t>
                      </m:r>
                      <m:d>
                        <m:d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e>
                      </m:d>
                    </m:oMath>
                  </m:oMathPara>
                </a14:m>
                <a:endPara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2288E78-558B-4628-9181-52641913A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3744321"/>
                <a:ext cx="5993425" cy="399405"/>
              </a:xfrm>
              <a:prstGeom prst="rect">
                <a:avLst/>
              </a:prstGeom>
              <a:blipFill>
                <a:blip r:embed="rId7"/>
                <a:stretch>
                  <a:fillRect t="-151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/>
              <p:nvPr/>
            </p:nvSpPr>
            <p:spPr>
              <a:xfrm>
                <a:off x="5996928" y="4174801"/>
                <a:ext cx="4844570" cy="24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9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en-US" sz="9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d>
                      <m:r>
                        <a:rPr lang="en-US" sz="9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9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43F45F4-293F-457A-ADB2-95C3F9102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28" y="4174801"/>
                <a:ext cx="4844570" cy="2486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/>
              <p:nvPr/>
            </p:nvSpPr>
            <p:spPr>
              <a:xfrm>
                <a:off x="6300237" y="4571681"/>
                <a:ext cx="5483641" cy="652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Do</m:t>
                    </m:r>
                    <m:r>
                      <a:rPr lang="vi-VN" sz="2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9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9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900" b="1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9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b="1" i="1">
                                <a:latin typeface="Cambria Math" panose="02040503050406030204" pitchFamily="18" charset="0"/>
                              </a:rPr>
                              <m:t>𝑺𝑪𝑨</m:t>
                            </m:r>
                          </m:e>
                        </m:acc>
                      </m:e>
                    </m:func>
                    <m:r>
                      <a:rPr lang="en-US" sz="9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𝑺𝑨</m:t>
                        </m:r>
                      </m:num>
                      <m:den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en-US" sz="9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9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9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9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9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9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9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F4BB26B-D0DF-4823-87B5-8EEB5780D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237" y="4571681"/>
                <a:ext cx="5483641" cy="652038"/>
              </a:xfrm>
              <a:prstGeom prst="rect">
                <a:avLst/>
              </a:prstGeom>
              <a:blipFill>
                <a:blip r:embed="rId9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248445A2-1AD6-4485-AD86-337758A4D2E1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777189" y="971919"/>
            <a:ext cx="4181127" cy="2258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06955A7-8346-4514-8BB2-E7BB734CE0A8}"/>
                  </a:ext>
                </a:extLst>
              </p:cNvPr>
              <p:cNvSpPr/>
              <p:nvPr/>
            </p:nvSpPr>
            <p:spPr>
              <a:xfrm>
                <a:off x="3048109" y="3656363"/>
                <a:ext cx="3171506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06955A7-8346-4514-8BB2-E7BB734CE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09" y="3656363"/>
                <a:ext cx="3171506" cy="438582"/>
              </a:xfrm>
              <a:prstGeom prst="rect">
                <a:avLst/>
              </a:prstGeom>
              <a:blipFill>
                <a:blip r:embed="rId11"/>
                <a:stretch>
                  <a:fillRect t="-8333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6A98D4-BA8E-4B13-994D-74A9F609A07A}"/>
                  </a:ext>
                </a:extLst>
              </p:cNvPr>
              <p:cNvSpPr/>
              <p:nvPr/>
            </p:nvSpPr>
            <p:spPr>
              <a:xfrm>
                <a:off x="309490" y="4973196"/>
                <a:ext cx="4650920" cy="457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en-US" sz="21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𝑺𝑩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d>
                    <m:r>
                      <a:rPr lang="en-US" sz="21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1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𝑺𝑩𝑨</m:t>
                        </m:r>
                      </m:e>
                    </m:acc>
                  </m:oMath>
                </a14:m>
                <a:endParaRPr lang="en-US" sz="2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B6A98D4-BA8E-4B13-994D-74A9F609A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0" y="4973196"/>
                <a:ext cx="4650920" cy="457113"/>
              </a:xfrm>
              <a:prstGeom prst="rect">
                <a:avLst/>
              </a:prstGeom>
              <a:blipFill>
                <a:blip r:embed="rId12"/>
                <a:stretch>
                  <a:fillRect t="-5333" r="-26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28E9D4D-DCB8-40CE-9E03-AE166CB55324}"/>
                  </a:ext>
                </a:extLst>
              </p:cNvPr>
              <p:cNvSpPr/>
              <p:nvPr/>
            </p:nvSpPr>
            <p:spPr>
              <a:xfrm>
                <a:off x="309490" y="4598568"/>
                <a:ext cx="6041485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1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vi-VN" sz="21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hình chiếu của </a:t>
                </a:r>
                <a14:m>
                  <m:oMath xmlns:m="http://schemas.openxmlformats.org/officeDocument/2006/math">
                    <m:r>
                      <a:rPr lang="en-US" sz="2100" b="1">
                        <a:latin typeface="Cambria Math" panose="02040503050406030204" pitchFamily="18" charset="0"/>
                      </a:rPr>
                      <m:t>𝐒𝐁</m:t>
                    </m:r>
                  </m:oMath>
                </a14:m>
                <a:r>
                  <a:rPr lang="vi-VN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0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mp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vi-VN" sz="2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28E9D4D-DCB8-40CE-9E03-AE166CB55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0" y="4598568"/>
                <a:ext cx="6041485" cy="415498"/>
              </a:xfrm>
              <a:prstGeom prst="rect">
                <a:avLst/>
              </a:prstGeom>
              <a:blipFill>
                <a:blip r:embed="rId13"/>
                <a:stretch>
                  <a:fillRect t="-1014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95AD49C-47FA-41A8-801D-02CD20576891}"/>
                  </a:ext>
                </a:extLst>
              </p:cNvPr>
              <p:cNvSpPr/>
              <p:nvPr/>
            </p:nvSpPr>
            <p:spPr>
              <a:xfrm>
                <a:off x="331175" y="5322052"/>
                <a:ext cx="6555920" cy="1095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1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</a:t>
                </a:r>
                <a14:m>
                  <m:oMath xmlns:m="http://schemas.openxmlformats.org/officeDocument/2006/math">
                    <m:r>
                      <a:rPr lang="vi-VN" sz="21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100" b="1" i="1">
                        <a:latin typeface="Cambria Math" panose="02040503050406030204" pitchFamily="18" charset="0"/>
                      </a:rPr>
                      <m:t>𝑺𝑨𝑩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vi-VN" sz="2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1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1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𝑺𝑩𝑨</m:t>
                              </m:r>
                            </m:e>
                          </m:acc>
                        </m:e>
                      </m:func>
                      <m:r>
                        <a:rPr lang="en-US" sz="21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𝑺𝑨</m:t>
                          </m:r>
                        </m:num>
                        <m:den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  <m:r>
                        <a:rPr lang="en-US" sz="21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1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1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2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95AD49C-47FA-41A8-801D-02CD20576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75" y="5322052"/>
                <a:ext cx="6555920" cy="1095364"/>
              </a:xfrm>
              <a:prstGeom prst="rect">
                <a:avLst/>
              </a:prstGeom>
              <a:blipFill>
                <a:blip r:embed="rId14"/>
                <a:stretch>
                  <a:fillRect l="-1115" t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B1542DB-7375-4619-AD20-94A8F3DE6F48}"/>
                  </a:ext>
                </a:extLst>
              </p:cNvPr>
              <p:cNvSpPr/>
              <p:nvPr/>
            </p:nvSpPr>
            <p:spPr>
              <a:xfrm>
                <a:off x="-221879" y="6393318"/>
                <a:ext cx="6555920" cy="258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9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𝑺𝑩</m:t>
                          </m:r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9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en-US" sz="9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𝑺𝑩𝑨</m:t>
                          </m:r>
                        </m:e>
                      </m:acc>
                      <m:r>
                        <a:rPr lang="en-US" sz="9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b="1" i="1">
                          <a:latin typeface="Cambria Math" panose="02040503050406030204" pitchFamily="18" charset="0"/>
                        </a:rPr>
                        <m:t>𝒂𝒓𝒄</m:t>
                      </m:r>
                      <m:func>
                        <m:funcPr>
                          <m:ctrlPr>
                            <a:rPr lang="en-US" sz="9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sz="9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e>
                      </m:func>
                      <m:r>
                        <m:rPr>
                          <m:nor/>
                        </m:rPr>
                        <a:rPr lang="vi-VN" sz="900"/>
                        <m:t>.</m:t>
                      </m:r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B1542DB-7375-4619-AD20-94A8F3DE6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879" y="6393318"/>
                <a:ext cx="6555920" cy="258276"/>
              </a:xfrm>
              <a:prstGeom prst="rect">
                <a:avLst/>
              </a:prstGeom>
              <a:blipFill>
                <a:blip r:embed="rId1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E1FDB9-95E3-43A2-86D7-07AE70F68789}"/>
                  </a:ext>
                </a:extLst>
              </p:cNvPr>
              <p:cNvSpPr/>
              <p:nvPr/>
            </p:nvSpPr>
            <p:spPr>
              <a:xfrm>
                <a:off x="6285856" y="5589360"/>
                <a:ext cx="5483641" cy="248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900" b="1" dirty="0"/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9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en-US" sz="9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𝑺𝑪𝑨</m:t>
                        </m:r>
                      </m:e>
                    </m:acc>
                    <m:r>
                      <a:rPr lang="en-US" sz="9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9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9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900" b="1" dirty="0"/>
                  <a:t>.</a:t>
                </a:r>
                <a:endParaRPr lang="en-US" sz="900" b="1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E1FDB9-95E3-43A2-86D7-07AE70F68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856" y="5589360"/>
                <a:ext cx="5483641" cy="248658"/>
              </a:xfrm>
              <a:prstGeom prst="rect">
                <a:avLst/>
              </a:prstGeom>
              <a:blipFill>
                <a:blip r:embed="rId1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441543-E89C-4C0B-AB83-91BBF5A641D9}"/>
              </a:ext>
            </a:extLst>
          </p:cNvPr>
          <p:cNvCxnSpPr>
            <a:stCxn id="62" idx="0"/>
            <a:endCxn id="62" idx="2"/>
          </p:cNvCxnSpPr>
          <p:nvPr/>
        </p:nvCxnSpPr>
        <p:spPr>
          <a:xfrm>
            <a:off x="6114548" y="3247352"/>
            <a:ext cx="0" cy="356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4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 animBg="1"/>
      <p:bldP spid="68" grpId="0" animBg="1"/>
      <p:bldP spid="74" grpId="0" animBg="1"/>
      <p:bldP spid="67" grpId="0"/>
      <p:bldP spid="75" grpId="0"/>
      <p:bldP spid="76" grpId="0"/>
      <p:bldP spid="77" grpId="0"/>
      <p:bldP spid="78" grpId="0"/>
      <p:bldP spid="79" grpId="0"/>
      <p:bldP spid="80" grpId="0"/>
      <p:bldP spid="58" grpId="0"/>
      <p:bldP spid="59" grpId="0"/>
      <p:bldP spid="65" grpId="0"/>
      <p:bldP spid="66" grpId="0"/>
      <p:bldP spid="69" grpId="0"/>
      <p:bldP spid="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96643"/>
            <a:ext cx="2632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771898-E493-4DCC-AB3E-A56620F84C51}"/>
              </a:ext>
            </a:extLst>
          </p:cNvPr>
          <p:cNvGrpSpPr/>
          <p:nvPr/>
        </p:nvGrpSpPr>
        <p:grpSpPr>
          <a:xfrm>
            <a:off x="318620" y="1303051"/>
            <a:ext cx="11873380" cy="5554950"/>
            <a:chOff x="638827" y="4392138"/>
            <a:chExt cx="21868726" cy="6574280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6143919E-4949-4359-BD36-DA283218C467}"/>
                </a:ext>
              </a:extLst>
            </p:cNvPr>
            <p:cNvGrpSpPr/>
            <p:nvPr/>
          </p:nvGrpSpPr>
          <p:grpSpPr>
            <a:xfrm>
              <a:off x="638827" y="4392138"/>
              <a:ext cx="21868726" cy="6574280"/>
              <a:chOff x="285320" y="974114"/>
              <a:chExt cx="8611674" cy="2588323"/>
            </a:xfrm>
          </p:grpSpPr>
          <p:sp>
            <p:nvSpPr>
              <p:cNvPr id="32" name="Rounded Rectangle 38">
                <a:extLst>
                  <a:ext uri="{FF2B5EF4-FFF2-40B4-BE49-F238E27FC236}">
                    <a16:creationId xmlns:a16="http://schemas.microsoft.com/office/drawing/2014/main" id="{850B4C30-0735-4548-AB1E-A12CB1365A36}"/>
                  </a:ext>
                </a:extLst>
              </p:cNvPr>
              <p:cNvSpPr/>
              <p:nvPr/>
            </p:nvSpPr>
            <p:spPr>
              <a:xfrm>
                <a:off x="285320" y="974114"/>
                <a:ext cx="8611674" cy="258832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205B14-6B0F-4D4D-B0BF-68ED85247E7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162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1D425D99-73D9-45D0-9774-B6A05659F2B2}"/>
                </a:ext>
              </a:extLst>
            </p:cNvPr>
            <p:cNvGrpSpPr/>
            <p:nvPr/>
          </p:nvGrpSpPr>
          <p:grpSpPr>
            <a:xfrm>
              <a:off x="1378109" y="4403388"/>
              <a:ext cx="400843" cy="482995"/>
              <a:chOff x="192143" y="8633545"/>
              <a:chExt cx="449263" cy="541339"/>
            </a:xfrm>
          </p:grpSpPr>
          <p:sp>
            <p:nvSpPr>
              <p:cNvPr id="20" name="Freeform 45">
                <a:extLst>
                  <a:ext uri="{FF2B5EF4-FFF2-40B4-BE49-F238E27FC236}">
                    <a16:creationId xmlns:a16="http://schemas.microsoft.com/office/drawing/2014/main" id="{D634CF45-301A-45EA-972E-CCC42D33F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46">
                <a:extLst>
                  <a:ext uri="{FF2B5EF4-FFF2-40B4-BE49-F238E27FC236}">
                    <a16:creationId xmlns:a16="http://schemas.microsoft.com/office/drawing/2014/main" id="{087F4493-4DC6-4A2D-B31E-2C4F7013F1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49">
                <a:extLst>
                  <a:ext uri="{FF2B5EF4-FFF2-40B4-BE49-F238E27FC236}">
                    <a16:creationId xmlns:a16="http://schemas.microsoft.com/office/drawing/2014/main" id="{48BDF2B7-7383-42D6-924A-D139DE04C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0">
                <a:extLst>
                  <a:ext uri="{FF2B5EF4-FFF2-40B4-BE49-F238E27FC236}">
                    <a16:creationId xmlns:a16="http://schemas.microsoft.com/office/drawing/2014/main" id="{AFAC30F1-1E79-4820-BA16-AFE3CFD33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BFC460-7925-463E-87D1-7AC3DCD528B2}"/>
              </a:ext>
            </a:extLst>
          </p:cNvPr>
          <p:cNvGrpSpPr/>
          <p:nvPr/>
        </p:nvGrpSpPr>
        <p:grpSpPr>
          <a:xfrm>
            <a:off x="74939" y="739481"/>
            <a:ext cx="3481387" cy="480219"/>
            <a:chOff x="13477876" y="4114800"/>
            <a:chExt cx="6962774" cy="960438"/>
          </a:xfrm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408EACA1-94CE-4FF3-88F0-76DA06A7A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Oval 72">
              <a:extLst>
                <a:ext uri="{FF2B5EF4-FFF2-40B4-BE49-F238E27FC236}">
                  <a16:creationId xmlns:a16="http://schemas.microsoft.com/office/drawing/2014/main" id="{FA01454E-4228-46E3-B672-BE271A5E4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FD261A6B-A963-49BA-8D9E-66801BBA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749B451D-DE96-4DF7-AFC2-2FBC392A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60317A3E-5015-4B6D-B0ED-636169A02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B4C58BA2-D7D1-4C12-8F3C-6D56975B0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55C9024-6AD5-49A0-B9FE-224F15C5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562BDAF9-1675-4258-9C60-4FAE4D906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4DA677AD-5CD1-4295-8610-CDFCD2BE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7B5DBC84-82FE-4F99-81BF-57BB85A9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625AF812-742F-4409-9E3C-74747CC6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A60157A2-479B-4070-A1C1-74B886B69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90B7531F-5B92-4B38-80EB-F692DDE9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2" name="Oval 84">
              <a:extLst>
                <a:ext uri="{FF2B5EF4-FFF2-40B4-BE49-F238E27FC236}">
                  <a16:creationId xmlns:a16="http://schemas.microsoft.com/office/drawing/2014/main" id="{4274AC38-A34A-4155-B4DB-F145FD7AC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5DF28FDB-18CA-49D8-B564-33A39F2F7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FF023889-0401-4362-A088-9678A9AF9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5FBE4419-92B2-4AE6-BB77-E2579885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1057F924-BBA3-4E74-8500-262F9FA1E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8355850C-A639-4C73-9D86-B51C770D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8B6CBA02-104E-42E3-9826-2DA6CE7D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8F226E37-AAF2-462B-B438-CA81194BF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8CD0D514-29C2-4C28-9CAE-0AE166B3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F90DE53A-6A1E-46E7-868B-70414BFFB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9A06903F-DC53-429B-837D-5382609E4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3" name="Rectangle 95">
              <a:extLst>
                <a:ext uri="{FF2B5EF4-FFF2-40B4-BE49-F238E27FC236}">
                  <a16:creationId xmlns:a16="http://schemas.microsoft.com/office/drawing/2014/main" id="{3B0AA597-BF78-4756-BC44-BD9C37761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0884F7FD-3A4E-4331-AFE1-B45E5256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D12F6775-D72A-44E5-B7B2-DD5774769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9CD39F1B-73BF-47B1-8056-355CCBD3A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BCF9E03-A8F7-480F-9DB2-48A0789E9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1330509"/>
            <a:ext cx="5994430" cy="5495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B4E8B4-A2AB-4C0B-B43B-972B97517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448" y="1330509"/>
            <a:ext cx="6210552" cy="55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457200" y="1790700"/>
            <a:ext cx="11061214" cy="1807104"/>
            <a:chOff x="1175570" y="3048677"/>
            <a:chExt cx="22124988" cy="361462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9"/>
              <a:ext cx="22124988" cy="312987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1016702"/>
              <a:chOff x="1175570" y="1834705"/>
              <a:chExt cx="5868079" cy="1016702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1" y="1958751"/>
                <a:ext cx="4460712" cy="892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4" y="1922269"/>
              <a:ext cx="526523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266700" y="1271826"/>
            <a:ext cx="634603" cy="430887"/>
            <a:chOff x="644526" y="2795826"/>
            <a:chExt cx="1269206" cy="861774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943136" y="2795826"/>
              <a:ext cx="64184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14855-6942-49CC-90CC-7B55053A18E6}"/>
                  </a:ext>
                </a:extLst>
              </p:cNvPr>
              <p:cNvSpPr/>
              <p:nvPr/>
            </p:nvSpPr>
            <p:spPr>
              <a:xfrm>
                <a:off x="595515" y="2440980"/>
                <a:ext cx="109228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14855-6942-49CC-90CC-7B55053A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15" y="2440980"/>
                <a:ext cx="10922899" cy="769441"/>
              </a:xfrm>
              <a:prstGeom prst="rect">
                <a:avLst/>
              </a:prstGeom>
              <a:blipFill>
                <a:blip r:embed="rId2"/>
                <a:stretch>
                  <a:fillRect l="-725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45723D-192C-4C62-93BD-60F767AAC55A}"/>
                  </a:ext>
                </a:extLst>
              </p:cNvPr>
              <p:cNvSpPr/>
              <p:nvPr/>
            </p:nvSpPr>
            <p:spPr>
              <a:xfrm>
                <a:off x="626383" y="3048000"/>
                <a:ext cx="9851117" cy="544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𝑨𝑫𝑰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9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45723D-192C-4C62-93BD-60F767AAC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3" y="3048000"/>
                <a:ext cx="9851117" cy="544252"/>
              </a:xfrm>
              <a:prstGeom prst="rect">
                <a:avLst/>
              </a:prstGeom>
              <a:blipFill>
                <a:blip r:embed="rId3"/>
                <a:stretch>
                  <a:fillRect l="-804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457200" y="3763386"/>
            <a:ext cx="11029736" cy="2942214"/>
            <a:chOff x="1270511" y="5867400"/>
            <a:chExt cx="22062025" cy="6250070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1"/>
              <a:ext cx="22060326" cy="5978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634325" cy="948014"/>
              <a:chOff x="1224541" y="6305967"/>
              <a:chExt cx="3634325" cy="948014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562537" cy="94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5BC789-A10C-47DE-B950-D03B7E2066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91500" y="3948586"/>
            <a:ext cx="3109595" cy="2699864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333A4E2-780E-4961-9085-27ADDD3670EC}"/>
                  </a:ext>
                </a:extLst>
              </p:cNvPr>
              <p:cNvSpPr/>
              <p:nvPr/>
            </p:nvSpPr>
            <p:spPr>
              <a:xfrm>
                <a:off x="678238" y="4243499"/>
                <a:ext cx="4589718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1450" indent="-1714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sz="9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333A4E2-780E-4961-9085-27ADDD367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38" y="4243499"/>
                <a:ext cx="4589718" cy="544252"/>
              </a:xfrm>
              <a:prstGeom prst="rect">
                <a:avLst/>
              </a:prstGeom>
              <a:blipFill>
                <a:blip r:embed="rId5"/>
                <a:stretch>
                  <a:fillRect l="-1726" b="-2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61A60-0BF8-4563-BAE5-3227177D205C}"/>
                  </a:ext>
                </a:extLst>
              </p:cNvPr>
              <p:cNvSpPr/>
              <p:nvPr/>
            </p:nvSpPr>
            <p:spPr>
              <a:xfrm>
                <a:off x="543243" y="4832638"/>
                <a:ext cx="1640193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0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vi-VN" sz="20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</a:rPr>
                                <m:t>𝑨𝑰</m:t>
                              </m:r>
                            </m:e>
                            <m:e>
                              <m:r>
                                <a:rPr lang="vi-VN" sz="20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vi-VN" sz="20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2000" b="1" i="1">
                                  <a:latin typeface="Cambria Math" panose="02040503050406030204" pitchFamily="18" charset="0"/>
                                </a:rPr>
                                <m:t>𝑫𝑰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0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B61A60-0BF8-4563-BAE5-3227177D2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3" y="4832638"/>
                <a:ext cx="1640193" cy="77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54B5D9-E50E-40EE-A9F8-EC97B6DB6A2B}"/>
                  </a:ext>
                </a:extLst>
              </p:cNvPr>
              <p:cNvSpPr/>
              <p:nvPr/>
            </p:nvSpPr>
            <p:spPr>
              <a:xfrm>
                <a:off x="2286611" y="5034995"/>
                <a:ext cx="266662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𝑫𝑩𝑪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sz="9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54B5D9-E50E-40EE-A9F8-EC97B6DB6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611" y="5034995"/>
                <a:ext cx="2666627" cy="430887"/>
              </a:xfrm>
              <a:prstGeom prst="rect">
                <a:avLst/>
              </a:prstGeom>
              <a:blipFill>
                <a:blip r:embed="rId7"/>
                <a:stretch>
                  <a:fillRect l="-2968" t="-9859" r="-1826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16C907-58CB-48B5-8732-41E63DEF5353}"/>
                  </a:ext>
                </a:extLst>
              </p:cNvPr>
              <p:cNvSpPr/>
              <p:nvPr/>
            </p:nvSpPr>
            <p:spPr>
              <a:xfrm>
                <a:off x="541602" y="5575163"/>
                <a:ext cx="4177554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" algn="just">
                  <a:lnSpc>
                    <a:spcPct val="150000"/>
                  </a:lnSpc>
                </a:pP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𝑨𝑰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𝑨𝑰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𝑨𝑫𝑰</m:t>
                        </m:r>
                      </m:e>
                    </m:d>
                  </m:oMath>
                </a14:m>
                <a:endParaRPr lang="en-US" sz="9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16C907-58CB-48B5-8732-41E63DEF5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2" y="5575163"/>
                <a:ext cx="4177554" cy="544252"/>
              </a:xfrm>
              <a:prstGeom prst="rect">
                <a:avLst/>
              </a:prstGeom>
              <a:blipFill>
                <a:blip r:embed="rId8"/>
                <a:stretch>
                  <a:fillRect l="-876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1FC80-4234-464F-AD89-682F73398D2F}"/>
                  </a:ext>
                </a:extLst>
              </p:cNvPr>
              <p:cNvSpPr/>
              <p:nvPr/>
            </p:nvSpPr>
            <p:spPr>
              <a:xfrm>
                <a:off x="618469" y="6228664"/>
                <a:ext cx="2402004" cy="455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𝑨𝑫𝑰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741FC80-4234-464F-AD89-682F73398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9" y="6228664"/>
                <a:ext cx="2402004" cy="455381"/>
              </a:xfrm>
              <a:prstGeom prst="rect">
                <a:avLst/>
              </a:prstGeom>
              <a:blipFill>
                <a:blip r:embed="rId9"/>
                <a:stretch>
                  <a:fillRect l="-1523" t="-6757" r="-2030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1078339" y="1177163"/>
            <a:ext cx="5150843" cy="864872"/>
            <a:chOff x="739068" y="1515168"/>
            <a:chExt cx="9473319" cy="1729969"/>
          </a:xfrm>
          <a:solidFill>
            <a:srgbClr val="FFC000"/>
          </a:solidFill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1729969"/>
              <a:chOff x="739068" y="1515168"/>
              <a:chExt cx="8390771" cy="1729969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6997108" cy="153908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1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457200" y="1790700"/>
            <a:ext cx="11061214" cy="2155868"/>
            <a:chOff x="1175570" y="3048677"/>
            <a:chExt cx="22124988" cy="431223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82748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1016702"/>
              <a:chOff x="1175570" y="1834705"/>
              <a:chExt cx="5868079" cy="1016702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1" y="1958751"/>
                <a:ext cx="4460712" cy="892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4" y="1922269"/>
              <a:ext cx="526523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266700" y="1271826"/>
            <a:ext cx="634603" cy="430887"/>
            <a:chOff x="644526" y="2795826"/>
            <a:chExt cx="1269206" cy="861774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943136" y="2795826"/>
              <a:ext cx="64184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14855-6942-49CC-90CC-7B55053A18E6}"/>
                  </a:ext>
                </a:extLst>
              </p:cNvPr>
              <p:cNvSpPr/>
              <p:nvPr/>
            </p:nvSpPr>
            <p:spPr>
              <a:xfrm>
                <a:off x="595515" y="2440980"/>
                <a:ext cx="1092289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2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14855-6942-49CC-90CC-7B55053A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15" y="2440980"/>
                <a:ext cx="10922899" cy="769441"/>
              </a:xfrm>
              <a:prstGeom prst="rect">
                <a:avLst/>
              </a:prstGeom>
              <a:blipFill>
                <a:blip r:embed="rId2"/>
                <a:stretch>
                  <a:fillRect l="-725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457200" y="4000500"/>
            <a:ext cx="11029736" cy="2857500"/>
            <a:chOff x="1270511" y="5867400"/>
            <a:chExt cx="22062025" cy="6070114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2"/>
              <a:ext cx="22060326" cy="57985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634325" cy="948014"/>
              <a:chOff x="1224541" y="6305967"/>
              <a:chExt cx="3634325" cy="948014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562537" cy="94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85BC789-A10C-47DE-B950-D03B7E2066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67700" y="4236484"/>
            <a:ext cx="3033395" cy="2507216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346652-DA40-4143-A343-362AC5D834C5}"/>
                  </a:ext>
                </a:extLst>
              </p:cNvPr>
              <p:cNvSpPr/>
              <p:nvPr/>
            </p:nvSpPr>
            <p:spPr>
              <a:xfrm>
                <a:off x="595515" y="3241228"/>
                <a:ext cx="1070558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𝑨𝑯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𝑨𝑫𝑰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𝑨𝑯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𝑩𝑪𝑫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9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346652-DA40-4143-A343-362AC5D83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15" y="3241228"/>
                <a:ext cx="10705581" cy="769441"/>
              </a:xfrm>
              <a:prstGeom prst="rect">
                <a:avLst/>
              </a:prstGeom>
              <a:blipFill>
                <a:blip r:embed="rId4"/>
                <a:stretch>
                  <a:fillRect l="-740" t="-5556" r="-740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0E91C7-0B06-4A4D-95DF-94AE1A38A918}"/>
                  </a:ext>
                </a:extLst>
              </p:cNvPr>
              <p:cNvSpPr/>
              <p:nvPr/>
            </p:nvSpPr>
            <p:spPr>
              <a:xfrm>
                <a:off x="592945" y="4611233"/>
                <a:ext cx="26482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𝑫𝑰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𝒈𝒕</m:t>
                        </m:r>
                      </m:e>
                    </m:d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0E91C7-0B06-4A4D-95DF-94AE1A38A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45" y="4611233"/>
                <a:ext cx="2648225" cy="430887"/>
              </a:xfrm>
              <a:prstGeom prst="rect">
                <a:avLst/>
              </a:prstGeom>
              <a:blipFill>
                <a:blip r:embed="rId5"/>
                <a:stretch>
                  <a:fillRect l="-298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F5790E-1338-413F-824C-BE5EF3150C6D}"/>
                  </a:ext>
                </a:extLst>
              </p:cNvPr>
              <p:cNvSpPr/>
              <p:nvPr/>
            </p:nvSpPr>
            <p:spPr>
              <a:xfrm>
                <a:off x="1271928" y="5128926"/>
                <a:ext cx="37425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1"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2000" b="1" i="1">
                          <a:latin typeface="Cambria Math" panose="02040503050406030204" pitchFamily="18" charset="0"/>
                        </a:rPr>
                        <m:t>𝑩𝑪</m:t>
                      </m:r>
                      <m:d>
                        <m:dPr>
                          <m:ctrlPr>
                            <a:rPr lang="vi-V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0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vi-VN" sz="2000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000" b="1" i="1">
                                  <a:latin typeface="Cambria Math" panose="02040503050406030204" pitchFamily="18" charset="0"/>
                                </a:rPr>
                                <m:t>𝑨𝑫𝑰</m:t>
                              </m:r>
                            </m:e>
                          </m:d>
                          <m:r>
                            <a:rPr lang="vi-VN" sz="2000">
                              <a:latin typeface="Cambria Math" panose="02040503050406030204" pitchFamily="18" charset="0"/>
                            </a:rPr>
                            <m:t>⊃</m:t>
                          </m:r>
                          <m:r>
                            <a:rPr lang="vi-VN" sz="2000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d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F5790E-1338-413F-824C-BE5EF3150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28" y="5128926"/>
                <a:ext cx="374252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136655-F75A-43D1-81EB-375D8B8675A9}"/>
                  </a:ext>
                </a:extLst>
              </p:cNvPr>
              <p:cNvSpPr/>
              <p:nvPr/>
            </p:nvSpPr>
            <p:spPr>
              <a:xfrm>
                <a:off x="1271928" y="5661642"/>
                <a:ext cx="35846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 b="1" i="1">
                          <a:latin typeface="Cambria Math" panose="02040503050406030204" pitchFamily="18" charset="0"/>
                        </a:rPr>
                        <m:t>𝑫𝑰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vi-VN" sz="20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0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2000" b="1" i="1">
                          <a:latin typeface="Cambria Math" panose="02040503050406030204" pitchFamily="18" charset="0"/>
                        </a:rPr>
                        <m:t>𝑫𝑰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0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000" b="1" i="1">
                              <a:latin typeface="Cambria Math" panose="02040503050406030204" pitchFamily="18" charset="0"/>
                            </a:rPr>
                            <m:t>𝑩𝑪𝑫</m:t>
                          </m:r>
                        </m:e>
                      </m:d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136655-F75A-43D1-81EB-375D8B867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28" y="5661642"/>
                <a:ext cx="3584699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A6846B-FCB4-4AA7-8223-2A90452C0E7C}"/>
                  </a:ext>
                </a:extLst>
              </p:cNvPr>
              <p:cNvSpPr/>
              <p:nvPr/>
            </p:nvSpPr>
            <p:spPr>
              <a:xfrm>
                <a:off x="1266407" y="6098638"/>
                <a:ext cx="2413225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" algn="just">
                  <a:lnSpc>
                    <a:spcPct val="150000"/>
                  </a:lnSpc>
                </a:pP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𝑩𝑪𝑫</m:t>
                        </m:r>
                      </m:e>
                    </m:d>
                  </m:oMath>
                </a14:m>
                <a:endParaRPr lang="en-US" sz="9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A6846B-FCB4-4AA7-8223-2A90452C0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07" y="6098638"/>
                <a:ext cx="2413225" cy="544252"/>
              </a:xfrm>
              <a:prstGeom prst="rect">
                <a:avLst/>
              </a:prstGeom>
              <a:blipFill>
                <a:blip r:embed="rId8"/>
                <a:stretch>
                  <a:fillRect l="-15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1078339" y="1177163"/>
            <a:ext cx="5150843" cy="864872"/>
            <a:chOff x="739068" y="1515168"/>
            <a:chExt cx="9473319" cy="1729969"/>
          </a:xfrm>
          <a:solidFill>
            <a:srgbClr val="FFC000"/>
          </a:solidFill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1729969"/>
              <a:chOff x="739068" y="1515168"/>
              <a:chExt cx="8390771" cy="1729969"/>
            </a:xfrm>
            <a:grpFill/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6997108" cy="153908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34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481544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1123" y="1382864"/>
            <a:ext cx="11162791" cy="1784085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/>
                <a:endParaRPr lang="en-US" sz="23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533419" cy="892552"/>
              <a:chOff x="166396" y="8712046"/>
              <a:chExt cx="4533419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767697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588623" y="3402700"/>
            <a:ext cx="5130713" cy="3228831"/>
            <a:chOff x="7082273" y="992007"/>
            <a:chExt cx="4497951" cy="3322065"/>
          </a:xfrm>
        </p:grpSpPr>
        <p:grpSp>
          <p:nvGrpSpPr>
            <p:cNvPr id="44" name="Group 43"/>
            <p:cNvGrpSpPr/>
            <p:nvPr/>
          </p:nvGrpSpPr>
          <p:grpSpPr>
            <a:xfrm>
              <a:off x="7580438" y="992007"/>
              <a:ext cx="3999786" cy="2893054"/>
              <a:chOff x="7602306" y="1149075"/>
              <a:chExt cx="3999786" cy="2893054"/>
            </a:xfrm>
          </p:grpSpPr>
          <p:sp>
            <p:nvSpPr>
              <p:cNvPr id="51" name="Flowchart: Data 50"/>
              <p:cNvSpPr/>
              <p:nvPr/>
            </p:nvSpPr>
            <p:spPr>
              <a:xfrm>
                <a:off x="7602306" y="3023455"/>
                <a:ext cx="3999786" cy="1018674"/>
              </a:xfrm>
              <a:prstGeom prst="flowChartInputOutpu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9680987" y="1156252"/>
                <a:ext cx="0" cy="2286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9680987" y="3289852"/>
                <a:ext cx="147225" cy="15240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10000640" y="3378070"/>
                <a:ext cx="1028751" cy="30944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8380412" y="3515346"/>
                <a:ext cx="1300576" cy="3334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8532916" y="3096549"/>
                <a:ext cx="883908" cy="691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 rot="21436038">
                    <a:off x="7708707" y="3815991"/>
                    <a:ext cx="427016" cy="2058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7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7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7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36038">
                    <a:off x="7708707" y="3815991"/>
                    <a:ext cx="427016" cy="2058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9639250" y="1149075"/>
                    <a:ext cx="249020" cy="2374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9250" y="1149075"/>
                    <a:ext cx="249020" cy="2374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9057380" y="2986437"/>
                    <a:ext cx="247616" cy="2374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7380" y="2986437"/>
                    <a:ext cx="247616" cy="2374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0791731" y="3171103"/>
                    <a:ext cx="234967" cy="2374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1731" y="3171103"/>
                    <a:ext cx="234967" cy="2374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341067" y="3575302"/>
                    <a:ext cx="246210" cy="2374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1067" y="3575302"/>
                    <a:ext cx="246210" cy="2374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Pie 49"/>
            <p:cNvSpPr/>
            <p:nvPr/>
          </p:nvSpPr>
          <p:spPr>
            <a:xfrm rot="5857446">
              <a:off x="7146339" y="3381808"/>
              <a:ext cx="868198" cy="996329"/>
            </a:xfrm>
            <a:prstGeom prst="pie">
              <a:avLst>
                <a:gd name="adj1" fmla="val 12954488"/>
                <a:gd name="adj2" fmla="val 1574981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6198" y="3345141"/>
                <a:ext cx="4832477" cy="535018"/>
              </a:xfrm>
              <a:prstGeom prst="rect">
                <a:avLst/>
              </a:prstGeom>
              <a:solidFill>
                <a:srgbClr val="FFE26D"/>
              </a:solidFill>
            </p:spPr>
            <p:txBody>
              <a:bodyPr wrap="none">
                <a:spAutoFit/>
              </a:bodyPr>
              <a:lstStyle/>
              <a:p>
                <a:pPr marL="225425" algn="just">
                  <a:lnSpc>
                    <a:spcPct val="150000"/>
                  </a:lnSpc>
                </a:pP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𝛂</m:t>
                        </m:r>
                      </m:e>
                    </m:d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m:rPr>
                        <m:sty m:val="p"/>
                      </m:rP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8" y="3345141"/>
                <a:ext cx="4832477" cy="535018"/>
              </a:xfrm>
              <a:prstGeom prst="rect">
                <a:avLst/>
              </a:prstGeom>
              <a:blipFill>
                <a:blip r:embed="rId8"/>
                <a:stretch>
                  <a:fillRect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54"/>
          <p:cNvGrpSpPr/>
          <p:nvPr/>
        </p:nvGrpSpPr>
        <p:grpSpPr>
          <a:xfrm>
            <a:off x="763000" y="4150034"/>
            <a:ext cx="6006817" cy="2481496"/>
            <a:chOff x="1268078" y="3405486"/>
            <a:chExt cx="12013633" cy="4962991"/>
          </a:xfrm>
        </p:grpSpPr>
        <p:sp>
          <p:nvSpPr>
            <p:cNvPr id="63" name="Rounded Rectangle 62"/>
            <p:cNvSpPr/>
            <p:nvPr/>
          </p:nvSpPr>
          <p:spPr>
            <a:xfrm>
              <a:off x="1268078" y="3790951"/>
              <a:ext cx="12013633" cy="45775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268078" y="3405486"/>
              <a:ext cx="3356684" cy="1014231"/>
              <a:chOff x="1311958" y="3405486"/>
              <a:chExt cx="3356684" cy="1014231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250672" y="3527166"/>
                <a:ext cx="2417970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6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9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9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9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07957" y="1984933"/>
                <a:ext cx="98158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vuông góc với mặt phẳng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400" b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góc với mọi đường thẳng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mặt phẳng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b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57" y="1984933"/>
                <a:ext cx="9815828" cy="830997"/>
              </a:xfrm>
              <a:prstGeom prst="rect">
                <a:avLst/>
              </a:prstGeom>
              <a:blipFill>
                <a:blip r:embed="rId9"/>
                <a:stretch>
                  <a:fillRect t="-6618" r="-186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58017" y="4812226"/>
                <a:ext cx="6096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kể tên những đường thẳng vuông góc với đường thẳng </a:t>
                </a:r>
                <a14:m>
                  <m:oMath xmlns:m="http://schemas.openxmlformats.org/officeDocument/2006/math">
                    <m:r>
                      <a:rPr lang="vi-VN" sz="2200" b="1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hình vẽ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17" y="4812226"/>
                <a:ext cx="6096000" cy="769441"/>
              </a:xfrm>
              <a:prstGeom prst="rect">
                <a:avLst/>
              </a:prstGeom>
              <a:blipFill>
                <a:blip r:embed="rId10"/>
                <a:stretch>
                  <a:fillRect l="-1300" t="-3937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26159" y="5796960"/>
                <a:ext cx="6096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	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	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59" y="5796960"/>
                <a:ext cx="6096000" cy="769441"/>
              </a:xfrm>
              <a:prstGeom prst="rect">
                <a:avLst/>
              </a:prstGeom>
              <a:blipFill>
                <a:blip r:embed="rId11"/>
                <a:stretch>
                  <a:fillRect l="-1300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457200" y="1790700"/>
            <a:ext cx="11061214" cy="1845659"/>
            <a:chOff x="1175570" y="3048677"/>
            <a:chExt cx="22124988" cy="369174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20699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1016702"/>
              <a:chOff x="1175570" y="1834705"/>
              <a:chExt cx="5868079" cy="1016702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1" y="1958751"/>
                <a:ext cx="4460712" cy="892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4" y="1922269"/>
              <a:ext cx="526523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266700" y="1271826"/>
            <a:ext cx="634603" cy="430887"/>
            <a:chOff x="644526" y="2795826"/>
            <a:chExt cx="1269206" cy="861774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943136" y="2795826"/>
              <a:ext cx="64184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514564" y="3714895"/>
            <a:ext cx="11029736" cy="3028805"/>
            <a:chOff x="1270511" y="5867400"/>
            <a:chExt cx="22062025" cy="6434013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2"/>
              <a:ext cx="22060326" cy="61624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634325" cy="948014"/>
              <a:chOff x="1224541" y="6305967"/>
              <a:chExt cx="3634325" cy="948014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562537" cy="94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C5C4B5-939D-4126-B53D-0C778F70FB0F}"/>
                  </a:ext>
                </a:extLst>
              </p:cNvPr>
              <p:cNvSpPr/>
              <p:nvPr/>
            </p:nvSpPr>
            <p:spPr>
              <a:xfrm>
                <a:off x="526830" y="2318570"/>
                <a:ext cx="10960106" cy="84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𝐎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C5C4B5-939D-4126-B53D-0C778F70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30" y="2318570"/>
                <a:ext cx="10960106" cy="844718"/>
              </a:xfrm>
              <a:prstGeom prst="rect">
                <a:avLst/>
              </a:prstGeom>
              <a:blipFill>
                <a:blip r:embed="rId2"/>
                <a:stretch>
                  <a:fillRect l="-334" t="-2878" b="-1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76F8C8-DE6A-4723-B47C-7D7E56C80F26}"/>
                  </a:ext>
                </a:extLst>
              </p:cNvPr>
              <p:cNvSpPr/>
              <p:nvPr/>
            </p:nvSpPr>
            <p:spPr>
              <a:xfrm>
                <a:off x="953436" y="3034244"/>
                <a:ext cx="8470414" cy="544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" algn="just">
                  <a:lnSpc>
                    <a:spcPct val="150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𝑺𝑶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+mj-lt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+mj-lt"/>
                    <a:ea typeface="Times New Roman" panose="02020603050405020304" pitchFamily="18" charset="0"/>
                    <a:cs typeface="Tahoma" panose="020B0604030504040204" pitchFamily="34" charset="0"/>
                  </a:rPr>
                  <a:t>)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9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76F8C8-DE6A-4723-B47C-7D7E56C80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36" y="3034244"/>
                <a:ext cx="8470414" cy="544252"/>
              </a:xfrm>
              <a:prstGeom prst="rect">
                <a:avLst/>
              </a:prstGeom>
              <a:blipFill>
                <a:blip r:embed="rId3"/>
                <a:stretch>
                  <a:fillRect l="-432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C49758AB-3AEC-4B38-A481-1A8FF2581E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86700" y="3952858"/>
            <a:ext cx="3562276" cy="2676542"/>
          </a:xfrm>
          <a:prstGeom prst="rect">
            <a:avLst/>
          </a:prstGeom>
          <a:ln>
            <a:solidFill>
              <a:srgbClr val="00339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26989-0D60-419F-B2D0-1C10C3C8A66C}"/>
                  </a:ext>
                </a:extLst>
              </p:cNvPr>
              <p:cNvSpPr/>
              <p:nvPr/>
            </p:nvSpPr>
            <p:spPr>
              <a:xfrm>
                <a:off x="2485447" y="3866035"/>
                <a:ext cx="26853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26989-0D60-419F-B2D0-1C10C3C8A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447" y="3866035"/>
                <a:ext cx="2685351" cy="430887"/>
              </a:xfrm>
              <a:prstGeom prst="rect">
                <a:avLst/>
              </a:prstGeom>
              <a:blipFill>
                <a:blip r:embed="rId5"/>
                <a:stretch>
                  <a:fillRect l="-2955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B5D2DE-9DB6-4585-AEF1-74C48708DA71}"/>
                  </a:ext>
                </a:extLst>
              </p:cNvPr>
              <p:cNvSpPr/>
              <p:nvPr/>
            </p:nvSpPr>
            <p:spPr>
              <a:xfrm>
                <a:off x="584906" y="4283422"/>
                <a:ext cx="74541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sz="9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B5D2DE-9DB6-4585-AEF1-74C48708D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06" y="4283422"/>
                <a:ext cx="7454194" cy="430887"/>
              </a:xfrm>
              <a:prstGeom prst="rect">
                <a:avLst/>
              </a:prstGeom>
              <a:blipFill>
                <a:blip r:embed="rId6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3002B8-B712-4300-9D1A-F695D65E4E15}"/>
                  </a:ext>
                </a:extLst>
              </p:cNvPr>
              <p:cNvSpPr/>
              <p:nvPr/>
            </p:nvSpPr>
            <p:spPr>
              <a:xfrm>
                <a:off x="531568" y="4556767"/>
                <a:ext cx="867289" cy="40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9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9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9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900" b="1" i="1">
                                  <a:latin typeface="Cambria Math" panose="02040503050406030204" pitchFamily="18" charset="0"/>
                                </a:rPr>
                                <m:t>𝑺𝑶</m:t>
                              </m:r>
                              <m:r>
                                <a:rPr lang="vi-VN" sz="9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9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  <m:e>
                              <m:r>
                                <a:rPr lang="vi-VN" sz="900" b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900" b="1" i="1">
                                  <a:latin typeface="Cambria Math" panose="02040503050406030204" pitchFamily="18" charset="0"/>
                                </a:rPr>
                                <m:t>𝑺𝑶</m:t>
                              </m:r>
                              <m:r>
                                <a:rPr lang="vi-VN" sz="9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900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9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3002B8-B712-4300-9D1A-F695D65E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68" y="4556767"/>
                <a:ext cx="867289" cy="401264"/>
              </a:xfrm>
              <a:prstGeom prst="rect">
                <a:avLst/>
              </a:prstGeom>
              <a:blipFill>
                <a:blip r:embed="rId7"/>
                <a:stretch>
                  <a:fillRect l="-39437" t="-170769" r="-19014" b="-24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6C12A-37D1-47E6-84C2-B6E7BDCFA272}"/>
                  </a:ext>
                </a:extLst>
              </p:cNvPr>
              <p:cNvSpPr/>
              <p:nvPr/>
            </p:nvSpPr>
            <p:spPr>
              <a:xfrm>
                <a:off x="2226574" y="4662330"/>
                <a:ext cx="3367781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" algn="just">
                  <a:lnSpc>
                    <a:spcPct val="150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𝑺𝑩𝑫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S)</a:t>
                </a:r>
                <a:endParaRPr lang="en-US" sz="9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6C12A-37D1-47E6-84C2-B6E7BDCF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74" y="4662330"/>
                <a:ext cx="3367781" cy="544252"/>
              </a:xfrm>
              <a:prstGeom prst="rect">
                <a:avLst/>
              </a:prstGeom>
              <a:blipFill>
                <a:blip r:embed="rId8"/>
                <a:stretch>
                  <a:fillRect l="-1085" r="-1266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12AC86-B047-4A5A-845D-177D16C0433A}"/>
                  </a:ext>
                </a:extLst>
              </p:cNvPr>
              <p:cNvSpPr/>
              <p:nvPr/>
            </p:nvSpPr>
            <p:spPr>
              <a:xfrm>
                <a:off x="542645" y="5225326"/>
                <a:ext cx="2994025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" algn="just">
                  <a:lnSpc>
                    <a:spcPct val="150000"/>
                  </a:lnSpc>
                </a:pP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⊂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endParaRPr lang="en-US" sz="9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312AC86-B047-4A5A-845D-177D16C04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45" y="5225326"/>
                <a:ext cx="2994025" cy="544252"/>
              </a:xfrm>
              <a:prstGeom prst="rect">
                <a:avLst/>
              </a:prstGeom>
              <a:blipFill>
                <a:blip r:embed="rId9"/>
                <a:stretch>
                  <a:fillRect l="-1222" b="-2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029AFF-EAB5-4549-88B6-EF606BCF67C8}"/>
                  </a:ext>
                </a:extLst>
              </p:cNvPr>
              <p:cNvSpPr/>
              <p:nvPr/>
            </p:nvSpPr>
            <p:spPr>
              <a:xfrm>
                <a:off x="558992" y="5791203"/>
                <a:ext cx="2645661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" algn="just">
                  <a:lnSpc>
                    <a:spcPct val="150000"/>
                  </a:lnSpc>
                </a:pP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9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029AFF-EAB5-4549-88B6-EF606BCF6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92" y="5791203"/>
                <a:ext cx="2645661" cy="544252"/>
              </a:xfrm>
              <a:prstGeom prst="rect">
                <a:avLst/>
              </a:prstGeom>
              <a:blipFill>
                <a:blip r:embed="rId10"/>
                <a:stretch>
                  <a:fillRect l="-1382" r="-1843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1078339" y="1177163"/>
            <a:ext cx="5150843" cy="864872"/>
            <a:chOff x="739068" y="1515168"/>
            <a:chExt cx="9473319" cy="1729969"/>
          </a:xfrm>
          <a:solidFill>
            <a:srgbClr val="FFC000"/>
          </a:solidFill>
        </p:grpSpPr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43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1729969"/>
              <a:chOff x="739068" y="1515168"/>
              <a:chExt cx="8390771" cy="1729969"/>
            </a:xfrm>
            <a:grpFill/>
          </p:grpSpPr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6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7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8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9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6997108" cy="153908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3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457200" y="1790700"/>
            <a:ext cx="11061214" cy="1845659"/>
            <a:chOff x="1175570" y="3048677"/>
            <a:chExt cx="22124988" cy="3691745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320699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868079" cy="1016702"/>
              <a:chOff x="1175570" y="1834705"/>
              <a:chExt cx="5868079" cy="1016702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935057" y="-332703"/>
                <a:ext cx="800311" cy="5416873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35431" y="1958751"/>
                <a:ext cx="4460712" cy="892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3/104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4" y="1922269"/>
              <a:ext cx="526523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FF6038-8DB7-4B13-8ED5-08360DB74001}"/>
              </a:ext>
            </a:extLst>
          </p:cNvPr>
          <p:cNvGrpSpPr/>
          <p:nvPr/>
        </p:nvGrpSpPr>
        <p:grpSpPr>
          <a:xfrm>
            <a:off x="266700" y="1271826"/>
            <a:ext cx="634603" cy="430887"/>
            <a:chOff x="644526" y="2795826"/>
            <a:chExt cx="1269206" cy="861774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F7C5F172-874C-4562-B731-086E1148B17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4979DF-62E7-4CB4-8082-382A6D8C1305}"/>
                </a:ext>
              </a:extLst>
            </p:cNvPr>
            <p:cNvSpPr txBox="1"/>
            <p:nvPr/>
          </p:nvSpPr>
          <p:spPr>
            <a:xfrm>
              <a:off x="943136" y="2795826"/>
              <a:ext cx="64184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5E28C2-3BF4-4CEB-AE1A-1CB563221565}"/>
              </a:ext>
            </a:extLst>
          </p:cNvPr>
          <p:cNvGrpSpPr/>
          <p:nvPr/>
        </p:nvGrpSpPr>
        <p:grpSpPr>
          <a:xfrm>
            <a:off x="496637" y="3714895"/>
            <a:ext cx="11029736" cy="3025119"/>
            <a:chOff x="1270511" y="5867400"/>
            <a:chExt cx="22062025" cy="6426183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8A162C0B-3ECC-4404-BC52-36397BD4FF44}"/>
                </a:ext>
              </a:extLst>
            </p:cNvPr>
            <p:cNvSpPr/>
            <p:nvPr/>
          </p:nvSpPr>
          <p:spPr>
            <a:xfrm>
              <a:off x="1272210" y="6139013"/>
              <a:ext cx="22060326" cy="61545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4" name="Group 60">
              <a:extLst>
                <a:ext uri="{FF2B5EF4-FFF2-40B4-BE49-F238E27FC236}">
                  <a16:creationId xmlns:a16="http://schemas.microsoft.com/office/drawing/2014/main" id="{B3CC0410-A3B5-4707-940F-5E881748D062}"/>
                </a:ext>
              </a:extLst>
            </p:cNvPr>
            <p:cNvGrpSpPr/>
            <p:nvPr/>
          </p:nvGrpSpPr>
          <p:grpSpPr>
            <a:xfrm>
              <a:off x="1270511" y="5867400"/>
              <a:ext cx="3634325" cy="948014"/>
              <a:chOff x="1224541" y="6305967"/>
              <a:chExt cx="3634325" cy="948014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2EC9CB43-C7F3-4530-906A-E3464546BE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7A54D-D74A-49AE-89AE-62B35CC93751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562537" cy="94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6">
                <a:extLst>
                  <a:ext uri="{FF2B5EF4-FFF2-40B4-BE49-F238E27FC236}">
                    <a16:creationId xmlns:a16="http://schemas.microsoft.com/office/drawing/2014/main" id="{20B4D146-F105-4FC1-B675-2CC6D7B025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FA3CB641-29A5-467D-BD0C-4D72DF35C3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C5C4B5-939D-4126-B53D-0C778F70FB0F}"/>
                  </a:ext>
                </a:extLst>
              </p:cNvPr>
              <p:cNvSpPr/>
              <p:nvPr/>
            </p:nvSpPr>
            <p:spPr>
              <a:xfrm>
                <a:off x="526830" y="2318570"/>
                <a:ext cx="10960106" cy="84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𝐎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8C5C4B5-939D-4126-B53D-0C778F70F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30" y="2318570"/>
                <a:ext cx="10960106" cy="844718"/>
              </a:xfrm>
              <a:prstGeom prst="rect">
                <a:avLst/>
              </a:prstGeom>
              <a:blipFill>
                <a:blip r:embed="rId2"/>
                <a:stretch>
                  <a:fillRect l="-334" t="-2878" b="-12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533856-CBB3-4432-82DF-FDCBDEB49571}"/>
                  </a:ext>
                </a:extLst>
              </p:cNvPr>
              <p:cNvSpPr/>
              <p:nvPr/>
            </p:nvSpPr>
            <p:spPr>
              <a:xfrm>
                <a:off x="849797" y="3074460"/>
                <a:ext cx="8617170" cy="544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85" algn="just">
                  <a:lnSpc>
                    <a:spcPct val="150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2200" b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+mj-lt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𝑺𝑩𝑫</m:t>
                    </m:r>
                  </m:oMath>
                </a14:m>
                <a:r>
                  <a:rPr lang="en-US" sz="2200" b="1" dirty="0">
                    <a:latin typeface="+mj-lt"/>
                    <a:ea typeface="Times New Roman" panose="02020603050405020304" pitchFamily="18" charset="0"/>
                    <a:cs typeface="Tahoma" panose="020B0604030504040204" pitchFamily="34" charset="0"/>
                  </a:rPr>
                  <a:t>)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endParaRPr lang="en-US" sz="9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533856-CBB3-4432-82DF-FDCBDEB49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97" y="3074460"/>
                <a:ext cx="8617170" cy="544252"/>
              </a:xfrm>
              <a:prstGeom prst="rect">
                <a:avLst/>
              </a:prstGeom>
              <a:blipFill>
                <a:blip r:embed="rId3"/>
                <a:stretch>
                  <a:fillRect l="-42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955DB6-C4A9-4419-A122-6D7CB471372D}"/>
                  </a:ext>
                </a:extLst>
              </p:cNvPr>
              <p:cNvSpPr/>
              <p:nvPr/>
            </p:nvSpPr>
            <p:spPr>
              <a:xfrm>
                <a:off x="704924" y="4252027"/>
                <a:ext cx="494520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b="1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)</a:t>
                </a:r>
                <a:endParaRPr lang="vi-VN" sz="9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955DB6-C4A9-4419-A122-6D7CB4713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24" y="4252027"/>
                <a:ext cx="4945200" cy="430887"/>
              </a:xfrm>
              <a:prstGeom prst="rect">
                <a:avLst/>
              </a:prstGeom>
              <a:blipFill>
                <a:blip r:embed="rId4"/>
                <a:stretch>
                  <a:fillRect l="-1603" t="-10000" r="-4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DC0F82-D285-461C-98C0-B0C7EE660CAA}"/>
                  </a:ext>
                </a:extLst>
              </p:cNvPr>
              <p:cNvSpPr/>
              <p:nvPr/>
            </p:nvSpPr>
            <p:spPr>
              <a:xfrm>
                <a:off x="671604" y="4722787"/>
                <a:ext cx="1759649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9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 sz="9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900" b="1" i="1">
                          <a:latin typeface="Cambria Math" panose="02040503050406030204" pitchFamily="18" charset="0"/>
                        </a:rPr>
                        <m:t>𝑺𝑶</m:t>
                      </m:r>
                      <m:d>
                        <m:dPr>
                          <m:ctrlPr>
                            <a:rPr lang="vi-VN" sz="9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900" b="1" i="1">
                              <a:latin typeface="Cambria Math" panose="02040503050406030204" pitchFamily="18" charset="0"/>
                            </a:rPr>
                            <m:t>𝑺𝑶</m:t>
                          </m:r>
                          <m:r>
                            <a:rPr lang="vi-VN" sz="900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9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  <m:r>
                            <a:rPr lang="vi-VN" sz="900">
                              <a:latin typeface="Cambria Math" panose="02040503050406030204" pitchFamily="18" charset="0"/>
                            </a:rPr>
                            <m:t>⊃</m:t>
                          </m:r>
                          <m:r>
                            <a:rPr lang="vi-VN" sz="9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d>
                    </m:oMath>
                  </m:oMathPara>
                </a14:m>
                <a:endParaRPr lang="vi-VN" sz="9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DC0F82-D285-461C-98C0-B0C7EE660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4" y="4722787"/>
                <a:ext cx="1759649" cy="23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EBD191-1E58-446B-9DEF-26EE7C5D3CB4}"/>
                  </a:ext>
                </a:extLst>
              </p:cNvPr>
              <p:cNvSpPr/>
              <p:nvPr/>
            </p:nvSpPr>
            <p:spPr>
              <a:xfrm>
                <a:off x="654662" y="5246640"/>
                <a:ext cx="1798506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900" b="1" i="1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vi-VN" sz="90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vi-VN" sz="9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 sz="9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9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vi-VN" sz="90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900" b="1" i="1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vi-VN" sz="9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9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 sz="900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vi-VN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900" b="1" i="1">
                              <a:latin typeface="Cambria Math" panose="02040503050406030204" pitchFamily="18" charset="0"/>
                            </a:rPr>
                            <m:t>𝑺𝑩𝑫</m:t>
                          </m:r>
                        </m:e>
                      </m:d>
                    </m:oMath>
                  </m:oMathPara>
                </a14:m>
                <a:endParaRPr lang="vi-VN" sz="9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EBD191-1E58-446B-9DEF-26EE7C5D3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62" y="5246640"/>
                <a:ext cx="1798506" cy="230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04B2AC-964B-49F6-973E-4831AFDA3BE2}"/>
                  </a:ext>
                </a:extLst>
              </p:cNvPr>
              <p:cNvSpPr/>
              <p:nvPr/>
            </p:nvSpPr>
            <p:spPr>
              <a:xfrm>
                <a:off x="683811" y="5732083"/>
                <a:ext cx="2350708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" algn="just">
                  <a:lnSpc>
                    <a:spcPct val="150000"/>
                  </a:lnSpc>
                </a:pP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𝑺𝑩𝑫</m:t>
                        </m:r>
                      </m:e>
                    </m:d>
                  </m:oMath>
                </a14:m>
                <a:endParaRPr lang="en-US" sz="9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04B2AC-964B-49F6-973E-4831AFDA3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11" y="5732083"/>
                <a:ext cx="2350708" cy="544252"/>
              </a:xfrm>
              <a:prstGeom prst="rect">
                <a:avLst/>
              </a:prstGeom>
              <a:blipFill>
                <a:blip r:embed="rId7"/>
                <a:stretch>
                  <a:fillRect l="-15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3AF19814-DB7A-413C-936F-A412A38733F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886700" y="3952858"/>
            <a:ext cx="3562276" cy="2676542"/>
          </a:xfrm>
          <a:prstGeom prst="rect">
            <a:avLst/>
          </a:prstGeom>
          <a:ln>
            <a:solidFill>
              <a:srgbClr val="003399"/>
            </a:solidFill>
          </a:ln>
        </p:spPr>
      </p:pic>
      <p:grpSp>
        <p:nvGrpSpPr>
          <p:cNvPr id="39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1078339" y="1177163"/>
            <a:ext cx="5150843" cy="864872"/>
            <a:chOff x="739068" y="1515168"/>
            <a:chExt cx="9473319" cy="1729969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45709" tIns="22855" rIns="45709" bIns="22855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41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1729969"/>
              <a:chOff x="739068" y="1515168"/>
              <a:chExt cx="8390771" cy="1729969"/>
            </a:xfrm>
            <a:grpFill/>
          </p:grpSpPr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6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7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8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9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1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09" tIns="22855" rIns="45709" bIns="228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6997108" cy="1539082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30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42036" y="1447801"/>
            <a:ext cx="11707928" cy="626257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0469" y="1700170"/>
                  <a:ext cx="1905909" cy="929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137048" y="1405533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BFE197-3699-4259-A5E7-1D37F42541B6}"/>
              </a:ext>
            </a:extLst>
          </p:cNvPr>
          <p:cNvGrpSpPr/>
          <p:nvPr/>
        </p:nvGrpSpPr>
        <p:grpSpPr>
          <a:xfrm>
            <a:off x="3654284" y="2307054"/>
            <a:ext cx="2164587" cy="521028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281765C-DD05-46EB-ACA1-7F831BDABCF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24CCB1-53D7-4DAA-BB6C-0ECE609E38D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F184A3-277D-44EE-8660-04661AA66DA2}"/>
              </a:ext>
            </a:extLst>
          </p:cNvPr>
          <p:cNvGrpSpPr/>
          <p:nvPr/>
        </p:nvGrpSpPr>
        <p:grpSpPr>
          <a:xfrm>
            <a:off x="6726678" y="2307054"/>
            <a:ext cx="2211773" cy="521028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BDEE8CB-3DB0-4BA7-A4C3-5053981D97DB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08DBD19-6840-4929-A606-09D69F7C9C5E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4557DC-275D-4E73-A318-3765E816C9D3}"/>
              </a:ext>
            </a:extLst>
          </p:cNvPr>
          <p:cNvGrpSpPr/>
          <p:nvPr/>
        </p:nvGrpSpPr>
        <p:grpSpPr>
          <a:xfrm>
            <a:off x="9799074" y="2307054"/>
            <a:ext cx="2152464" cy="521028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54288-7141-460D-986C-ECF411A08AE1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ED70842-2C2D-4C4C-B191-8F2EC47B8F2B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2CAE45-9E43-4A07-9850-00F19F3501AA}"/>
              </a:ext>
            </a:extLst>
          </p:cNvPr>
          <p:cNvGrpSpPr/>
          <p:nvPr/>
        </p:nvGrpSpPr>
        <p:grpSpPr>
          <a:xfrm>
            <a:off x="581889" y="2307054"/>
            <a:ext cx="2122982" cy="521028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4F9677B-DE02-4ACF-B1F6-418C9062544A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841A86E-94A8-4DEA-971A-F73AB003CF3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B22F96F-83B3-4066-96C9-07881149232E}"/>
                  </a:ext>
                </a:extLst>
              </p:cNvPr>
              <p:cNvSpPr/>
              <p:nvPr/>
            </p:nvSpPr>
            <p:spPr>
              <a:xfrm>
                <a:off x="1110696" y="2432082"/>
                <a:ext cx="13737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 sz="22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B22F96F-83B3-4066-96C9-078811492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96" y="2432082"/>
                <a:ext cx="137370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390B337-5EF7-41D4-B2E6-C879118C345E}"/>
                  </a:ext>
                </a:extLst>
              </p:cNvPr>
              <p:cNvSpPr/>
              <p:nvPr/>
            </p:nvSpPr>
            <p:spPr>
              <a:xfrm>
                <a:off x="4165294" y="2406645"/>
                <a:ext cx="14009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22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390B337-5EF7-41D4-B2E6-C879118C3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294" y="2406645"/>
                <a:ext cx="140096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1E64D88-7792-492A-B931-CB8ED877A971}"/>
                  </a:ext>
                </a:extLst>
              </p:cNvPr>
              <p:cNvSpPr/>
              <p:nvPr/>
            </p:nvSpPr>
            <p:spPr>
              <a:xfrm>
                <a:off x="7370455" y="2388945"/>
                <a:ext cx="14266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22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1E64D88-7792-492A-B931-CB8ED877A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55" y="2388945"/>
                <a:ext cx="142660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ECB05A4-9490-431F-B671-02DB7BF012DF}"/>
                  </a:ext>
                </a:extLst>
              </p:cNvPr>
              <p:cNvSpPr/>
              <p:nvPr/>
            </p:nvSpPr>
            <p:spPr>
              <a:xfrm>
                <a:off x="10290748" y="2389628"/>
                <a:ext cx="13480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vi-VN" sz="220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vi-VN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/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ECB05A4-9490-431F-B671-02DB7BF01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748" y="2389628"/>
                <a:ext cx="134806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2E96ED4-B409-4745-91A6-D4BC5A36589D}"/>
                  </a:ext>
                </a:extLst>
              </p:cNvPr>
              <p:cNvSpPr/>
              <p:nvPr/>
            </p:nvSpPr>
            <p:spPr>
              <a:xfrm>
                <a:off x="2233216" y="1547903"/>
                <a:ext cx="921919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 </m:t>
                    </m:r>
                  </m:oMath>
                </a14:m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mệnh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đề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 Sai?</a:t>
                </a:r>
                <a:endParaRPr lang="vi-VN" sz="9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2E96ED4-B409-4745-91A6-D4BC5A365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16" y="1547903"/>
                <a:ext cx="9219197" cy="769441"/>
              </a:xfrm>
              <a:prstGeom prst="rect">
                <a:avLst/>
              </a:prstGeom>
              <a:blipFill>
                <a:blip r:embed="rId6"/>
                <a:stretch>
                  <a:fillRect l="-859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C650A937-7347-4A30-AE05-876393BF70D0}"/>
              </a:ext>
            </a:extLst>
          </p:cNvPr>
          <p:cNvSpPr/>
          <p:nvPr/>
        </p:nvSpPr>
        <p:spPr>
          <a:xfrm>
            <a:off x="9845694" y="2340011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D</a:t>
            </a:r>
            <a:endParaRPr lang="vi-VN" sz="3300" b="1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330220" y="3079224"/>
            <a:ext cx="6396459" cy="2180661"/>
            <a:chOff x="1270510" y="5267367"/>
            <a:chExt cx="13898632" cy="3032845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4910" y="5638800"/>
              <a:ext cx="13884232" cy="26614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869072" cy="794483"/>
              <a:chOff x="1224541" y="6322796"/>
              <a:chExt cx="4869072" cy="79448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87581" y="4631467"/>
                <a:ext cx="68923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5"/>
                <a:ext cx="3797283" cy="599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68923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781778-E028-4D04-A3E2-3C9B707EBE48}"/>
                  </a:ext>
                </a:extLst>
              </p:cNvPr>
              <p:cNvSpPr/>
              <p:nvPr/>
            </p:nvSpPr>
            <p:spPr>
              <a:xfrm>
                <a:off x="362992" y="3837376"/>
                <a:ext cx="42600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Ta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vi-VN" sz="9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781778-E028-4D04-A3E2-3C9B707EB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92" y="3837376"/>
                <a:ext cx="4260077" cy="430887"/>
              </a:xfrm>
              <a:prstGeom prst="rect">
                <a:avLst/>
              </a:prstGeom>
              <a:blipFill>
                <a:blip r:embed="rId7"/>
                <a:stretch>
                  <a:fillRect l="-1862" t="-8451" r="-100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1D012A-C5CA-483C-8D34-EBD420600742}"/>
                  </a:ext>
                </a:extLst>
              </p:cNvPr>
              <p:cNvSpPr/>
              <p:nvPr/>
            </p:nvSpPr>
            <p:spPr>
              <a:xfrm>
                <a:off x="300263" y="4323510"/>
                <a:ext cx="5980292" cy="933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9853">
                  <a:lnSpc>
                    <a:spcPct val="130000"/>
                  </a:lnSpc>
                  <a:tabLst>
                    <a:tab pos="859790" algn="l"/>
                    <a:tab pos="1631315" algn="l"/>
                    <a:tab pos="2403158" algn="l"/>
                  </a:tabLst>
                </a:pP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1D012A-C5CA-483C-8D34-EBD420600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63" y="4323510"/>
                <a:ext cx="5980292" cy="933589"/>
              </a:xfrm>
              <a:prstGeom prst="rect">
                <a:avLst/>
              </a:prstGeom>
              <a:blipFill>
                <a:blip r:embed="rId8"/>
                <a:stretch>
                  <a:fillRect l="-132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734B5C70-BE77-4DB4-B55D-C20C9822137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70" y="3193191"/>
            <a:ext cx="3870230" cy="30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52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42036" y="1447801"/>
            <a:ext cx="11707928" cy="626257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0469" y="1700170"/>
                  <a:ext cx="1905909" cy="929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137048" y="1405533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318898" y="5280237"/>
            <a:ext cx="11620354" cy="1432045"/>
            <a:chOff x="1270510" y="5267367"/>
            <a:chExt cx="22712137" cy="2625948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6102" y="5592935"/>
              <a:ext cx="22696545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j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415696" cy="790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220DC8-4FD7-4972-950B-B311FF8B687D}"/>
                  </a:ext>
                </a:extLst>
              </p:cNvPr>
              <p:cNvSpPr/>
              <p:nvPr/>
            </p:nvSpPr>
            <p:spPr>
              <a:xfrm>
                <a:off x="2052772" y="1577763"/>
                <a:ext cx="78867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là</a:t>
                </a:r>
                <a:endParaRPr lang="vi-VN" sz="9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220DC8-4FD7-4972-950B-B311FF8B68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72" y="1577763"/>
                <a:ext cx="7886700" cy="430887"/>
              </a:xfrm>
              <a:prstGeom prst="rect">
                <a:avLst/>
              </a:prstGeom>
              <a:blipFill>
                <a:blip r:embed="rId2"/>
                <a:stretch>
                  <a:fillRect l="-1005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188540" y="2189812"/>
            <a:ext cx="11654922" cy="2837748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08C5F6-F83D-49E0-BCAC-BCDF844C9F82}"/>
                  </a:ext>
                </a:extLst>
              </p:cNvPr>
              <p:cNvSpPr/>
              <p:nvPr/>
            </p:nvSpPr>
            <p:spPr>
              <a:xfrm>
                <a:off x="839799" y="2293318"/>
                <a:ext cx="93179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08C5F6-F83D-49E0-BCAC-BCDF844C9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9" y="2293318"/>
                <a:ext cx="9317944" cy="430887"/>
              </a:xfrm>
              <a:prstGeom prst="rect">
                <a:avLst/>
              </a:prstGeom>
              <a:blipFill>
                <a:blip r:embed="rId3"/>
                <a:stretch>
                  <a:fillRect l="-851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3ABF6D-D2A7-4DEC-83BD-824701ECAD1C}"/>
                  </a:ext>
                </a:extLst>
              </p:cNvPr>
              <p:cNvSpPr/>
              <p:nvPr/>
            </p:nvSpPr>
            <p:spPr>
              <a:xfrm>
                <a:off x="738554" y="3029740"/>
                <a:ext cx="8405447" cy="455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15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3ABF6D-D2A7-4DEC-83BD-824701ECA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54" y="3029740"/>
                <a:ext cx="8405447" cy="455381"/>
              </a:xfrm>
              <a:prstGeom prst="rect">
                <a:avLst/>
              </a:prstGeom>
              <a:blipFill>
                <a:blip r:embed="rId4"/>
                <a:stretch>
                  <a:fillRect t="-6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ECCFD4-EDDD-4BC7-8D24-6104E07F2350}"/>
                  </a:ext>
                </a:extLst>
              </p:cNvPr>
              <p:cNvSpPr/>
              <p:nvPr/>
            </p:nvSpPr>
            <p:spPr>
              <a:xfrm>
                <a:off x="839799" y="3702884"/>
                <a:ext cx="8327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ECCFD4-EDDD-4BC7-8D24-6104E07F2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9" y="3702884"/>
                <a:ext cx="8327344" cy="430887"/>
              </a:xfrm>
              <a:prstGeom prst="rect">
                <a:avLst/>
              </a:prstGeom>
              <a:blipFill>
                <a:blip r:embed="rId5"/>
                <a:stretch>
                  <a:fillRect l="-95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04DDC1-C754-470B-9937-2D1B40F6D140}"/>
                  </a:ext>
                </a:extLst>
              </p:cNvPr>
              <p:cNvSpPr/>
              <p:nvPr/>
            </p:nvSpPr>
            <p:spPr>
              <a:xfrm>
                <a:off x="848081" y="4480762"/>
                <a:ext cx="76962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04DDC1-C754-470B-9937-2D1B40F6D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81" y="4480762"/>
                <a:ext cx="7696200" cy="430887"/>
              </a:xfrm>
              <a:prstGeom prst="rect">
                <a:avLst/>
              </a:prstGeom>
              <a:blipFill>
                <a:blip r:embed="rId6"/>
                <a:stretch>
                  <a:fillRect l="-1029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227304" y="3633001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C</a:t>
            </a:r>
            <a:endParaRPr lang="vi-VN" sz="33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15D794-373F-4C85-BE17-2D4906F1CB80}"/>
                  </a:ext>
                </a:extLst>
              </p:cNvPr>
              <p:cNvSpPr/>
              <p:nvPr/>
            </p:nvSpPr>
            <p:spPr>
              <a:xfrm>
                <a:off x="718925" y="5974017"/>
                <a:ext cx="1021577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Dựa vào điều kiện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>
                    <a:latin typeface="Tahoma" panose="020B0604030504040204" pitchFamily="34" charset="0"/>
                    <a:ea typeface="Times New Roman" panose="02020603050405020304" pitchFamily="18" charset="0"/>
                  </a:rPr>
                  <a:t>ta có đáp án </a:t>
                </a:r>
                <a:r>
                  <a:rPr lang="en-US" sz="2200" b="1">
                    <a:solidFill>
                      <a:srgbClr val="FF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</a:t>
                </a:r>
                <a:endParaRPr lang="vi-VN" sz="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15D794-373F-4C85-BE17-2D4906F1C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25" y="5974017"/>
                <a:ext cx="10215775" cy="430887"/>
              </a:xfrm>
              <a:prstGeom prst="rect">
                <a:avLst/>
              </a:prstGeom>
              <a:blipFill>
                <a:blip r:embed="rId7"/>
                <a:stretch>
                  <a:fillRect l="-776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4" grpId="0" animBg="1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42036" y="1447801"/>
            <a:ext cx="11707928" cy="626257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0469" y="1700170"/>
                  <a:ext cx="1905909" cy="929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137048" y="1405533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E3710F-9F4F-4E2D-96A6-AAD52746D127}"/>
              </a:ext>
            </a:extLst>
          </p:cNvPr>
          <p:cNvGrpSpPr/>
          <p:nvPr/>
        </p:nvGrpSpPr>
        <p:grpSpPr>
          <a:xfrm>
            <a:off x="318898" y="5280237"/>
            <a:ext cx="11619744" cy="1457057"/>
            <a:chOff x="1270510" y="5267367"/>
            <a:chExt cx="22710945" cy="2671813"/>
          </a:xfrm>
        </p:grpSpPr>
        <p:sp>
          <p:nvSpPr>
            <p:cNvPr id="97" name="Rounded Rectangle 114">
              <a:extLst>
                <a:ext uri="{FF2B5EF4-FFF2-40B4-BE49-F238E27FC236}">
                  <a16:creationId xmlns:a16="http://schemas.microsoft.com/office/drawing/2014/main" id="{D60D0A7B-98E0-4A37-8721-AFC45DCD860C}"/>
                </a:ext>
              </a:extLst>
            </p:cNvPr>
            <p:cNvSpPr/>
            <p:nvPr/>
          </p:nvSpPr>
          <p:spPr>
            <a:xfrm>
              <a:off x="1284910" y="5638800"/>
              <a:ext cx="22696545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F99ED39-1CBC-400A-BAFF-36F97D87BB20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603A01F5-E044-4F1D-92F6-475D831BA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B1D1FF0-E9DF-4777-BAEB-ED081179F894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415696" cy="790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1" name="Round Diagonal Corner Rectangle 118">
                <a:extLst>
                  <a:ext uri="{FF2B5EF4-FFF2-40B4-BE49-F238E27FC236}">
                    <a16:creationId xmlns:a16="http://schemas.microsoft.com/office/drawing/2014/main" id="{4E644508-F785-4FA9-AF60-2F8E1AB6719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EFEDEA41-0D68-4E82-A1E4-95B27B5664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188540" y="2189812"/>
            <a:ext cx="11654922" cy="2837748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dirty="0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207879" y="4428055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D</a:t>
            </a:r>
            <a:endParaRPr lang="vi-VN" sz="33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B3FBF7-F4DF-481B-A461-B62A952C81AA}"/>
              </a:ext>
            </a:extLst>
          </p:cNvPr>
          <p:cNvSpPr/>
          <p:nvPr/>
        </p:nvSpPr>
        <p:spPr>
          <a:xfrm>
            <a:off x="2251437" y="1575095"/>
            <a:ext cx="70858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trực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CD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vi-VN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F9119-107B-44C1-8F1A-B0C99518B394}"/>
              </a:ext>
            </a:extLst>
          </p:cNvPr>
          <p:cNvSpPr/>
          <p:nvPr/>
        </p:nvSpPr>
        <p:spPr>
          <a:xfrm>
            <a:off x="868920" y="2262148"/>
            <a:ext cx="51203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CD.</a:t>
            </a:r>
            <a:endParaRPr lang="vi-VN" sz="9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7B778-5B04-4CD0-B79C-44BD99BEBFAB}"/>
              </a:ext>
            </a:extLst>
          </p:cNvPr>
          <p:cNvSpPr/>
          <p:nvPr/>
        </p:nvSpPr>
        <p:spPr>
          <a:xfrm>
            <a:off x="852355" y="3017153"/>
            <a:ext cx="44919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cắt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CD.</a:t>
            </a:r>
            <a:endParaRPr lang="vi-VN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A7C92-5918-4A35-B359-A9020BE238EE}"/>
              </a:ext>
            </a:extLst>
          </p:cNvPr>
          <p:cNvSpPr/>
          <p:nvPr/>
        </p:nvSpPr>
        <p:spPr>
          <a:xfrm>
            <a:off x="732600" y="3663691"/>
            <a:ext cx="5152051" cy="455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algn="just">
              <a:lnSpc>
                <a:spcPct val="115000"/>
              </a:lnSpc>
            </a:pP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en-US" sz="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653EB-71EE-4FF0-8D0C-CD79358B45D2}"/>
              </a:ext>
            </a:extLst>
          </p:cNvPr>
          <p:cNvSpPr/>
          <p:nvPr/>
        </p:nvSpPr>
        <p:spPr>
          <a:xfrm>
            <a:off x="762000" y="4440440"/>
            <a:ext cx="9704447" cy="45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</a:pP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CD6F83-7CC1-492E-A3ED-E4910CCF4C6F}"/>
              </a:ext>
            </a:extLst>
          </p:cNvPr>
          <p:cNvSpPr/>
          <p:nvPr/>
        </p:nvSpPr>
        <p:spPr>
          <a:xfrm>
            <a:off x="689505" y="5976379"/>
            <a:ext cx="112491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trực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err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200" b="1">
                <a:solidFill>
                  <a:srgbClr val="3333F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là mp vuông với đoạn ấy tại trung điểm </a:t>
            </a:r>
            <a:endParaRPr lang="vi-VN" sz="9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1" grpId="0"/>
      <p:bldP spid="6" grpId="0"/>
      <p:bldP spid="7" grpId="0"/>
      <p:bldP spid="8" grpId="0"/>
      <p:bldP spid="9" grpId="0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84F4228-84CD-4D7C-BDBE-E71A40D8B121}"/>
              </a:ext>
            </a:extLst>
          </p:cNvPr>
          <p:cNvGrpSpPr/>
          <p:nvPr/>
        </p:nvGrpSpPr>
        <p:grpSpPr>
          <a:xfrm>
            <a:off x="442451" y="3737697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303F529-0FB2-412A-8ADB-C6AF43651259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7BDF1AE-978C-44F7-B9E3-57C694C89AE8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72A9D-EA2F-4A85-899C-A506FECC4B3B}"/>
              </a:ext>
            </a:extLst>
          </p:cNvPr>
          <p:cNvGrpSpPr/>
          <p:nvPr/>
        </p:nvGrpSpPr>
        <p:grpSpPr>
          <a:xfrm>
            <a:off x="442451" y="2846325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D8B3865-FB9F-4A6F-ABE3-47CCDE08E4D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B5960D4-39DA-4B27-B705-9EF86507887F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42036" y="1447801"/>
            <a:ext cx="11707928" cy="1288368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0469" y="1700170"/>
                  <a:ext cx="1905909" cy="929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137048" y="1405533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5BFE197-3699-4259-A5E7-1D37F42541B6}"/>
              </a:ext>
            </a:extLst>
          </p:cNvPr>
          <p:cNvGrpSpPr/>
          <p:nvPr/>
        </p:nvGrpSpPr>
        <p:grpSpPr>
          <a:xfrm>
            <a:off x="5835772" y="2848629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281765C-DD05-46EB-ACA1-7F831BDABCF1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24CCB1-53D7-4DAA-BB6C-0ECE609E38D0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4557DC-275D-4E73-A318-3765E816C9D3}"/>
              </a:ext>
            </a:extLst>
          </p:cNvPr>
          <p:cNvGrpSpPr/>
          <p:nvPr/>
        </p:nvGrpSpPr>
        <p:grpSpPr>
          <a:xfrm>
            <a:off x="5866297" y="3766299"/>
            <a:ext cx="5220803" cy="805702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54288-7141-460D-986C-ECF411A08AE1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ED70842-2C2D-4C4C-B191-8F2EC47B8F2B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C650A937-7347-4A30-AE05-876393BF70D0}"/>
              </a:ext>
            </a:extLst>
          </p:cNvPr>
          <p:cNvSpPr/>
          <p:nvPr/>
        </p:nvSpPr>
        <p:spPr>
          <a:xfrm>
            <a:off x="5803558" y="3918496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300" b="1" dirty="0"/>
              <a:t>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224452" y="4863111"/>
            <a:ext cx="11619745" cy="1457057"/>
            <a:chOff x="1270510" y="5267367"/>
            <a:chExt cx="22710946" cy="2671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114">
                  <a:extLst>
                    <a:ext uri="{FF2B5EF4-FFF2-40B4-BE49-F238E27FC236}">
                      <a16:creationId xmlns:a16="http://schemas.microsoft.com/office/drawing/2014/main" id="{0A8CE1DA-1FFD-4FF6-9430-79DFD3045D63}"/>
                    </a:ext>
                  </a:extLst>
                </p:cNvPr>
                <p:cNvSpPr/>
                <p:nvPr/>
              </p:nvSpPr>
              <p:spPr>
                <a:xfrm>
                  <a:off x="1270511" y="5638800"/>
                  <a:ext cx="22710945" cy="2300380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đ</a:t>
                  </a:r>
                  <a:r>
                    <a:rPr lang="vi-VN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ờng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</a:t>
                  </a:r>
                  <a:r>
                    <a:rPr lang="vi-VN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ư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ờng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chiếu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vuông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d’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lên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2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2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2200" b="1" dirty="0">
                      <a:solidFill>
                        <a:schemeClr val="tx1"/>
                      </a:solidFill>
                      <a:cs typeface="Tahoma" panose="020B0604030504040204" pitchFamily="34" charset="0"/>
                    </a:rPr>
                    <a:t> </a:t>
                  </a:r>
                  <a:endParaRPr lang="en-US" sz="2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Rounded Rectangle 114">
                  <a:extLst>
                    <a:ext uri="{FF2B5EF4-FFF2-40B4-BE49-F238E27FC236}">
                      <a16:creationId xmlns:a16="http://schemas.microsoft.com/office/drawing/2014/main" id="{0A8CE1DA-1FFD-4FF6-9430-79DFD3045D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511" y="5638800"/>
                  <a:ext cx="22710945" cy="2300380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2"/>
                  <a:stretch>
                    <a:fillRect l="-784"/>
                  </a:stretch>
                </a:blip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415696" cy="790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87C98D-FD95-4D20-A733-929C4219B3E6}"/>
                  </a:ext>
                </a:extLst>
              </p:cNvPr>
              <p:cNvSpPr/>
              <p:nvPr/>
            </p:nvSpPr>
            <p:spPr>
              <a:xfrm>
                <a:off x="598420" y="1886974"/>
                <a:ext cx="11084611" cy="84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algn="just">
                  <a:lnSpc>
                    <a:spcPct val="115000"/>
                  </a:lnSpc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87C98D-FD95-4D20-A733-929C4219B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20" y="1886974"/>
                <a:ext cx="11084611" cy="844718"/>
              </a:xfrm>
              <a:prstGeom prst="rect">
                <a:avLst/>
              </a:prstGeom>
              <a:blipFill>
                <a:blip r:embed="rId3"/>
                <a:stretch>
                  <a:fillRect t="-3623" r="-66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D17D893-59A9-4D23-A33C-12B1D511ACAA}"/>
              </a:ext>
            </a:extLst>
          </p:cNvPr>
          <p:cNvSpPr/>
          <p:nvPr/>
        </p:nvSpPr>
        <p:spPr>
          <a:xfrm>
            <a:off x="956364" y="3044099"/>
            <a:ext cx="2471831" cy="455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algn="just">
              <a:lnSpc>
                <a:spcPct val="115000"/>
              </a:lnSpc>
            </a:pP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E40A5C-E305-4798-A9D4-EDF53B26F1A6}"/>
                  </a:ext>
                </a:extLst>
              </p:cNvPr>
              <p:cNvSpPr/>
              <p:nvPr/>
            </p:nvSpPr>
            <p:spPr>
              <a:xfrm>
                <a:off x="6472792" y="3016354"/>
                <a:ext cx="177535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1E40A5C-E305-4798-A9D4-EDF53B26F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92" y="3016354"/>
                <a:ext cx="1775358" cy="438582"/>
              </a:xfrm>
              <a:prstGeom prst="rect">
                <a:avLst/>
              </a:prstGeom>
              <a:blipFill>
                <a:blip r:embed="rId4"/>
                <a:stretch>
                  <a:fillRect l="-4467" t="-8333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C8C2CA-1BC1-4312-95C1-B5B261C956FA}"/>
                  </a:ext>
                </a:extLst>
              </p:cNvPr>
              <p:cNvSpPr/>
              <p:nvPr/>
            </p:nvSpPr>
            <p:spPr>
              <a:xfrm>
                <a:off x="1426746" y="3839750"/>
                <a:ext cx="36968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bởi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d’</a:t>
                </a:r>
                <a:r>
                  <a:rPr lang="vi-VN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với 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d’</a:t>
                </a:r>
                <a:r>
                  <a:rPr lang="vi-VN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r>
                  <a:rPr lang="vi-VN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nằm trong mp</a:t>
                </a:r>
                <a:r>
                  <a:rPr lang="en-US" sz="22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sz="9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C8C2CA-1BC1-4312-95C1-B5B261C95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46" y="3839750"/>
                <a:ext cx="3696846" cy="769441"/>
              </a:xfrm>
              <a:prstGeom prst="rect">
                <a:avLst/>
              </a:prstGeom>
              <a:blipFill>
                <a:blip r:embed="rId5"/>
                <a:stretch>
                  <a:fillRect l="-2145" t="-4762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6A670A-04D2-483C-A347-7A344352DAC6}"/>
                  </a:ext>
                </a:extLst>
              </p:cNvPr>
              <p:cNvSpPr/>
              <p:nvPr/>
            </p:nvSpPr>
            <p:spPr>
              <a:xfrm>
                <a:off x="6525558" y="3807170"/>
                <a:ext cx="437825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bởi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d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6A670A-04D2-483C-A347-7A344352D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558" y="3807170"/>
                <a:ext cx="4378253" cy="769441"/>
              </a:xfrm>
              <a:prstGeom prst="rect">
                <a:avLst/>
              </a:prstGeom>
              <a:blipFill>
                <a:blip r:embed="rId6"/>
                <a:stretch>
                  <a:fillRect l="-1808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9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42036" y="1261468"/>
            <a:ext cx="11707928" cy="626257"/>
            <a:chOff x="534987" y="1869705"/>
            <a:chExt cx="22664057" cy="13502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1350253"/>
              <a:chOff x="534987" y="1647866"/>
              <a:chExt cx="22664057" cy="1350253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12772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0469" y="1700170"/>
                  <a:ext cx="1905909" cy="9290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137048" y="1219200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1979F2-C75E-4420-89C4-A372B061FD67}"/>
              </a:ext>
            </a:extLst>
          </p:cNvPr>
          <p:cNvGrpSpPr/>
          <p:nvPr/>
        </p:nvGrpSpPr>
        <p:grpSpPr>
          <a:xfrm>
            <a:off x="188540" y="2003479"/>
            <a:ext cx="11654922" cy="3419898"/>
            <a:chOff x="222168" y="2635281"/>
            <a:chExt cx="11533103" cy="29602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C516DCC-58B3-4CCA-B14C-82B7B6A0B88E}"/>
                </a:ext>
              </a:extLst>
            </p:cNvPr>
            <p:cNvSpPr/>
            <p:nvPr/>
          </p:nvSpPr>
          <p:spPr>
            <a:xfrm>
              <a:off x="531850" y="3385080"/>
              <a:ext cx="11223421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72DE80-8994-46BF-8FED-E16754AC5C5E}"/>
                </a:ext>
              </a:extLst>
            </p:cNvPr>
            <p:cNvSpPr/>
            <p:nvPr/>
          </p:nvSpPr>
          <p:spPr>
            <a:xfrm>
              <a:off x="241305" y="3444335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FC306F2-92C5-4581-A29C-612E3FAC1559}"/>
                </a:ext>
              </a:extLst>
            </p:cNvPr>
            <p:cNvSpPr/>
            <p:nvPr/>
          </p:nvSpPr>
          <p:spPr>
            <a:xfrm>
              <a:off x="514537" y="2635281"/>
              <a:ext cx="1122342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A92CD55-A857-4CF0-8FE9-70564C4F0290}"/>
                </a:ext>
              </a:extLst>
            </p:cNvPr>
            <p:cNvSpPr/>
            <p:nvPr/>
          </p:nvSpPr>
          <p:spPr>
            <a:xfrm>
              <a:off x="223992" y="2694536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82EDE2B-738D-4F44-8D34-7B2853C5BB6B}"/>
                </a:ext>
              </a:extLst>
            </p:cNvPr>
            <p:cNvSpPr/>
            <p:nvPr/>
          </p:nvSpPr>
          <p:spPr>
            <a:xfrm>
              <a:off x="535132" y="4088410"/>
              <a:ext cx="11220139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51A0C0D-8955-41C0-947A-41DA3EFFEABF}"/>
                </a:ext>
              </a:extLst>
            </p:cNvPr>
            <p:cNvSpPr/>
            <p:nvPr/>
          </p:nvSpPr>
          <p:spPr>
            <a:xfrm>
              <a:off x="222168" y="417768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EDBFA2A-6B80-4C79-B9ED-69EBDEC413FF}"/>
                </a:ext>
              </a:extLst>
            </p:cNvPr>
            <p:cNvSpPr/>
            <p:nvPr/>
          </p:nvSpPr>
          <p:spPr>
            <a:xfrm>
              <a:off x="539160" y="4856022"/>
              <a:ext cx="11216111" cy="73946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F54B72C-62FF-4BB6-B5F2-E9EDA0D16695}"/>
                </a:ext>
              </a:extLst>
            </p:cNvPr>
            <p:cNvSpPr/>
            <p:nvPr/>
          </p:nvSpPr>
          <p:spPr>
            <a:xfrm>
              <a:off x="231636" y="4964761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dirty="0"/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9C7D8AF-901C-4077-9856-9A26D6327614}"/>
              </a:ext>
            </a:extLst>
          </p:cNvPr>
          <p:cNvSpPr/>
          <p:nvPr/>
        </p:nvSpPr>
        <p:spPr>
          <a:xfrm>
            <a:off x="191816" y="4682278"/>
            <a:ext cx="589671" cy="587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D</a:t>
            </a:r>
            <a:endParaRPr lang="vi-VN" sz="33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181049-8573-4C26-A1BE-34EAE345D781}"/>
              </a:ext>
            </a:extLst>
          </p:cNvPr>
          <p:cNvSpPr/>
          <p:nvPr/>
        </p:nvSpPr>
        <p:spPr>
          <a:xfrm>
            <a:off x="2136383" y="1409321"/>
            <a:ext cx="7581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Trong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các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mệnh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đề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sau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đây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mệnh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đề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nào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vi-VN" sz="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760F99-E3ED-438A-8E23-E59951D5DE3A}"/>
              </a:ext>
            </a:extLst>
          </p:cNvPr>
          <p:cNvSpPr/>
          <p:nvPr/>
        </p:nvSpPr>
        <p:spPr>
          <a:xfrm>
            <a:off x="816656" y="1993329"/>
            <a:ext cx="10812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mặt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trong hai đường thẳng song song thì vuông góc với đường thẳng kia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sz="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47187C-3620-41A3-AD09-BA2DF8C0F8CE}"/>
              </a:ext>
            </a:extLst>
          </p:cNvPr>
          <p:cNvSpPr/>
          <p:nvPr/>
        </p:nvSpPr>
        <p:spPr>
          <a:xfrm>
            <a:off x="798667" y="2981645"/>
            <a:ext cx="11044795" cy="45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5250" algn="l"/>
              </a:tabLst>
            </a:pP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3D4E3B-B1EB-46A0-8A17-A4F4E410134F}"/>
                  </a:ext>
                </a:extLst>
              </p:cNvPr>
              <p:cNvSpPr/>
              <p:nvPr/>
            </p:nvSpPr>
            <p:spPr>
              <a:xfrm>
                <a:off x="897292" y="3708103"/>
                <a:ext cx="1090602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a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thuộc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b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song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song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vi-VN" sz="9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3D4E3B-B1EB-46A0-8A17-A4F4E4101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92" y="3708103"/>
                <a:ext cx="10906022" cy="769441"/>
              </a:xfrm>
              <a:prstGeom prst="rect">
                <a:avLst/>
              </a:prstGeom>
              <a:blipFill>
                <a:blip r:embed="rId2"/>
                <a:stretch>
                  <a:fillRect l="-727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4F87150-6C98-448C-B1C8-CE6B8D738A9E}"/>
              </a:ext>
            </a:extLst>
          </p:cNvPr>
          <p:cNvSpPr/>
          <p:nvPr/>
        </p:nvSpPr>
        <p:spPr>
          <a:xfrm>
            <a:off x="816656" y="4625976"/>
            <a:ext cx="10776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Hai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phân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biệt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cùng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thẳng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thì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vuông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góc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với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nhau</a:t>
            </a:r>
            <a:r>
              <a:rPr lang="en-US" sz="2200" b="1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vi-VN" sz="9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148BEA-AA03-485E-AEF2-36415117F059}"/>
              </a:ext>
            </a:extLst>
          </p:cNvPr>
          <p:cNvGrpSpPr/>
          <p:nvPr/>
        </p:nvGrpSpPr>
        <p:grpSpPr>
          <a:xfrm>
            <a:off x="214943" y="5530907"/>
            <a:ext cx="11612377" cy="1157047"/>
            <a:chOff x="1270510" y="5267367"/>
            <a:chExt cx="22696545" cy="2121682"/>
          </a:xfrm>
        </p:grpSpPr>
        <p:sp>
          <p:nvSpPr>
            <p:cNvPr id="40" name="Rounded Rectangle 114">
              <a:extLst>
                <a:ext uri="{FF2B5EF4-FFF2-40B4-BE49-F238E27FC236}">
                  <a16:creationId xmlns:a16="http://schemas.microsoft.com/office/drawing/2014/main" id="{5C829FB8-EDAC-4CEF-A17A-6F5C42A2BDC7}"/>
                </a:ext>
              </a:extLst>
            </p:cNvPr>
            <p:cNvSpPr/>
            <p:nvPr/>
          </p:nvSpPr>
          <p:spPr>
            <a:xfrm>
              <a:off x="1270510" y="5681682"/>
              <a:ext cx="22696545" cy="17073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đ</a:t>
              </a:r>
              <a:r>
                <a:rPr lang="vi-VN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ờng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biệt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vuông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đ</a:t>
              </a:r>
              <a:r>
                <a:rPr lang="vi-VN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ờng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song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chéo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cắt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BB8B8D-9AE7-4C0B-AF7B-1262A74DFE14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F8254FB5-E811-40FD-A453-E97CFC7D19D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4B1BEB0-2D21-47C4-84A7-08DC05A46AF6}"/>
                  </a:ext>
                </a:extLst>
              </p:cNvPr>
              <p:cNvSpPr txBox="1"/>
              <p:nvPr/>
            </p:nvSpPr>
            <p:spPr>
              <a:xfrm>
                <a:off x="2296329" y="6349326"/>
                <a:ext cx="3415695" cy="790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118">
                <a:extLst>
                  <a:ext uri="{FF2B5EF4-FFF2-40B4-BE49-F238E27FC236}">
                    <a16:creationId xmlns:a16="http://schemas.microsoft.com/office/drawing/2014/main" id="{3BB6E281-A2B2-47E9-AF02-AC312755EA7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Freeform 119">
                <a:extLst>
                  <a:ext uri="{FF2B5EF4-FFF2-40B4-BE49-F238E27FC236}">
                    <a16:creationId xmlns:a16="http://schemas.microsoft.com/office/drawing/2014/main" id="{0BC91652-96F9-4E97-BD1E-D67A2C5DE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1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242036" y="786034"/>
            <a:ext cx="5133968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5" y="1922269"/>
              <a:ext cx="942150" cy="800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42036" y="1447801"/>
            <a:ext cx="11707928" cy="1288368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789" y="1700170"/>
                  <a:ext cx="2067268" cy="929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137048" y="1405533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330220" y="3630623"/>
            <a:ext cx="11619744" cy="3074978"/>
            <a:chOff x="1270510" y="5267367"/>
            <a:chExt cx="22710945" cy="563860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621698"/>
              <a:ext cx="22696545" cy="52842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415696" cy="790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34872-C13E-4F61-949C-0944C4DF596F}"/>
                  </a:ext>
                </a:extLst>
              </p:cNvPr>
              <p:cNvSpPr/>
              <p:nvPr/>
            </p:nvSpPr>
            <p:spPr>
              <a:xfrm>
                <a:off x="504529" y="1983907"/>
                <a:ext cx="110890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là hình vuông có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Trong các mệnh đề sau, mệnh đề nào </a:t>
                </a:r>
                <a:r>
                  <a:rPr lang="nl-NL" sz="2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sai</a:t>
                </a:r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?</a:t>
                </a:r>
                <a:endParaRPr lang="vi-VN" sz="9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34872-C13E-4F61-949C-0944C4DF5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9" y="1983907"/>
                <a:ext cx="11089052" cy="769441"/>
              </a:xfrm>
              <a:prstGeom prst="rect">
                <a:avLst/>
              </a:prstGeom>
              <a:blipFill>
                <a:blip r:embed="rId3"/>
                <a:stretch>
                  <a:fillRect l="-715" t="-4724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3557519" y="2905830"/>
            <a:ext cx="2164587" cy="521028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6629913" y="2905830"/>
            <a:ext cx="2211773" cy="521028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9702309" y="2905830"/>
            <a:ext cx="2152464" cy="521028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485124" y="2905830"/>
            <a:ext cx="2122982" cy="521028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962327" y="2991035"/>
                <a:ext cx="1785810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𝑺𝑩𝑫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27" y="2991035"/>
                <a:ext cx="1785810" cy="430887"/>
              </a:xfrm>
              <a:prstGeom prst="rect">
                <a:avLst/>
              </a:prstGeom>
              <a:blipFill>
                <a:blip r:embed="rId4"/>
                <a:stretch>
                  <a:fillRect l="-341" t="-10000" r="-341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/>
              <p:nvPr/>
            </p:nvSpPr>
            <p:spPr>
              <a:xfrm>
                <a:off x="4132889" y="2984985"/>
                <a:ext cx="1434624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889" y="2984985"/>
                <a:ext cx="143462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/>
              <p:nvPr/>
            </p:nvSpPr>
            <p:spPr>
              <a:xfrm>
                <a:off x="7189011" y="2984986"/>
                <a:ext cx="1846724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𝑺𝑨𝑪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11" y="2984986"/>
                <a:ext cx="184672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/>
              <p:nvPr/>
            </p:nvSpPr>
            <p:spPr>
              <a:xfrm>
                <a:off x="10225518" y="3006424"/>
                <a:ext cx="1383327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518" y="3006424"/>
                <a:ext cx="1383327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480596" y="2929493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A</a:t>
            </a:r>
            <a:endParaRPr lang="vi-VN" sz="33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A46A2-7A49-4373-989C-F535A7975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5248" y="3739452"/>
            <a:ext cx="3150074" cy="305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E95679-7774-4625-98DC-937F151610A3}"/>
                  </a:ext>
                </a:extLst>
              </p:cNvPr>
              <p:cNvSpPr/>
              <p:nvPr/>
            </p:nvSpPr>
            <p:spPr>
              <a:xfrm>
                <a:off x="279428" y="4136269"/>
                <a:ext cx="3507114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E95679-7774-4625-98DC-937F15161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8" y="4136269"/>
                <a:ext cx="3507114" cy="435119"/>
              </a:xfrm>
              <a:prstGeom prst="rect">
                <a:avLst/>
              </a:prstGeom>
              <a:blipFill>
                <a:blip r:embed="rId9"/>
                <a:stretch>
                  <a:fillRect t="-11268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E30687-43ED-4B04-837C-7C9BB588B237}"/>
                  </a:ext>
                </a:extLst>
              </p:cNvPr>
              <p:cNvSpPr/>
              <p:nvPr/>
            </p:nvSpPr>
            <p:spPr>
              <a:xfrm>
                <a:off x="583390" y="4675017"/>
                <a:ext cx="1679562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E30687-43ED-4B04-837C-7C9BB588B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90" y="4675017"/>
                <a:ext cx="1679562" cy="435119"/>
              </a:xfrm>
              <a:prstGeom prst="rect">
                <a:avLst/>
              </a:prstGeom>
              <a:blipFill>
                <a:blip r:embed="rId10"/>
                <a:stretch>
                  <a:fillRect t="-11268" r="-4000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562B16-787E-432B-AF26-98F84280F4F4}"/>
                  </a:ext>
                </a:extLst>
              </p:cNvPr>
              <p:cNvSpPr/>
              <p:nvPr/>
            </p:nvSpPr>
            <p:spPr>
              <a:xfrm>
                <a:off x="729954" y="5236270"/>
                <a:ext cx="16975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endParaRPr lang="vi-VN" sz="9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562B16-787E-432B-AF26-98F84280F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54" y="5236270"/>
                <a:ext cx="1697516" cy="430887"/>
              </a:xfrm>
              <a:prstGeom prst="rect">
                <a:avLst/>
              </a:prstGeom>
              <a:blipFill>
                <a:blip r:embed="rId11"/>
                <a:stretch>
                  <a:fillRect l="-4676" t="-9859" r="-3957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C612C-014C-413F-98DF-1814A8C05245}"/>
                  </a:ext>
                </a:extLst>
              </p:cNvPr>
              <p:cNvSpPr/>
              <p:nvPr/>
            </p:nvSpPr>
            <p:spPr>
              <a:xfrm>
                <a:off x="748602" y="5867400"/>
                <a:ext cx="172476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:endParaRPr lang="vi-VN" sz="9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3C612C-014C-413F-98DF-1814A8C05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02" y="5867400"/>
                <a:ext cx="1724768" cy="430887"/>
              </a:xfrm>
              <a:prstGeom prst="rect">
                <a:avLst/>
              </a:prstGeom>
              <a:blipFill>
                <a:blip r:embed="rId12"/>
                <a:stretch>
                  <a:fillRect l="-4594" t="-10000" r="-388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A78B8E-E763-486D-A2B7-EDA1C4E2AA27}"/>
                  </a:ext>
                </a:extLst>
              </p:cNvPr>
              <p:cNvSpPr/>
              <p:nvPr/>
            </p:nvSpPr>
            <p:spPr>
              <a:xfrm>
                <a:off x="2263923" y="5212684"/>
                <a:ext cx="22200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endParaRPr lang="vi-VN" sz="9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0A78B8E-E763-486D-A2B7-EDA1C4E2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923" y="5212684"/>
                <a:ext cx="2220095" cy="430887"/>
              </a:xfrm>
              <a:prstGeom prst="rect">
                <a:avLst/>
              </a:prstGeom>
              <a:blipFill>
                <a:blip r:embed="rId13"/>
                <a:stretch>
                  <a:fillRect l="-3562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602EAC-B2E6-4A42-844E-6E91F8812ED6}"/>
                  </a:ext>
                </a:extLst>
              </p:cNvPr>
              <p:cNvSpPr/>
              <p:nvPr/>
            </p:nvSpPr>
            <p:spPr>
              <a:xfrm>
                <a:off x="4338359" y="5239117"/>
                <a:ext cx="19353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0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vi-VN" sz="2000"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vi-V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000" b="1" i="1">
                              <a:latin typeface="Cambria Math" panose="02040503050406030204" pitchFamily="18" charset="0"/>
                            </a:rPr>
                            <m:t>𝑺𝑨𝑫</m:t>
                          </m:r>
                        </m:e>
                      </m:d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602EAC-B2E6-4A42-844E-6E91F8812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59" y="5239117"/>
                <a:ext cx="193533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73762E-A5D7-4D91-BD79-B5E81049547D}"/>
                  </a:ext>
                </a:extLst>
              </p:cNvPr>
              <p:cNvSpPr/>
              <p:nvPr/>
            </p:nvSpPr>
            <p:spPr>
              <a:xfrm>
                <a:off x="6241013" y="5210600"/>
                <a:ext cx="1789977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𝑪𝑫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73762E-A5D7-4D91-BD79-B5E810495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13" y="5210600"/>
                <a:ext cx="1789977" cy="435119"/>
              </a:xfrm>
              <a:prstGeom prst="rect">
                <a:avLst/>
              </a:prstGeom>
              <a:blipFill>
                <a:blip r:embed="rId15"/>
                <a:stretch>
                  <a:fillRect t="-11268" r="-3754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ECE64F-A1F6-4272-8501-86979E00DEC8}"/>
                  </a:ext>
                </a:extLst>
              </p:cNvPr>
              <p:cNvSpPr/>
              <p:nvPr/>
            </p:nvSpPr>
            <p:spPr>
              <a:xfrm>
                <a:off x="2285211" y="5875774"/>
                <a:ext cx="21287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endParaRPr lang="vi-VN" sz="9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FECE64F-A1F6-4272-8501-86979E00D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211" y="5875774"/>
                <a:ext cx="2128724" cy="430887"/>
              </a:xfrm>
              <a:prstGeom prst="rect">
                <a:avLst/>
              </a:prstGeom>
              <a:blipFill>
                <a:blip r:embed="rId16"/>
                <a:stretch>
                  <a:fillRect l="-3725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00962E-C5F7-4D31-9621-02F77B58AAEA}"/>
                  </a:ext>
                </a:extLst>
              </p:cNvPr>
              <p:cNvSpPr/>
              <p:nvPr/>
            </p:nvSpPr>
            <p:spPr>
              <a:xfrm>
                <a:off x="4131988" y="5875774"/>
                <a:ext cx="2202078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00962E-C5F7-4D31-9621-02F77B58A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988" y="5875774"/>
                <a:ext cx="2202078" cy="435119"/>
              </a:xfrm>
              <a:prstGeom prst="rect">
                <a:avLst/>
              </a:prstGeom>
              <a:blipFill>
                <a:blip r:embed="rId17"/>
                <a:stretch>
                  <a:fillRect t="-11268" r="-2770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0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7" grpId="0"/>
      <p:bldP spid="98" grpId="0"/>
      <p:bldP spid="99" grpId="0"/>
      <p:bldP spid="100" grpId="0"/>
      <p:bldP spid="107" grpId="0" animBg="1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131359" y="1474422"/>
            <a:ext cx="11707928" cy="1288368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789" y="1700170"/>
                  <a:ext cx="2067268" cy="929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366680" y="1432840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293116" y="3623826"/>
            <a:ext cx="11593936" cy="2804281"/>
            <a:chOff x="1270510" y="5267367"/>
            <a:chExt cx="22653258" cy="4797595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70510" y="5358273"/>
              <a:ext cx="22653258" cy="470668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912586"/>
              <a:chOff x="1224541" y="6322796"/>
              <a:chExt cx="4643604" cy="912586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324565" y="6498216"/>
                <a:ext cx="3414604" cy="73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3787151" y="2933137"/>
            <a:ext cx="2164587" cy="521028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6859545" y="2933137"/>
            <a:ext cx="2211773" cy="521028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9931941" y="2933137"/>
            <a:ext cx="2152464" cy="521028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714756" y="2933137"/>
            <a:ext cx="2122982" cy="521028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1191959" y="3018342"/>
                <a:ext cx="1348061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𝑺𝑫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22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59" y="3018342"/>
                <a:ext cx="1348061" cy="430887"/>
              </a:xfrm>
              <a:prstGeom prst="rect">
                <a:avLst/>
              </a:prstGeom>
              <a:blipFill>
                <a:blip r:embed="rId3"/>
                <a:stretch>
                  <a:fillRect l="-452" t="-9859" r="-4977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/>
              <p:nvPr/>
            </p:nvSpPr>
            <p:spPr>
              <a:xfrm>
                <a:off x="4362521" y="3012292"/>
                <a:ext cx="1383327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3F26D9-A500-4AAB-A467-86CF5B323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21" y="3012292"/>
                <a:ext cx="138332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/>
              <p:nvPr/>
            </p:nvSpPr>
            <p:spPr>
              <a:xfrm>
                <a:off x="7316232" y="3012293"/>
                <a:ext cx="1436227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E2CC38D-BAE7-447F-A950-A42E88E80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232" y="3012293"/>
                <a:ext cx="143622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/>
              <p:nvPr/>
            </p:nvSpPr>
            <p:spPr>
              <a:xfrm>
                <a:off x="10455150" y="3033731"/>
                <a:ext cx="1452257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6DE0018-8EED-4C36-B0E3-E6DB85C68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150" y="3033731"/>
                <a:ext cx="145225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3779542" y="2931004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B</a:t>
            </a:r>
            <a:endParaRPr lang="vi-VN" sz="33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/>
              <p:nvPr/>
            </p:nvSpPr>
            <p:spPr>
              <a:xfrm>
                <a:off x="1076891" y="1980218"/>
                <a:ext cx="109887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SABCD có ABCD là hình thoi tâm O và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𝑺𝑩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</a:t>
                </a:r>
              </a:p>
              <a:p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Trong các mệnh đề sau, mệnh đề nào </a:t>
                </a:r>
                <a:r>
                  <a:rPr lang="nl-NL" sz="2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sai</a:t>
                </a:r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?</a:t>
                </a:r>
                <a:endParaRPr lang="vi-VN" sz="9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91" y="1980218"/>
                <a:ext cx="10988714" cy="769441"/>
              </a:xfrm>
              <a:prstGeom prst="rect">
                <a:avLst/>
              </a:prstGeom>
              <a:blipFill>
                <a:blip r:embed="rId7"/>
                <a:stretch>
                  <a:fillRect l="-721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03D743-AED1-4E9F-8372-6D73B096801E}"/>
                  </a:ext>
                </a:extLst>
              </p:cNvPr>
              <p:cNvSpPr/>
              <p:nvPr/>
            </p:nvSpPr>
            <p:spPr>
              <a:xfrm>
                <a:off x="497464" y="4659719"/>
                <a:ext cx="3421834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O= BD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E03D743-AED1-4E9F-8372-6D73B0968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64" y="4659719"/>
                <a:ext cx="3421834" cy="425886"/>
              </a:xfrm>
              <a:prstGeom prst="rect">
                <a:avLst/>
              </a:prstGeom>
              <a:blipFill>
                <a:blip r:embed="rId8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E8BEB86-C499-4BAF-A607-9AC1C742BEF8}"/>
                  </a:ext>
                </a:extLst>
              </p:cNvPr>
              <p:cNvSpPr/>
              <p:nvPr/>
            </p:nvSpPr>
            <p:spPr>
              <a:xfrm>
                <a:off x="2678086" y="3928498"/>
                <a:ext cx="5816144" cy="45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𝒍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𝒏𝒉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𝒕𝒉𝒐𝒊</m:t>
                      </m:r>
                      <m:r>
                        <a:rPr lang="vi-VN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𝑩𝑫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𝑫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E8BEB86-C499-4BAF-A607-9AC1C742B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086" y="3928498"/>
                <a:ext cx="5816144" cy="454612"/>
              </a:xfrm>
              <a:prstGeom prst="rect">
                <a:avLst/>
              </a:prstGeom>
              <a:blipFill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F7FF766-74E8-431F-B77F-58B156CE748A}"/>
                  </a:ext>
                </a:extLst>
              </p:cNvPr>
              <p:cNvSpPr/>
              <p:nvPr/>
            </p:nvSpPr>
            <p:spPr>
              <a:xfrm>
                <a:off x="1796553" y="5019911"/>
                <a:ext cx="2089931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F7FF766-74E8-431F-B77F-58B156CE7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53" y="5019911"/>
                <a:ext cx="2089931" cy="425886"/>
              </a:xfrm>
              <a:prstGeom prst="rect">
                <a:avLst/>
              </a:prstGeom>
              <a:blipFill>
                <a:blip r:embed="rId10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D2A82CF-07F9-46DE-B6E1-9C0DDDD84AA0}"/>
                  </a:ext>
                </a:extLst>
              </p:cNvPr>
              <p:cNvSpPr/>
              <p:nvPr/>
            </p:nvSpPr>
            <p:spPr>
              <a:xfrm>
                <a:off x="326327" y="5380102"/>
                <a:ext cx="3591368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2200" b="1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𝑺𝑨𝑪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2200" b="1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𝑺𝑨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D2A82CF-07F9-46DE-B6E1-9C0DDDD84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7" y="5380102"/>
                <a:ext cx="3591368" cy="435119"/>
              </a:xfrm>
              <a:prstGeom prst="rect">
                <a:avLst/>
              </a:prstGeom>
              <a:blipFill>
                <a:blip r:embed="rId11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41D9229-62C0-487A-A412-21B6C00F9691}"/>
                  </a:ext>
                </a:extLst>
              </p:cNvPr>
              <p:cNvSpPr/>
              <p:nvPr/>
            </p:nvSpPr>
            <p:spPr>
              <a:xfrm>
                <a:off x="336992" y="5768991"/>
                <a:ext cx="1606017" cy="45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41D9229-62C0-487A-A412-21B6C00F9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2" y="5768991"/>
                <a:ext cx="1606017" cy="454612"/>
              </a:xfrm>
              <a:prstGeom prst="rect">
                <a:avLst/>
              </a:prstGeom>
              <a:blipFill>
                <a:blip r:embed="rId1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3EF005-E380-4C00-B37A-C013233F6477}"/>
                  </a:ext>
                </a:extLst>
              </p:cNvPr>
              <p:cNvSpPr/>
              <p:nvPr/>
            </p:nvSpPr>
            <p:spPr>
              <a:xfrm>
                <a:off x="4361944" y="4641904"/>
                <a:ext cx="3368936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O= BD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∩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3EF005-E380-4C00-B37A-C013233F6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44" y="4641904"/>
                <a:ext cx="3368936" cy="425886"/>
              </a:xfrm>
              <a:prstGeom prst="rect">
                <a:avLst/>
              </a:prstGeom>
              <a:blipFill>
                <a:blip r:embed="rId13"/>
                <a:stretch>
                  <a:fillRect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572D9B1-47D8-4503-AA67-5911313B5C76}"/>
                  </a:ext>
                </a:extLst>
              </p:cNvPr>
              <p:cNvSpPr/>
              <p:nvPr/>
            </p:nvSpPr>
            <p:spPr>
              <a:xfrm>
                <a:off x="5934566" y="4968549"/>
                <a:ext cx="1756506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200" b="1" i="1" dirty="0">
                        <a:latin typeface="Cambria Math" panose="02040503050406030204" pitchFamily="18" charset="0"/>
                      </a:rPr>
                      <m:t>BD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vi-VN" sz="22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AC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572D9B1-47D8-4503-AA67-5911313B5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566" y="4968549"/>
                <a:ext cx="1756506" cy="425886"/>
              </a:xfrm>
              <a:prstGeom prst="rect">
                <a:avLst/>
              </a:prstGeom>
              <a:blipFill>
                <a:blip r:embed="rId14"/>
                <a:stretch>
                  <a:fillRect t="-1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5FFFA93-1D0D-4FE1-BE08-60CCBE14D05C}"/>
                  </a:ext>
                </a:extLst>
              </p:cNvPr>
              <p:cNvSpPr/>
              <p:nvPr/>
            </p:nvSpPr>
            <p:spPr>
              <a:xfrm>
                <a:off x="4359449" y="5410109"/>
                <a:ext cx="3564117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2200" b="1" dirty="0"/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𝑺𝑩𝑫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22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𝑺𝑫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5FFFA93-1D0D-4FE1-BE08-60CCBE14D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49" y="5410109"/>
                <a:ext cx="3564117" cy="435119"/>
              </a:xfrm>
              <a:prstGeom prst="rect">
                <a:avLst/>
              </a:prstGeom>
              <a:blipFill>
                <a:blip r:embed="rId15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6806ED-D948-48DE-833C-1DE64627726D}"/>
                  </a:ext>
                </a:extLst>
              </p:cNvPr>
              <p:cNvSpPr/>
              <p:nvPr/>
            </p:nvSpPr>
            <p:spPr>
              <a:xfrm>
                <a:off x="4357445" y="5826003"/>
                <a:ext cx="1615635" cy="45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0170"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đú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6806ED-D948-48DE-833C-1DE646277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45" y="5826003"/>
                <a:ext cx="1615635" cy="454612"/>
              </a:xfrm>
              <a:prstGeom prst="rect">
                <a:avLst/>
              </a:prstGeom>
              <a:blipFill>
                <a:blip r:embed="rId16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517690CA-0734-48ED-ADD6-D0F77DC1C7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0299" y="3383950"/>
            <a:ext cx="3018987" cy="31214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628D24-5DED-4192-9EB5-91280DDA5502}"/>
              </a:ext>
            </a:extLst>
          </p:cNvPr>
          <p:cNvCxnSpPr/>
          <p:nvPr/>
        </p:nvCxnSpPr>
        <p:spPr>
          <a:xfrm>
            <a:off x="3873532" y="4527362"/>
            <a:ext cx="0" cy="1857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7" grpId="0" animBg="1"/>
      <p:bldP spid="6" grpId="0"/>
      <p:bldP spid="52" grpId="0"/>
      <p:bldP spid="72" grpId="0"/>
      <p:bldP spid="73" grpId="0"/>
      <p:bldP spid="74" grpId="0"/>
      <p:bldP spid="78" grpId="0"/>
      <p:bldP spid="79" grpId="0"/>
      <p:bldP spid="80" grpId="0"/>
      <p:bldP spid="94" grpId="0"/>
      <p:bldP spid="9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42036" y="1447801"/>
            <a:ext cx="11707928" cy="1288368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789" y="1700170"/>
                  <a:ext cx="2067268" cy="929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137048" y="1405533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391775" y="4851361"/>
            <a:ext cx="7685425" cy="1584799"/>
            <a:chOff x="1270510" y="5267367"/>
            <a:chExt cx="15629646" cy="267181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638800"/>
              <a:ext cx="15615246" cy="23003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29" y="6349325"/>
                <a:ext cx="3554035" cy="726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720608-BC83-4EF3-B40E-0621DD84CB1A}"/>
                  </a:ext>
                </a:extLst>
              </p:cNvPr>
              <p:cNvSpPr/>
              <p:nvPr/>
            </p:nvSpPr>
            <p:spPr>
              <a:xfrm>
                <a:off x="422776" y="1961628"/>
                <a:ext cx="114426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SABCD có ABCD là hình chữ </a:t>
                </a:r>
                <a:r>
                  <a:rPr lang="vi-VN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nhật</a:t>
                </a:r>
                <a:r>
                  <a:rPr lang="en-US" sz="22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ea typeface="Calibri" panose="020F050202020403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. Trong các mệnh đề sau, mệnh đề nào sau đây Sai ?</a:t>
                </a:r>
                <a:endParaRPr lang="vi-VN" sz="9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720608-BC83-4EF3-B40E-0621DD84C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76" y="1961628"/>
                <a:ext cx="11442645" cy="769441"/>
              </a:xfrm>
              <a:prstGeom prst="rect">
                <a:avLst/>
              </a:prstGeom>
              <a:blipFill>
                <a:blip r:embed="rId2"/>
                <a:stretch>
                  <a:fillRect l="-693" t="-7143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5513E57-705A-4743-A064-7F784895156F}"/>
              </a:ext>
            </a:extLst>
          </p:cNvPr>
          <p:cNvGrpSpPr/>
          <p:nvPr/>
        </p:nvGrpSpPr>
        <p:grpSpPr>
          <a:xfrm>
            <a:off x="442451" y="3737697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132FD16-D665-4543-8855-D95F87E3B62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E80578-0C09-4499-A5B3-0A7FC3EE263A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A0FF2D4-8474-455A-B678-0C4E06DD7DF1}"/>
              </a:ext>
            </a:extLst>
          </p:cNvPr>
          <p:cNvGrpSpPr/>
          <p:nvPr/>
        </p:nvGrpSpPr>
        <p:grpSpPr>
          <a:xfrm>
            <a:off x="442451" y="2846325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6448E4-803F-4189-9A3D-FEFCC231726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C6DE28-A35D-4007-B112-B0B8BF95FBE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9C5456-88E2-4595-BCC7-D3BB8C72DE78}"/>
              </a:ext>
            </a:extLst>
          </p:cNvPr>
          <p:cNvGrpSpPr/>
          <p:nvPr/>
        </p:nvGrpSpPr>
        <p:grpSpPr>
          <a:xfrm>
            <a:off x="5835772" y="2848629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0FD21B6-3480-4161-AB37-B0B53117BE9B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21C3231-C1B4-4410-9144-4762C1A57EF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C4D13F-2284-4FD6-A84F-E7DB320AF175}"/>
              </a:ext>
            </a:extLst>
          </p:cNvPr>
          <p:cNvGrpSpPr/>
          <p:nvPr/>
        </p:nvGrpSpPr>
        <p:grpSpPr>
          <a:xfrm>
            <a:off x="5866297" y="3766299"/>
            <a:ext cx="5220803" cy="805702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7E5102-0EB3-49FD-9C0F-B04565CC4CD4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E8EA92D-DA25-4003-9EBE-CDBB5C55B51E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7B86985-019B-41B5-BBAA-456C94F46911}"/>
              </a:ext>
            </a:extLst>
          </p:cNvPr>
          <p:cNvSpPr/>
          <p:nvPr/>
        </p:nvSpPr>
        <p:spPr>
          <a:xfrm>
            <a:off x="5866297" y="3931534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D</a:t>
            </a:r>
            <a:endParaRPr lang="vi-VN" sz="33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/>
              <p:nvPr/>
            </p:nvSpPr>
            <p:spPr>
              <a:xfrm>
                <a:off x="1040656" y="3082325"/>
                <a:ext cx="2926314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22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56" y="3082325"/>
                <a:ext cx="2926314" cy="474489"/>
              </a:xfrm>
              <a:prstGeom prst="rect">
                <a:avLst/>
              </a:prstGeom>
              <a:blipFill>
                <a:blip r:embed="rId3"/>
                <a:stretch>
                  <a:fillRect t="-3896" r="-4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7468C59-A6EB-402D-8901-2B1F51576EFC}"/>
                  </a:ext>
                </a:extLst>
              </p:cNvPr>
              <p:cNvSpPr/>
              <p:nvPr/>
            </p:nvSpPr>
            <p:spPr>
              <a:xfrm>
                <a:off x="6437172" y="3067815"/>
                <a:ext cx="2980816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22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7468C59-A6EB-402D-8901-2B1F51576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172" y="3067815"/>
                <a:ext cx="2980816" cy="474489"/>
              </a:xfrm>
              <a:prstGeom prst="rect">
                <a:avLst/>
              </a:prstGeom>
              <a:blipFill>
                <a:blip r:embed="rId4"/>
                <a:stretch>
                  <a:fillRect t="-3846" r="-46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CE8E313-34E0-47CF-B4B9-24130997EE6B}"/>
                  </a:ext>
                </a:extLst>
              </p:cNvPr>
              <p:cNvSpPr/>
              <p:nvPr/>
            </p:nvSpPr>
            <p:spPr>
              <a:xfrm>
                <a:off x="1040655" y="3909335"/>
                <a:ext cx="2996846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22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CE8E313-34E0-47CF-B4B9-24130997E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55" y="3909335"/>
                <a:ext cx="2996846" cy="474489"/>
              </a:xfrm>
              <a:prstGeom prst="rect">
                <a:avLst/>
              </a:prstGeom>
              <a:blipFill>
                <a:blip r:embed="rId5"/>
                <a:stretch>
                  <a:fillRect t="-3846" r="-46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AA64970-931C-4E59-A385-67D4C52D311E}"/>
                  </a:ext>
                </a:extLst>
              </p:cNvPr>
              <p:cNvSpPr/>
              <p:nvPr/>
            </p:nvSpPr>
            <p:spPr>
              <a:xfrm>
                <a:off x="6437172" y="3909335"/>
                <a:ext cx="2699200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𝑨𝑩𝑪𝑫</m:t>
                              </m:r>
                            </m:e>
                          </m:d>
                        </m:e>
                      </m:d>
                      <m:r>
                        <a:rPr lang="vi-VN" sz="22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2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p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AA64970-931C-4E59-A385-67D4C52D3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172" y="3909335"/>
                <a:ext cx="2699200" cy="474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C15732D-4BB0-4100-A1BE-514D8A63596B}"/>
                  </a:ext>
                </a:extLst>
              </p:cNvPr>
              <p:cNvSpPr/>
              <p:nvPr/>
            </p:nvSpPr>
            <p:spPr>
              <a:xfrm>
                <a:off x="1333849" y="5525681"/>
                <a:ext cx="5752665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2200" b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e>
                        </m:d>
                      </m:e>
                    </m:d>
                    <m:r>
                      <a:rPr lang="vi-VN" sz="22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22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sz="22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endParaRPr lang="vi-VN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C15732D-4BB0-4100-A1BE-514D8A635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49" y="5525681"/>
                <a:ext cx="5752665" cy="474489"/>
              </a:xfrm>
              <a:prstGeom prst="rect">
                <a:avLst/>
              </a:prstGeom>
              <a:blipFill>
                <a:blip r:embed="rId7"/>
                <a:stretch>
                  <a:fillRect l="-1379" t="-5128" r="-53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>
            <a:extLst>
              <a:ext uri="{FF2B5EF4-FFF2-40B4-BE49-F238E27FC236}">
                <a16:creationId xmlns:a16="http://schemas.microsoft.com/office/drawing/2014/main" id="{C002054B-6909-44D1-B18E-19FEF7900CA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71" y="4809757"/>
            <a:ext cx="2819400" cy="18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4" grpId="0" animBg="1"/>
      <p:bldP spid="8" grpId="0"/>
      <p:bldP spid="110" grpId="0"/>
      <p:bldP spid="111" grpId="0"/>
      <p:bldP spid="112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3505200" cy="461665"/>
            <a:chOff x="-288924" y="1892299"/>
            <a:chExt cx="7010400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481544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4633914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52" name="Group 10"/>
          <p:cNvGrpSpPr/>
          <p:nvPr/>
        </p:nvGrpSpPr>
        <p:grpSpPr>
          <a:xfrm>
            <a:off x="588098" y="2988209"/>
            <a:ext cx="6483114" cy="3507582"/>
            <a:chOff x="1240889" y="5830138"/>
            <a:chExt cx="21817976" cy="6755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52"/>
                <p:cNvSpPr/>
                <p:nvPr/>
              </p:nvSpPr>
              <p:spPr>
                <a:xfrm>
                  <a:off x="1240889" y="5956240"/>
                  <a:ext cx="21817976" cy="6629332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Vì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⊥(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,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nên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đường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thẳng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vuông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góc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với</a:t>
                  </a:r>
                  <a:b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tất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cả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các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đường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thẳng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nằm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trong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,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bao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gồm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𝑪𝑫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ounded 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889" y="5956240"/>
                  <a:ext cx="21817976" cy="6629332"/>
                </a:xfrm>
                <a:prstGeom prst="roundRect">
                  <a:avLst>
                    <a:gd name="adj" fmla="val 3132"/>
                  </a:avLst>
                </a:prstGeom>
                <a:blipFill>
                  <a:blip r:embed="rId3"/>
                  <a:stretch>
                    <a:fillRect l="-93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60"/>
            <p:cNvGrpSpPr/>
            <p:nvPr/>
          </p:nvGrpSpPr>
          <p:grpSpPr>
            <a:xfrm>
              <a:off x="1270511" y="5830138"/>
              <a:ext cx="6732388" cy="977634"/>
              <a:chOff x="1224541" y="6268705"/>
              <a:chExt cx="6732388" cy="97763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822404" y="4296646"/>
                <a:ext cx="828630" cy="48809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34689" y="6268705"/>
                <a:ext cx="5722240" cy="977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96900" y="1253858"/>
            <a:ext cx="10920914" cy="1541817"/>
            <a:chOff x="1268078" y="3405486"/>
            <a:chExt cx="21841827" cy="3083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1268078" y="3790950"/>
                  <a:ext cx="21841827" cy="2698169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9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vi-VN" sz="20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2000" b="1" i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20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 đáy </a:t>
                  </a:r>
                  <a14:m>
                    <m:oMath xmlns:m="http://schemas.openxmlformats.org/officeDocument/2006/math">
                      <m:r>
                        <a:rPr lang="vi-V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𝑨𝑩𝑪𝑫</m:t>
                      </m:r>
                    </m:oMath>
                  </a14:m>
                  <a:r>
                    <a:rPr lang="vi-VN" sz="20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hình chữ nhật, </a:t>
                  </a:r>
                  <a14:m>
                    <m:oMath xmlns:m="http://schemas.openxmlformats.org/officeDocument/2006/math">
                      <m:r>
                        <a:rPr lang="vi-V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vi-VN" sz="20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 với mặt phẳng đáy. Đường thẳng </a:t>
                  </a:r>
                  <a14:m>
                    <m:oMath xmlns:m="http://schemas.openxmlformats.org/officeDocument/2006/math">
                      <m:r>
                        <a:rPr lang="vi-V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𝑺𝑨</m:t>
                      </m:r>
                    </m:oMath>
                  </a14:m>
                  <a:r>
                    <a:rPr lang="vi-VN" sz="20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vuông góc với những đường thẳng nào?</a:t>
                  </a:r>
                  <a:endParaRPr lang="en-US" sz="2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endParaRPr lang="en-US" sz="9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1841827" cy="2698169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4"/>
                  <a:stretch>
                    <a:fillRect l="-278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56684" cy="1014231"/>
              <a:chOff x="1311958" y="3405486"/>
              <a:chExt cx="3356684" cy="1014231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417970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p:pic>
        <p:nvPicPr>
          <p:cNvPr id="50" name="Picture 4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81" y="3200019"/>
            <a:ext cx="4302919" cy="350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47891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65795" y="1210422"/>
            <a:ext cx="11557067" cy="1288368"/>
            <a:chOff x="534987" y="1869705"/>
            <a:chExt cx="22372023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372023" cy="2777811"/>
              <a:chOff x="534987" y="1647866"/>
              <a:chExt cx="22372023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151360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789" y="1700170"/>
                  <a:ext cx="2067268" cy="929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210998" y="4428960"/>
            <a:ext cx="11619744" cy="2323751"/>
            <a:chOff x="1270510" y="5132050"/>
            <a:chExt cx="22710945" cy="2807130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246339"/>
              <a:ext cx="22696545" cy="26928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132050"/>
              <a:ext cx="4643603" cy="929800"/>
              <a:chOff x="1224541" y="6187479"/>
              <a:chExt cx="4643603" cy="929800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78611" y="4640438"/>
                <a:ext cx="70717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415696" cy="520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187479"/>
                <a:ext cx="903517" cy="84249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513E57-705A-4743-A064-7F784895156F}"/>
              </a:ext>
            </a:extLst>
          </p:cNvPr>
          <p:cNvGrpSpPr/>
          <p:nvPr/>
        </p:nvGrpSpPr>
        <p:grpSpPr>
          <a:xfrm>
            <a:off x="552688" y="3605914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132FD16-D665-4543-8855-D95F87E3B62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E80578-0C09-4499-A5B3-0A7FC3EE263A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A0FF2D4-8474-455A-B678-0C4E06DD7DF1}"/>
              </a:ext>
            </a:extLst>
          </p:cNvPr>
          <p:cNvGrpSpPr/>
          <p:nvPr/>
        </p:nvGrpSpPr>
        <p:grpSpPr>
          <a:xfrm>
            <a:off x="552688" y="2712734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6448E4-803F-4189-9A3D-FEFCC231726F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C6DE28-A35D-4007-B112-B0B8BF95FBE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9C5456-88E2-4595-BCC7-D3BB8C72DE78}"/>
              </a:ext>
            </a:extLst>
          </p:cNvPr>
          <p:cNvGrpSpPr/>
          <p:nvPr/>
        </p:nvGrpSpPr>
        <p:grpSpPr>
          <a:xfrm>
            <a:off x="5834065" y="2696213"/>
            <a:ext cx="5251328" cy="805573"/>
            <a:chOff x="1105539" y="3193080"/>
            <a:chExt cx="8241706" cy="12643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0FD21B6-3480-4161-AB37-B0B53117BE9B}"/>
                </a:ext>
              </a:extLst>
            </p:cNvPr>
            <p:cNvSpPr/>
            <p:nvPr/>
          </p:nvSpPr>
          <p:spPr>
            <a:xfrm>
              <a:off x="1551243" y="3193080"/>
              <a:ext cx="7796002" cy="1264309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21C3231-C1B4-4410-9144-4762C1A57EFB}"/>
                </a:ext>
              </a:extLst>
            </p:cNvPr>
            <p:cNvSpPr/>
            <p:nvPr/>
          </p:nvSpPr>
          <p:spPr>
            <a:xfrm>
              <a:off x="1105539" y="358334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6C4D13F-2284-4FD6-A84F-E7DB320AF175}"/>
              </a:ext>
            </a:extLst>
          </p:cNvPr>
          <p:cNvGrpSpPr/>
          <p:nvPr/>
        </p:nvGrpSpPr>
        <p:grpSpPr>
          <a:xfrm>
            <a:off x="5897971" y="3623259"/>
            <a:ext cx="5220803" cy="805702"/>
            <a:chOff x="1410563" y="3163074"/>
            <a:chExt cx="8193799" cy="126451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17E5102-0EB3-49FD-9C0F-B04565CC4CD4}"/>
                </a:ext>
              </a:extLst>
            </p:cNvPr>
            <p:cNvSpPr/>
            <p:nvPr/>
          </p:nvSpPr>
          <p:spPr>
            <a:xfrm>
              <a:off x="1765249" y="3163074"/>
              <a:ext cx="7839113" cy="1264510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E8EA92D-DA25-4003-9EBE-CDBB5C55B51E}"/>
                </a:ext>
              </a:extLst>
            </p:cNvPr>
            <p:cNvSpPr/>
            <p:nvPr/>
          </p:nvSpPr>
          <p:spPr>
            <a:xfrm>
              <a:off x="1410563" y="3463429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D7B86985-019B-41B5-BBAA-456C94F46911}"/>
              </a:ext>
            </a:extLst>
          </p:cNvPr>
          <p:cNvSpPr/>
          <p:nvPr/>
        </p:nvSpPr>
        <p:spPr>
          <a:xfrm>
            <a:off x="482398" y="2853932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/>
              <a:t>A</a:t>
            </a:r>
            <a:endParaRPr lang="vi-VN" sz="33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/>
              <p:nvPr/>
            </p:nvSpPr>
            <p:spPr>
              <a:xfrm>
                <a:off x="1395389" y="2701789"/>
                <a:ext cx="3706271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𝒂𝒓𝒄𝒕𝒂𝒏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1EE26D-DBE8-49D5-9001-A94674BB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389" y="2701789"/>
                <a:ext cx="3706271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24ECD6-4088-4AAB-8422-796D570C912F}"/>
                  </a:ext>
                </a:extLst>
              </p:cNvPr>
              <p:cNvSpPr/>
              <p:nvPr/>
            </p:nvSpPr>
            <p:spPr>
              <a:xfrm>
                <a:off x="883087" y="1685554"/>
                <a:ext cx="11593936" cy="80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là hình vuông cạnh </a:t>
                </a:r>
                <a14:m>
                  <m:oMath xmlns:m="http://schemas.openxmlformats.org/officeDocument/2006/math">
                    <m:r>
                      <a:rPr lang="nl-NL" sz="2200" b="1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nl-NL" sz="2200" b="1">
                    <a:latin typeface="Tahoma" panose="020B0604030504040204" pitchFamily="34" charset="0"/>
                    <a:ea typeface="Calibri" panose="020F0502020204030204" pitchFamily="34" charset="0"/>
                  </a:rPr>
                  <a:t>, SA</a:t>
                </a:r>
                <a14:m>
                  <m:oMath xmlns:m="http://schemas.openxmlformats.org/officeDocument/2006/math">
                    <m:r>
                      <a:rPr lang="nl-NL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l-NL" sz="2200" b="1">
                    <a:latin typeface="Tahoma" panose="020B0604030504040204" pitchFamily="34" charset="0"/>
                    <a:ea typeface="Calibri" panose="020F0502020204030204" pitchFamily="34" charset="0"/>
                  </a:rPr>
                  <a:t> (ABCD),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. Trong các mệnh đề sau, mệnh đề nào sau đây đúng ?</a:t>
                </a:r>
                <a:endParaRPr lang="vi-VN" sz="9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24ECD6-4088-4AAB-8422-796D570C9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7" y="1685554"/>
                <a:ext cx="11593936" cy="801438"/>
              </a:xfrm>
              <a:prstGeom prst="rect">
                <a:avLst/>
              </a:prstGeom>
              <a:blipFill>
                <a:blip r:embed="rId3"/>
                <a:stretch>
                  <a:fillRect l="-683" t="-1527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D9C092-F09C-4AC8-AE13-9C921E632236}"/>
                  </a:ext>
                </a:extLst>
              </p:cNvPr>
              <p:cNvSpPr/>
              <p:nvPr/>
            </p:nvSpPr>
            <p:spPr>
              <a:xfrm>
                <a:off x="6842702" y="2772678"/>
                <a:ext cx="2417072" cy="674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AD9C092-F09C-4AC8-AE13-9C921E6322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702" y="2772678"/>
                <a:ext cx="2417072" cy="674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37191A1-0ACB-48FD-80EC-616619020D9E}"/>
                  </a:ext>
                </a:extLst>
              </p:cNvPr>
              <p:cNvSpPr/>
              <p:nvPr/>
            </p:nvSpPr>
            <p:spPr>
              <a:xfrm>
                <a:off x="1374776" y="3643214"/>
                <a:ext cx="2417072" cy="672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37191A1-0ACB-48FD-80EC-616619020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776" y="3643214"/>
                <a:ext cx="2417072" cy="6725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B8555D7-63CF-4E9D-8D0E-4A4543CF1AB9}"/>
                  </a:ext>
                </a:extLst>
              </p:cNvPr>
              <p:cNvSpPr/>
              <p:nvPr/>
            </p:nvSpPr>
            <p:spPr>
              <a:xfrm>
                <a:off x="6605512" y="3508644"/>
                <a:ext cx="3891578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2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vi-V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𝒂𝒓𝒄𝒕𝒂𝒏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B8555D7-63CF-4E9D-8D0E-4A4543CF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512" y="3508644"/>
                <a:ext cx="3891578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480F27F8-F92C-4B59-9EEB-AACA9B223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5568" y="4425769"/>
            <a:ext cx="2595174" cy="251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806C554-2291-4AAE-89AA-88739364A6B0}"/>
                  </a:ext>
                </a:extLst>
              </p:cNvPr>
              <p:cNvSpPr/>
              <p:nvPr/>
            </p:nvSpPr>
            <p:spPr>
              <a:xfrm>
                <a:off x="261562" y="5126378"/>
                <a:ext cx="2134302" cy="1747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𝒈𝒕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9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𝑨𝑩𝑪𝑫</m:t>
                                  </m:r>
                                </m:e>
                              </m:d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𝑺𝑨𝑩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806C554-2291-4AAE-89AA-88739364A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2" y="5126378"/>
                <a:ext cx="2134302" cy="1747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8B26D0-6AE8-4C50-8FEF-5F09FD3FC887}"/>
                  </a:ext>
                </a:extLst>
              </p:cNvPr>
              <p:cNvSpPr/>
              <p:nvPr/>
            </p:nvSpPr>
            <p:spPr>
              <a:xfrm>
                <a:off x="3995453" y="5051305"/>
                <a:ext cx="4317977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a:rPr lang="vi-VN" sz="2200" b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vi-VN" sz="22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𝐒𝐂</m:t>
                        </m:r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𝐒𝐁</m:t>
                        </m:r>
                      </m:e>
                    </m:d>
                    <m:r>
                      <a:rPr lang="en-US" sz="22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𝑩𝑺𝑪</m:t>
                        </m:r>
                      </m:e>
                    </m:acc>
                    <m:r>
                      <a:rPr lang="vi-VN" sz="2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D8B26D0-6AE8-4C50-8FEF-5F09FD3FC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53" y="5051305"/>
                <a:ext cx="4317977" cy="474489"/>
              </a:xfrm>
              <a:prstGeom prst="rect">
                <a:avLst/>
              </a:prstGeom>
              <a:blipFill>
                <a:blip r:embed="rId9"/>
                <a:stretch>
                  <a:fillRect l="-1834" t="-6494" r="-32440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A637F98-4408-48DA-8DEE-1F9583BA9832}"/>
                  </a:ext>
                </a:extLst>
              </p:cNvPr>
              <p:cNvSpPr/>
              <p:nvPr/>
            </p:nvSpPr>
            <p:spPr>
              <a:xfrm>
                <a:off x="3967626" y="4513906"/>
                <a:ext cx="20263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BC</a:t>
                </a:r>
                <a:r>
                  <a:rPr lang="en-US" sz="2200" b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⊥(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𝑺𝑨𝑩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A637F98-4408-48DA-8DEE-1F9583BA9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626" y="4513906"/>
                <a:ext cx="2026324" cy="430887"/>
              </a:xfrm>
              <a:prstGeom prst="rect">
                <a:avLst/>
              </a:prstGeom>
              <a:blipFill>
                <a:blip r:embed="rId10"/>
                <a:stretch>
                  <a:fillRect l="-3916" t="-11268" r="-904" b="-25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351026A-8071-47B0-AF5D-45D2D9C0A1FE}"/>
                  </a:ext>
                </a:extLst>
              </p:cNvPr>
              <p:cNvSpPr/>
              <p:nvPr/>
            </p:nvSpPr>
            <p:spPr>
              <a:xfrm>
                <a:off x="4032084" y="5726318"/>
                <a:ext cx="4520893" cy="653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</a:t>
                </a:r>
                <a:r>
                  <a:rPr lang="en-US" sz="2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𝑩𝑺𝑪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𝑺𝑩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𝑺𝑨</m:t>
                                </m:r>
                              </m:e>
                              <m:sup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2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351026A-8071-47B0-AF5D-45D2D9C0A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84" y="5726318"/>
                <a:ext cx="4520893" cy="653833"/>
              </a:xfrm>
              <a:prstGeom prst="rect">
                <a:avLst/>
              </a:prstGeom>
              <a:blipFill>
                <a:blip r:embed="rId11"/>
                <a:stretch>
                  <a:fillRect l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4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8" grpId="0"/>
      <p:bldP spid="6" grpId="0"/>
      <p:bldP spid="75" grpId="0"/>
      <p:bldP spid="76" grpId="0"/>
      <p:bldP spid="77" grpId="0"/>
      <p:bldP spid="70" grpId="0"/>
      <p:bldP spid="81" grpId="0"/>
      <p:bldP spid="82" grpId="0"/>
      <p:bldP spid="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B604B-D642-4C42-B427-4D689BD8F61B}"/>
              </a:ext>
            </a:extLst>
          </p:cNvPr>
          <p:cNvGrpSpPr/>
          <p:nvPr/>
        </p:nvGrpSpPr>
        <p:grpSpPr>
          <a:xfrm>
            <a:off x="-227451" y="786034"/>
            <a:ext cx="5603455" cy="461665"/>
            <a:chOff x="-288924" y="1892299"/>
            <a:chExt cx="11208937" cy="92332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7217CA4-FB17-489C-BB89-7F60CBB3646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EA0478-29AB-46F8-A0C5-CD46C016CE2B}"/>
                </a:ext>
              </a:extLst>
            </p:cNvPr>
            <p:cNvSpPr txBox="1"/>
            <p:nvPr/>
          </p:nvSpPr>
          <p:spPr>
            <a:xfrm>
              <a:off x="1082674" y="1922269"/>
              <a:ext cx="593859" cy="461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FD6092-47E1-4A44-86A6-003E67B28D48}"/>
                </a:ext>
              </a:extLst>
            </p:cNvPr>
            <p:cNvSpPr txBox="1"/>
            <p:nvPr/>
          </p:nvSpPr>
          <p:spPr>
            <a:xfrm>
              <a:off x="2087562" y="1892299"/>
              <a:ext cx="8832451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F07B41-59B6-4133-8790-4F9C3A49DEEF}"/>
              </a:ext>
            </a:extLst>
          </p:cNvPr>
          <p:cNvGrpSpPr/>
          <p:nvPr/>
        </p:nvGrpSpPr>
        <p:grpSpPr>
          <a:xfrm>
            <a:off x="242036" y="1447801"/>
            <a:ext cx="11707928" cy="1288368"/>
            <a:chOff x="534987" y="1869705"/>
            <a:chExt cx="22664057" cy="277781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734DEDE-38D9-47D8-8B28-7CB599F0FAB4}"/>
                </a:ext>
              </a:extLst>
            </p:cNvPr>
            <p:cNvGrpSpPr/>
            <p:nvPr/>
          </p:nvGrpSpPr>
          <p:grpSpPr>
            <a:xfrm>
              <a:off x="534987" y="1869705"/>
              <a:ext cx="22664057" cy="2777811"/>
              <a:chOff x="534987" y="1647866"/>
              <a:chExt cx="22664057" cy="2777811"/>
            </a:xfrm>
          </p:grpSpPr>
          <p:sp>
            <p:nvSpPr>
              <p:cNvPr id="56" name="Rounded Rectangle 89">
                <a:extLst>
                  <a:ext uri="{FF2B5EF4-FFF2-40B4-BE49-F238E27FC236}">
                    <a16:creationId xmlns:a16="http://schemas.microsoft.com/office/drawing/2014/main" id="{4692C69A-5B8C-4F83-9EEE-744AB7E406D7}"/>
                  </a:ext>
                </a:extLst>
              </p:cNvPr>
              <p:cNvSpPr/>
              <p:nvPr/>
            </p:nvSpPr>
            <p:spPr bwMode="auto">
              <a:xfrm>
                <a:off x="755650" y="1720891"/>
                <a:ext cx="22443394" cy="2704786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530">
                  <a:defRPr/>
                </a:pPr>
                <a:endParaRPr lang="en-US" sz="900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2D995A5-0E7F-4E37-94CF-EA2EA8113B31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" name="Isosceles Triangle 44">
                  <a:extLst>
                    <a:ext uri="{FF2B5EF4-FFF2-40B4-BE49-F238E27FC236}">
                      <a16:creationId xmlns:a16="http://schemas.microsoft.com/office/drawing/2014/main" id="{6398A57B-2AB2-4C7B-AF51-438998F61FCB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Pentagon 92">
                  <a:extLst>
                    <a:ext uri="{FF2B5EF4-FFF2-40B4-BE49-F238E27FC236}">
                      <a16:creationId xmlns:a16="http://schemas.microsoft.com/office/drawing/2014/main" id="{3EA9AD6E-2FDA-459B-9EFF-F7B13E8E14FF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530"/>
                  <a:endParaRPr lang="en-US" sz="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0" name="Group 11">
                  <a:extLst>
                    <a:ext uri="{FF2B5EF4-FFF2-40B4-BE49-F238E27FC236}">
                      <a16:creationId xmlns:a16="http://schemas.microsoft.com/office/drawing/2014/main" id="{D0B3DBAD-24E0-4529-B3E0-1CA883BA8B1E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3" name="Freeform 96">
                    <a:extLst>
                      <a:ext uri="{FF2B5EF4-FFF2-40B4-BE49-F238E27FC236}">
                        <a16:creationId xmlns:a16="http://schemas.microsoft.com/office/drawing/2014/main" id="{014A6C90-0CED-4402-AFCE-62B0CF5219D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4" name="Freeform 97">
                    <a:extLst>
                      <a:ext uri="{FF2B5EF4-FFF2-40B4-BE49-F238E27FC236}">
                        <a16:creationId xmlns:a16="http://schemas.microsoft.com/office/drawing/2014/main" id="{F7811409-18E5-4DE7-A047-694A5B8C15C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5" name="Freeform 98">
                    <a:extLst>
                      <a:ext uri="{FF2B5EF4-FFF2-40B4-BE49-F238E27FC236}">
                        <a16:creationId xmlns:a16="http://schemas.microsoft.com/office/drawing/2014/main" id="{3ADEC5BD-1D3A-4802-8BA1-959BD044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648DC74A-EFBA-49CA-9882-37082B9393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7468527D-1FA6-4F81-B6CE-75B9CDF797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D00C08A-B7D7-4E10-9F98-726C06571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745313F-2930-4857-89BE-D5B2F461F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530">
                      <a:defRPr/>
                    </a:pPr>
                    <a:endParaRPr lang="en-US" sz="900"/>
                  </a:p>
                </p:txBody>
              </p:sp>
            </p:grpSp>
            <p:sp>
              <p:nvSpPr>
                <p:cNvPr id="61" name="Chevron 94">
                  <a:extLst>
                    <a:ext uri="{FF2B5EF4-FFF2-40B4-BE49-F238E27FC236}">
                      <a16:creationId xmlns:a16="http://schemas.microsoft.com/office/drawing/2014/main" id="{CC9F95E4-6AE9-4403-B272-8487AC5BFB0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530">
                    <a:defRPr/>
                  </a:pPr>
                  <a:endParaRPr lang="en-US" sz="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TextBox 13">
                  <a:extLst>
                    <a:ext uri="{FF2B5EF4-FFF2-40B4-BE49-F238E27FC236}">
                      <a16:creationId xmlns:a16="http://schemas.microsoft.com/office/drawing/2014/main" id="{3D2BABF6-11C0-4503-A788-E405EA55E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66018" y="1700170"/>
                  <a:ext cx="2414812" cy="9290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 </a:t>
                  </a:r>
                </a:p>
              </p:txBody>
            </p:sp>
          </p:grp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8E4451-8954-415E-8BC6-7975B7DE8AEC}"/>
                </a:ext>
              </a:extLst>
            </p:cNvPr>
            <p:cNvSpPr/>
            <p:nvPr/>
          </p:nvSpPr>
          <p:spPr>
            <a:xfrm>
              <a:off x="4040187" y="1945905"/>
              <a:ext cx="18468976" cy="99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defTabSz="45715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A999DDB-2D4D-4146-8260-3144059CDBE2}"/>
              </a:ext>
            </a:extLst>
          </p:cNvPr>
          <p:cNvSpPr/>
          <p:nvPr/>
        </p:nvSpPr>
        <p:spPr>
          <a:xfrm>
            <a:off x="2137048" y="1405533"/>
            <a:ext cx="939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0275EF-0566-4823-A40F-5F4CC4F4A195}"/>
              </a:ext>
            </a:extLst>
          </p:cNvPr>
          <p:cNvGrpSpPr/>
          <p:nvPr/>
        </p:nvGrpSpPr>
        <p:grpSpPr>
          <a:xfrm>
            <a:off x="295610" y="3649907"/>
            <a:ext cx="8177394" cy="2522293"/>
            <a:chOff x="1270510" y="5267367"/>
            <a:chExt cx="15982826" cy="2671813"/>
          </a:xfrm>
        </p:grpSpPr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0A8CE1DA-1FFD-4FF6-9430-79DFD3045D63}"/>
                </a:ext>
              </a:extLst>
            </p:cNvPr>
            <p:cNvSpPr/>
            <p:nvPr/>
          </p:nvSpPr>
          <p:spPr>
            <a:xfrm>
              <a:off x="1284910" y="5311508"/>
              <a:ext cx="15968426" cy="262767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C0A2A12-AB49-441A-9531-8A709682ACC8}"/>
                </a:ext>
              </a:extLst>
            </p:cNvPr>
            <p:cNvGrpSpPr/>
            <p:nvPr/>
          </p:nvGrpSpPr>
          <p:grpSpPr>
            <a:xfrm>
              <a:off x="1270510" y="5267367"/>
              <a:ext cx="4643602" cy="484236"/>
              <a:chOff x="1224541" y="6322796"/>
              <a:chExt cx="4643602" cy="484236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0A8014EB-08AA-4C18-9227-98DD6830C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90080" y="4528968"/>
                <a:ext cx="484236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0A1616-5D40-433B-A9E6-9732C8A9FE48}"/>
                  </a:ext>
                </a:extLst>
              </p:cNvPr>
              <p:cNvSpPr txBox="1"/>
              <p:nvPr/>
            </p:nvSpPr>
            <p:spPr>
              <a:xfrm>
                <a:off x="2296330" y="6349326"/>
                <a:ext cx="3415696" cy="456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2" name="Round Diagonal Corner Rectangle 118">
                <a:extLst>
                  <a:ext uri="{FF2B5EF4-FFF2-40B4-BE49-F238E27FC236}">
                    <a16:creationId xmlns:a16="http://schemas.microsoft.com/office/drawing/2014/main" id="{6B6A1E24-3762-4817-B9EE-1D06F38EC68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484233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19">
                <a:extLst>
                  <a:ext uri="{FF2B5EF4-FFF2-40B4-BE49-F238E27FC236}">
                    <a16:creationId xmlns:a16="http://schemas.microsoft.com/office/drawing/2014/main" id="{614D93BA-1C0F-4251-9C89-09123F8D8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392550" cy="42886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007932-7881-4EA4-96DB-BA61B20A6C09}"/>
              </a:ext>
            </a:extLst>
          </p:cNvPr>
          <p:cNvGrpSpPr/>
          <p:nvPr/>
        </p:nvGrpSpPr>
        <p:grpSpPr>
          <a:xfrm>
            <a:off x="3557519" y="2905830"/>
            <a:ext cx="2164587" cy="521028"/>
            <a:chOff x="1380347" y="3163074"/>
            <a:chExt cx="3397215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28DE82C-3E4F-448B-BB50-BF40AE0243D1}"/>
                </a:ext>
              </a:extLst>
            </p:cNvPr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B5343B6-6D0E-4405-8FA7-5CCA40A1BEBC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B880BD9-74C6-4FBB-8EB5-84250ABA6D8D}"/>
              </a:ext>
            </a:extLst>
          </p:cNvPr>
          <p:cNvGrpSpPr/>
          <p:nvPr/>
        </p:nvGrpSpPr>
        <p:grpSpPr>
          <a:xfrm>
            <a:off x="6629913" y="2905830"/>
            <a:ext cx="2211773" cy="521028"/>
            <a:chOff x="1380347" y="3163074"/>
            <a:chExt cx="3471271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2F5CC58-D212-4506-B11B-AFB1855B5982}"/>
                </a:ext>
              </a:extLst>
            </p:cNvPr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5CECF7F-2A94-4015-910D-8773667E1020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94DD4-1B9D-4A80-89F5-168627D9EBD8}"/>
              </a:ext>
            </a:extLst>
          </p:cNvPr>
          <p:cNvGrpSpPr/>
          <p:nvPr/>
        </p:nvGrpSpPr>
        <p:grpSpPr>
          <a:xfrm>
            <a:off x="9702309" y="2905830"/>
            <a:ext cx="2152464" cy="521028"/>
            <a:chOff x="1380347" y="3163074"/>
            <a:chExt cx="337818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4BDD4F-ED49-4AD2-AB74-C1DDB5AF1CE6}"/>
                </a:ext>
              </a:extLst>
            </p:cNvPr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CB5E9F0-8391-46AB-8292-D16217E06F95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5584B58-ED1F-4B7E-BE5A-30C03E757A44}"/>
              </a:ext>
            </a:extLst>
          </p:cNvPr>
          <p:cNvGrpSpPr/>
          <p:nvPr/>
        </p:nvGrpSpPr>
        <p:grpSpPr>
          <a:xfrm>
            <a:off x="485124" y="2905830"/>
            <a:ext cx="2122982" cy="521028"/>
            <a:chOff x="1380347" y="3163074"/>
            <a:chExt cx="3331918" cy="8177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4D875B8-2033-498E-B151-0DE911C87C29}"/>
                </a:ext>
              </a:extLst>
            </p:cNvPr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347BDE-4038-4B63-819D-47D64A8B6EA3}"/>
                </a:ext>
              </a:extLst>
            </p:cNvPr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grpFill/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ysClr val="windowText" lastClr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900" dirty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/>
              <p:nvPr/>
            </p:nvSpPr>
            <p:spPr>
              <a:xfrm>
                <a:off x="962327" y="2991035"/>
                <a:ext cx="1798634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𝑨𝑲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9BBB948-D2BF-4798-AC87-14D276B1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27" y="2991035"/>
                <a:ext cx="1798634" cy="430887"/>
              </a:xfrm>
              <a:prstGeom prst="rect">
                <a:avLst/>
              </a:prstGeom>
              <a:blipFill>
                <a:blip r:embed="rId2"/>
                <a:stretch>
                  <a:fillRect l="-339" t="-10000" r="-339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106">
            <a:extLst>
              <a:ext uri="{FF2B5EF4-FFF2-40B4-BE49-F238E27FC236}">
                <a16:creationId xmlns:a16="http://schemas.microsoft.com/office/drawing/2014/main" id="{7306455C-B06C-42C5-ADC4-15A23B2E7384}"/>
              </a:ext>
            </a:extLst>
          </p:cNvPr>
          <p:cNvSpPr/>
          <p:nvPr/>
        </p:nvSpPr>
        <p:spPr>
          <a:xfrm>
            <a:off x="9708553" y="2918497"/>
            <a:ext cx="491621" cy="4901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/>
              <a:t>D</a:t>
            </a:r>
            <a:endParaRPr lang="vi-VN" sz="33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/>
              <p:nvPr/>
            </p:nvSpPr>
            <p:spPr>
              <a:xfrm>
                <a:off x="535101" y="1615665"/>
                <a:ext cx="11380253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                    Cho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chóp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thoi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bên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𝑺𝑨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đáy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𝑯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𝑲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lượt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chiếu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𝑺𝑫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Khẳng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định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nl-NL" sz="22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?       </a:t>
                </a:r>
                <a:endParaRPr lang="vi-VN" sz="9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C6C0B3-B8AD-43EE-BC9E-607F448CB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1" y="1615665"/>
                <a:ext cx="11380253" cy="1107996"/>
              </a:xfrm>
              <a:prstGeom prst="rect">
                <a:avLst/>
              </a:prstGeom>
              <a:blipFill>
                <a:blip r:embed="rId3"/>
                <a:stretch>
                  <a:fillRect l="-696" t="-3846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5B5B912-AAB1-4EFE-9595-B6EACDA03C58}"/>
                  </a:ext>
                </a:extLst>
              </p:cNvPr>
              <p:cNvSpPr/>
              <p:nvPr/>
            </p:nvSpPr>
            <p:spPr>
              <a:xfrm>
                <a:off x="4101065" y="3009215"/>
                <a:ext cx="1750544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5B5B912-AAB1-4EFE-9595-B6EACDA03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065" y="3009215"/>
                <a:ext cx="1750544" cy="430887"/>
              </a:xfrm>
              <a:prstGeom prst="rect">
                <a:avLst/>
              </a:prstGeom>
              <a:blipFill>
                <a:blip r:embed="rId4"/>
                <a:stretch>
                  <a:fillRect l="-348" t="-10000" r="-383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D32FE5-5362-4D16-8DAF-CD65DB3A077C}"/>
                  </a:ext>
                </a:extLst>
              </p:cNvPr>
              <p:cNvSpPr/>
              <p:nvPr/>
            </p:nvSpPr>
            <p:spPr>
              <a:xfrm>
                <a:off x="7129540" y="2990655"/>
                <a:ext cx="1805046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𝑺𝑪𝑫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D32FE5-5362-4D16-8DAF-CD65DB3A0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540" y="2990655"/>
                <a:ext cx="1805046" cy="430887"/>
              </a:xfrm>
              <a:prstGeom prst="rect">
                <a:avLst/>
              </a:prstGeom>
              <a:blipFill>
                <a:blip r:embed="rId5"/>
                <a:stretch>
                  <a:fillRect l="-338" t="-10000" r="-337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C79D355-D185-44C1-8567-9E7BF8CEA675}"/>
                  </a:ext>
                </a:extLst>
              </p:cNvPr>
              <p:cNvSpPr/>
              <p:nvPr/>
            </p:nvSpPr>
            <p:spPr>
              <a:xfrm>
                <a:off x="10288547" y="3007962"/>
                <a:ext cx="1785810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2200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C79D355-D185-44C1-8567-9E7BF8CEA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47" y="3007962"/>
                <a:ext cx="1785810" cy="430887"/>
              </a:xfrm>
              <a:prstGeom prst="rect">
                <a:avLst/>
              </a:prstGeom>
              <a:blipFill>
                <a:blip r:embed="rId6"/>
                <a:stretch>
                  <a:fillRect l="-341" t="-8451" r="-341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6D5F6E54-1E0F-4CE4-A4DD-6FBDB8FE2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3847" y="3678068"/>
            <a:ext cx="3180926" cy="2911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B02FD3-33CD-44FA-B9E7-AC5F2C16AA60}"/>
                  </a:ext>
                </a:extLst>
              </p:cNvPr>
              <p:cNvSpPr/>
              <p:nvPr/>
            </p:nvSpPr>
            <p:spPr>
              <a:xfrm>
                <a:off x="4291236" y="4941615"/>
                <a:ext cx="20263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BD</a:t>
                </a:r>
                <a:r>
                  <a:rPr lang="en-US" sz="2200" b="1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⊥(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𝑺𝑨𝑪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FB02FD3-33CD-44FA-B9E7-AC5F2C16A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236" y="4941615"/>
                <a:ext cx="2026324" cy="430887"/>
              </a:xfrm>
              <a:prstGeom prst="rect">
                <a:avLst/>
              </a:prstGeom>
              <a:blipFill>
                <a:blip r:embed="rId8"/>
                <a:stretch>
                  <a:fillRect l="-3916" t="-12857" r="-90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DB0ADD7-010E-4CBF-A4DD-C0279461F344}"/>
                  </a:ext>
                </a:extLst>
              </p:cNvPr>
              <p:cNvSpPr/>
              <p:nvPr/>
            </p:nvSpPr>
            <p:spPr>
              <a:xfrm>
                <a:off x="387275" y="4497682"/>
                <a:ext cx="2142318" cy="1747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𝒈𝒕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9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9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𝑨𝑩𝑪𝑫</m:t>
                                  </m:r>
                                </m:e>
                              </m:d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⊂(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𝑺𝑨𝑪</m:t>
                              </m:r>
                              <m:r>
                                <a:rPr lang="en-US" sz="9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DB0ADD7-010E-4CBF-A4DD-C0279461F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5" y="4497682"/>
                <a:ext cx="2142318" cy="1747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9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7" grpId="0" animBg="1"/>
      <p:bldP spid="6" grpId="0"/>
      <p:bldP spid="52" grpId="0"/>
      <p:bldP spid="72" grpId="0"/>
      <p:bldP spid="73" grpId="0"/>
      <p:bldP spid="78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54"/>
          <p:cNvGrpSpPr/>
          <p:nvPr/>
        </p:nvGrpSpPr>
        <p:grpSpPr>
          <a:xfrm>
            <a:off x="675390" y="3145372"/>
            <a:ext cx="4963411" cy="3532563"/>
            <a:chOff x="1268078" y="3405486"/>
            <a:chExt cx="12892632" cy="5890135"/>
          </a:xfrm>
        </p:grpSpPr>
        <p:sp>
          <p:nvSpPr>
            <p:cNvPr id="109" name="Rounded Rectangle 108"/>
            <p:cNvSpPr/>
            <p:nvPr/>
          </p:nvSpPr>
          <p:spPr>
            <a:xfrm>
              <a:off x="1268079" y="3790950"/>
              <a:ext cx="12892631" cy="55046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13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6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7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2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3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4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5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6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7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8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0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1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2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3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4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5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6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7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38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227456" y="786028"/>
            <a:ext cx="10715437" cy="461665"/>
            <a:chOff x="-288924" y="1892299"/>
            <a:chExt cx="21434750" cy="92332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4" y="1922269"/>
              <a:ext cx="59385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905826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6560BCF-D45E-40D0-A42F-4DA3732AF852}"/>
              </a:ext>
            </a:extLst>
          </p:cNvPr>
          <p:cNvGrpSpPr/>
          <p:nvPr/>
        </p:nvGrpSpPr>
        <p:grpSpPr>
          <a:xfrm>
            <a:off x="573617" y="1600201"/>
            <a:ext cx="10863570" cy="1447799"/>
            <a:chOff x="1120323" y="10988403"/>
            <a:chExt cx="21729655" cy="2895934"/>
          </a:xfrm>
        </p:grpSpPr>
        <p:sp>
          <p:nvSpPr>
            <p:cNvPr id="103" name="Rounded Rectangle 6">
              <a:extLst>
                <a:ext uri="{FF2B5EF4-FFF2-40B4-BE49-F238E27FC236}">
                  <a16:creationId xmlns:a16="http://schemas.microsoft.com/office/drawing/2014/main" id="{2812AE27-D489-4312-B73D-AA2F1FFAB569}"/>
                </a:ext>
              </a:extLst>
            </p:cNvPr>
            <p:cNvSpPr/>
            <p:nvPr/>
          </p:nvSpPr>
          <p:spPr>
            <a:xfrm>
              <a:off x="1323892" y="11370896"/>
              <a:ext cx="21526086" cy="2513441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4" name="Group 2">
              <a:extLst>
                <a:ext uri="{FF2B5EF4-FFF2-40B4-BE49-F238E27FC236}">
                  <a16:creationId xmlns:a16="http://schemas.microsoft.com/office/drawing/2014/main" id="{052384B0-1646-4F20-8959-17337B5F60D4}"/>
                </a:ext>
              </a:extLst>
            </p:cNvPr>
            <p:cNvGrpSpPr/>
            <p:nvPr/>
          </p:nvGrpSpPr>
          <p:grpSpPr>
            <a:xfrm>
              <a:off x="1120323" y="10988403"/>
              <a:ext cx="2815492" cy="956587"/>
              <a:chOff x="1120323" y="10988403"/>
              <a:chExt cx="2815492" cy="956587"/>
            </a:xfrm>
          </p:grpSpPr>
          <p:sp>
            <p:nvSpPr>
              <p:cNvPr id="105" name="Right Triangle 104">
                <a:extLst>
                  <a:ext uri="{FF2B5EF4-FFF2-40B4-BE49-F238E27FC236}">
                    <a16:creationId xmlns:a16="http://schemas.microsoft.com/office/drawing/2014/main" id="{630AA13A-CD27-424A-981D-2B3C7D9522B8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830045E8-307F-4B88-AFD9-6E8B9A6EBB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48360" y="10001261"/>
                <a:ext cx="786687" cy="2788222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5A0C044-3AC1-4FDC-8841-DB8961AD0360}"/>
                  </a:ext>
                </a:extLst>
              </p:cNvPr>
              <p:cNvSpPr txBox="1"/>
              <p:nvPr/>
            </p:nvSpPr>
            <p:spPr>
              <a:xfrm>
                <a:off x="1314449" y="10988403"/>
                <a:ext cx="2621366" cy="89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676400" y="1888798"/>
            <a:ext cx="9144000" cy="154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một </a:t>
            </a:r>
            <a:r>
              <a:rPr lang="vi-VN" sz="22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 thẳng </a:t>
            </a:r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hai đường thẳng cắt nhau cùng thuộc một mặt phẳng thì nó vuông góc với mặt phẳng ấy.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53395" y="3411951"/>
            <a:ext cx="6096000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 tắt định lý bằng kí hiệu:</a:t>
            </a:r>
            <a:b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6349318" y="3120648"/>
            <a:ext cx="5130713" cy="3228831"/>
            <a:chOff x="7082273" y="992007"/>
            <a:chExt cx="4497951" cy="3322065"/>
          </a:xfrm>
        </p:grpSpPr>
        <p:grpSp>
          <p:nvGrpSpPr>
            <p:cNvPr id="140" name="Group 139"/>
            <p:cNvGrpSpPr/>
            <p:nvPr/>
          </p:nvGrpSpPr>
          <p:grpSpPr>
            <a:xfrm>
              <a:off x="7580438" y="992007"/>
              <a:ext cx="3999786" cy="2893054"/>
              <a:chOff x="7602306" y="1149075"/>
              <a:chExt cx="3999786" cy="2893054"/>
            </a:xfrm>
          </p:grpSpPr>
          <p:sp>
            <p:nvSpPr>
              <p:cNvPr id="142" name="Flowchart: Data 141"/>
              <p:cNvSpPr/>
              <p:nvPr/>
            </p:nvSpPr>
            <p:spPr>
              <a:xfrm>
                <a:off x="7602306" y="3023455"/>
                <a:ext cx="3999786" cy="1018674"/>
              </a:xfrm>
              <a:prstGeom prst="flowChartInputOutpu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9680987" y="1156252"/>
                <a:ext cx="0" cy="2286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Rectangle 143"/>
              <p:cNvSpPr/>
              <p:nvPr/>
            </p:nvSpPr>
            <p:spPr>
              <a:xfrm>
                <a:off x="9680987" y="3289852"/>
                <a:ext cx="147225" cy="15240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00" b="1" dirty="0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 flipH="1" flipV="1">
                <a:off x="8380412" y="3515346"/>
                <a:ext cx="1300576" cy="3334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8532916" y="3096549"/>
                <a:ext cx="883908" cy="69198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 rot="21436038">
                    <a:off x="7708707" y="3815991"/>
                    <a:ext cx="427016" cy="2058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7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7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7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8" name="TextBox 1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36038">
                    <a:off x="7708707" y="3815991"/>
                    <a:ext cx="427016" cy="2058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9639250" y="1149075"/>
                    <a:ext cx="249020" cy="2374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9250" y="1149075"/>
                    <a:ext cx="249020" cy="2374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9057380" y="2986437"/>
                    <a:ext cx="247616" cy="2374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150" name="TextBox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57380" y="2986437"/>
                    <a:ext cx="247616" cy="2374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9341067" y="3575302"/>
                    <a:ext cx="246210" cy="2374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 anchor="ctr" anchorCtr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152" name="TextBox 1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1067" y="3575302"/>
                    <a:ext cx="246210" cy="2374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1" name="Pie 140"/>
            <p:cNvSpPr/>
            <p:nvPr/>
          </p:nvSpPr>
          <p:spPr>
            <a:xfrm rot="5857446">
              <a:off x="7146339" y="3381808"/>
              <a:ext cx="868198" cy="996329"/>
            </a:xfrm>
            <a:prstGeom prst="pie">
              <a:avLst>
                <a:gd name="adj1" fmla="val 12954488"/>
                <a:gd name="adj2" fmla="val 1574981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8229600" y="5448300"/>
            <a:ext cx="114300" cy="1132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2" name="TextBox 51"/>
          <p:cNvSpPr txBox="1"/>
          <p:nvPr/>
        </p:nvSpPr>
        <p:spPr>
          <a:xfrm>
            <a:off x="7810500" y="5105400"/>
            <a:ext cx="30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D2EE23-3C8F-4BD8-9318-2D82A3977819}"/>
                  </a:ext>
                </a:extLst>
              </p:cNvPr>
              <p:cNvSpPr/>
              <p:nvPr/>
            </p:nvSpPr>
            <p:spPr>
              <a:xfrm>
                <a:off x="1310635" y="4309308"/>
                <a:ext cx="2908431" cy="1484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vi-VN" sz="22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vi-VN" sz="2200" b="1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vi-VN" sz="2200" b="1" i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vi-VN" sz="2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vi-VN" sz="2000" b="1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r>
                                    <a:rPr lang="vi-VN" sz="2000" b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𝐌</m:t>
                                  </m:r>
                                </m:e>
                                <m:e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vi-VN" sz="2000" b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  <m:r>
                                    <a:rPr lang="vi-VN" sz="2000" b="1">
                                      <a:latin typeface="Cambria Math" panose="02040503050406030204" pitchFamily="18" charset="0"/>
                                    </a:rPr>
                                    <m:t>⊂(</m:t>
                                  </m:r>
                                  <m:r>
                                    <a:rPr lang="vi-VN" sz="2000" b="1" i="1">
                                      <a:latin typeface="Cambria Math" panose="02040503050406030204" pitchFamily="18" charset="0"/>
                                    </a:rPr>
                                    <m:t>𝛂</m:t>
                                  </m:r>
                                  <m:r>
                                    <a:rPr lang="vi-VN" sz="2000" b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vi-VN" sz="2200" b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vi-VN" sz="2200" b="1" i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vi-VN" sz="22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D2EE23-3C8F-4BD8-9318-2D82A3977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35" y="4309308"/>
                <a:ext cx="2908431" cy="14844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41" grpId="0" animBg="1"/>
      <p:bldP spid="52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61" name="Group 54"/>
          <p:cNvGrpSpPr/>
          <p:nvPr/>
        </p:nvGrpSpPr>
        <p:grpSpPr>
          <a:xfrm>
            <a:off x="362987" y="1185297"/>
            <a:ext cx="6990313" cy="4085006"/>
            <a:chOff x="1268078" y="3405486"/>
            <a:chExt cx="13980626" cy="589013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13980625" cy="550467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529808" cy="940513"/>
              <a:chOff x="1311958" y="3405486"/>
              <a:chExt cx="352980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591094" cy="643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-227456" y="786028"/>
            <a:ext cx="10715437" cy="461665"/>
            <a:chOff x="-288924" y="1892299"/>
            <a:chExt cx="21434750" cy="923329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4" y="1922269"/>
              <a:ext cx="59385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2" y="1892299"/>
              <a:ext cx="1905826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567840"/>
            <a:ext cx="4724400" cy="420477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8535" y="1697960"/>
                <a:ext cx="6431866" cy="3121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5425" algn="just"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𝐀𝐂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tam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 algn="just">
                  <a:lnSpc>
                    <a:spcPct val="15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minh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ằ</m:t>
                    </m:r>
                    <m:r>
                      <m:rPr>
                        <m:nor/>
                      </m:rPr>
                      <a:rPr lang="en-US" sz="22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a:rPr lang="vi-VN" sz="2200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𝐦𝐩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22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chân đường cao vẽ từ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35" y="1697960"/>
                <a:ext cx="6431866" cy="3121688"/>
              </a:xfrm>
              <a:prstGeom prst="rect">
                <a:avLst/>
              </a:prstGeom>
              <a:blipFill>
                <a:blip r:embed="rId4"/>
                <a:stretch>
                  <a:fillRect l="-1327" r="-1232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3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52" name="Group 10"/>
          <p:cNvGrpSpPr/>
          <p:nvPr/>
        </p:nvGrpSpPr>
        <p:grpSpPr>
          <a:xfrm>
            <a:off x="227976" y="1574743"/>
            <a:ext cx="7458212" cy="4940358"/>
            <a:chOff x="1270511" y="5867401"/>
            <a:chExt cx="14066467" cy="924377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8"/>
              <a:ext cx="14064768" cy="89721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845463"/>
              <a:chOff x="1224541" y="6305968"/>
              <a:chExt cx="3568119" cy="84546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8"/>
                <a:ext cx="2496329" cy="83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12" y="1193031"/>
            <a:ext cx="4183860" cy="3599074"/>
          </a:xfrm>
          <a:prstGeom prst="rect">
            <a:avLst/>
          </a:prstGeom>
          <a:noFill/>
        </p:spPr>
      </p:pic>
      <p:grpSp>
        <p:nvGrpSpPr>
          <p:cNvPr id="50" name="Group 67"/>
          <p:cNvGrpSpPr/>
          <p:nvPr/>
        </p:nvGrpSpPr>
        <p:grpSpPr>
          <a:xfrm>
            <a:off x="159226" y="780583"/>
            <a:ext cx="1764904" cy="652277"/>
            <a:chOff x="1311958" y="3405486"/>
            <a:chExt cx="3529808" cy="940513"/>
          </a:xfrm>
        </p:grpSpPr>
        <p:sp>
          <p:nvSpPr>
            <p:cNvPr id="51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50672" y="3527166"/>
              <a:ext cx="2591094" cy="64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</a:t>
              </a:r>
            </a:p>
          </p:txBody>
        </p:sp>
        <p:grpSp>
          <p:nvGrpSpPr>
            <p:cNvPr id="5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4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5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8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9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1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8822" y="2050584"/>
                <a:ext cx="3988208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1450" indent="-1714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Chứng</a:t>
                </a:r>
                <a:r>
                  <a:rPr lang="en-US" sz="22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𝐦𝐩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22" y="2050584"/>
                <a:ext cx="3988208" cy="544252"/>
              </a:xfrm>
              <a:prstGeom prst="rect">
                <a:avLst/>
              </a:prstGeom>
              <a:blipFill>
                <a:blip r:embed="rId4"/>
                <a:stretch>
                  <a:fillRect l="-1985" r="-15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6206" y="2223166"/>
                <a:ext cx="6096000" cy="17136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2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𝐀𝐁𝐂</m:t>
                                </m:r>
                              </m:e>
                            </m:d>
                          </m:e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𝐀𝐂</m:t>
                            </m:r>
                          </m:e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𝐀𝐁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𝐀𝐂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</m:eqArr>
                      </m:e>
                    </m:d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206" y="2223166"/>
                <a:ext cx="6096000" cy="1713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591796" y="4161939"/>
                <a:ext cx="3172279" cy="544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b. </a:t>
                </a:r>
                <a:r>
                  <a:rPr lang="en-US" sz="2200" b="1" dirty="0" err="1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Chứng</a:t>
                </a:r>
                <a:r>
                  <a:rPr lang="en-US" sz="22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minh: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𝐒𝐀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96" y="4161939"/>
                <a:ext cx="3172279" cy="544252"/>
              </a:xfrm>
              <a:prstGeom prst="rect">
                <a:avLst/>
              </a:prstGeom>
              <a:blipFill>
                <a:blip r:embed="rId6"/>
                <a:stretch>
                  <a:fillRect l="-2500" r="-1538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9768" y="4695708"/>
                <a:ext cx="6744245" cy="1550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e>
                    </m:d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(chứng minh trên), </a:t>
                </a:r>
                <a:endParaRPr lang="en-US" sz="22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⊂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2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𝐀𝐁𝐂</m:t>
                        </m:r>
                      </m:e>
                    </m:d>
                  </m:oMath>
                </a14:m>
                <a:r>
                  <a:rPr lang="vi-VN" sz="2200" b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b="1">
                  <a:solidFill>
                    <a:srgbClr val="000000"/>
                  </a:solidFill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68" y="4695708"/>
                <a:ext cx="6744245" cy="1550681"/>
              </a:xfrm>
              <a:prstGeom prst="rect">
                <a:avLst/>
              </a:prstGeom>
              <a:blipFill>
                <a:blip r:embed="rId7"/>
                <a:stretch>
                  <a:fillRect l="-1174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1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52" name="Group 10"/>
          <p:cNvGrpSpPr/>
          <p:nvPr/>
        </p:nvGrpSpPr>
        <p:grpSpPr>
          <a:xfrm>
            <a:off x="266700" y="1537784"/>
            <a:ext cx="7458212" cy="5015417"/>
            <a:chOff x="1270511" y="5867401"/>
            <a:chExt cx="14066467" cy="923105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4064768" cy="89594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1"/>
              <a:ext cx="3568119" cy="845463"/>
              <a:chOff x="1224541" y="6305968"/>
              <a:chExt cx="3568119" cy="84546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8"/>
                <a:ext cx="2496329" cy="82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pic>
        <p:nvPicPr>
          <p:cNvPr id="104" name="Picture 1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12" y="1193031"/>
            <a:ext cx="4183860" cy="359907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4036" y="2143425"/>
                <a:ext cx="3555589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vi-VN" sz="2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minh: </a:t>
                </a:r>
                <a14:m>
                  <m:oMath xmlns:m="http://schemas.openxmlformats.org/officeDocument/2006/math">
                    <m:r>
                      <a:rPr lang="vi-V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6" y="2143425"/>
                <a:ext cx="3555589" cy="494815"/>
              </a:xfrm>
              <a:prstGeom prst="rect">
                <a:avLst/>
              </a:prstGeom>
              <a:blipFill>
                <a:blip r:embed="rId4"/>
                <a:stretch>
                  <a:fillRect l="-188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9359" y="2350752"/>
                <a:ext cx="6096000" cy="36973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3972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𝐒</m:t>
                                </m:r>
                                <m:r>
                                  <a:rPr lang="vi-VN" sz="22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𝐀𝐁</m:t>
                                </m:r>
                              </m:e>
                            </m:d>
                          </m:e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𝐒𝐀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𝐀𝐁</m:t>
                            </m:r>
                          </m:e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𝐒𝐀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𝐀𝐁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</m:t>
                            </m:r>
                          </m:e>
                        </m:eqArr>
                      </m:e>
                    </m:d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⊂(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𝐒𝐀𝐁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lại có: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28600" indent="228600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</m:t>
                            </m:r>
                            <m:r>
                              <a:rPr lang="en-US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2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𝐒𝐁𝐂</m:t>
                                </m:r>
                              </m:e>
                            </m:d>
                          </m:e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𝐀𝐇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𝐒𝐁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𝐀𝐇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𝐁𝐂</m:t>
                            </m:r>
                          </m:e>
                          <m:e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𝐒𝐁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𝐁𝐂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22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𝐁</m:t>
                            </m:r>
                          </m:e>
                        </m:eqArr>
                      </m:e>
                    </m:d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𝐀𝐇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⊥(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𝐒𝐁𝐂</m:t>
                    </m:r>
                    <m:r>
                      <a:rPr lang="vi-VN" sz="22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59" y="2350752"/>
                <a:ext cx="6096000" cy="3697359"/>
              </a:xfrm>
              <a:prstGeom prst="rect">
                <a:avLst/>
              </a:prstGeom>
              <a:blipFill>
                <a:blip r:embed="rId5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67"/>
          <p:cNvGrpSpPr/>
          <p:nvPr/>
        </p:nvGrpSpPr>
        <p:grpSpPr>
          <a:xfrm>
            <a:off x="159226" y="780583"/>
            <a:ext cx="1764904" cy="652277"/>
            <a:chOff x="1311958" y="3405486"/>
            <a:chExt cx="3529808" cy="940513"/>
          </a:xfrm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 rot="5400000">
              <a:off x="2921386" y="2671083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50672" y="3527166"/>
              <a:ext cx="2591094" cy="64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</a:t>
              </a:r>
            </a:p>
          </p:txBody>
        </p:sp>
        <p:grpSp>
          <p:nvGrpSpPr>
            <p:cNvPr id="22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7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9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0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2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3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19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AB044D18-C997-4E73-8334-8418211F19A5}"/>
              </a:ext>
            </a:extLst>
          </p:cNvPr>
          <p:cNvSpPr/>
          <p:nvPr/>
        </p:nvSpPr>
        <p:spPr>
          <a:xfrm>
            <a:off x="320556" y="3720095"/>
            <a:ext cx="6880345" cy="1754324"/>
          </a:xfrm>
          <a:prstGeom prst="roundRect">
            <a:avLst>
              <a:gd name="adj" fmla="val 956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92333"/>
            <a:ext cx="923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900"/>
          </a:p>
        </p:txBody>
      </p:sp>
      <p:grpSp>
        <p:nvGrpSpPr>
          <p:cNvPr id="96" name="Group 95"/>
          <p:cNvGrpSpPr/>
          <p:nvPr/>
        </p:nvGrpSpPr>
        <p:grpSpPr>
          <a:xfrm>
            <a:off x="-47437" y="786028"/>
            <a:ext cx="10715437" cy="461665"/>
            <a:chOff x="-288924" y="1892299"/>
            <a:chExt cx="21434750" cy="923329"/>
          </a:xfrm>
        </p:grpSpPr>
        <p:sp>
          <p:nvSpPr>
            <p:cNvPr id="97" name="Rounded Rectangle 9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4" y="1922269"/>
              <a:ext cx="59385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9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87562" y="1892299"/>
              <a:ext cx="1905826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ĐIỀU KIỆN ĐỂ ĐƯỜNG THẲNG VUÔNG GÓC VỚI MẶT PHẲNG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555" y="1257983"/>
            <a:ext cx="11528545" cy="1790018"/>
            <a:chOff x="835804" y="5964438"/>
            <a:chExt cx="22026223" cy="3580449"/>
          </a:xfrm>
        </p:grpSpPr>
        <p:sp>
          <p:nvSpPr>
            <p:cNvPr id="21" name="Rounded Rectangle 20"/>
            <p:cNvSpPr/>
            <p:nvPr/>
          </p:nvSpPr>
          <p:spPr>
            <a:xfrm>
              <a:off x="920678" y="5978063"/>
              <a:ext cx="21941349" cy="3566824"/>
            </a:xfrm>
            <a:prstGeom prst="roundRect">
              <a:avLst>
                <a:gd name="adj" fmla="val 95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835804" y="5964438"/>
              <a:ext cx="4764454" cy="1231418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90716" y="6232649"/>
              <a:ext cx="2829644" cy="80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524000" y="1864696"/>
            <a:ext cx="8855893" cy="103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vi-VN" sz="22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một đường thẳng vuông </a:t>
            </a:r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 với hai cạnh của một tam giác thì nó cũng vuông góc với cạnh thứ ba của tam giác đó.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85A74-F8C9-4536-BF81-F695919D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745" y="3146962"/>
            <a:ext cx="3962400" cy="3669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F42820-0261-445C-9B17-7652CBA0AC03}"/>
                  </a:ext>
                </a:extLst>
              </p:cNvPr>
              <p:cNvSpPr txBox="1"/>
              <p:nvPr/>
            </p:nvSpPr>
            <p:spPr>
              <a:xfrm>
                <a:off x="228600" y="5644198"/>
                <a:ext cx="6261865" cy="915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  <m:e>
                              <m: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eqArr>
                          <m:r>
                            <a:rPr lang="en-US" sz="3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3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d>
                          <m:r>
                            <a:rPr lang="en-US" sz="3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3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3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3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d>
                    </m:oMath>
                  </m:oMathPara>
                </a14:m>
                <a:endParaRPr lang="en-US" sz="3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F42820-0261-445C-9B17-7652CBA0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44198"/>
                <a:ext cx="6261865" cy="915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09D99C5-71B3-4EEF-83D4-A376C8AD5EF5}"/>
              </a:ext>
            </a:extLst>
          </p:cNvPr>
          <p:cNvSpPr/>
          <p:nvPr/>
        </p:nvSpPr>
        <p:spPr>
          <a:xfrm>
            <a:off x="228600" y="3906211"/>
            <a:ext cx="6629400" cy="154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algn="just">
              <a:lnSpc>
                <a:spcPct val="150000"/>
              </a:lnSpc>
            </a:pPr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hai cạnh của một tam giác thì 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 góc với cạnh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 tam giác đó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r>
              <a:rPr lang="vi-VN" sz="2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DA41514-C697-4B56-8075-C1995C09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5" y="3158453"/>
            <a:ext cx="139461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61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1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3802</Words>
  <Application>Microsoft Office PowerPoint</Application>
  <PresentationFormat>Widescreen</PresentationFormat>
  <Paragraphs>563</Paragraphs>
  <Slides>41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tientuan730615@gmail.com</dc:creator>
  <cp:lastModifiedBy>tientuan730615@gmail.com</cp:lastModifiedBy>
  <cp:revision>3</cp:revision>
  <dcterms:created xsi:type="dcterms:W3CDTF">2023-05-10T01:55:41Z</dcterms:created>
  <dcterms:modified xsi:type="dcterms:W3CDTF">2023-05-10T02:06:44Z</dcterms:modified>
</cp:coreProperties>
</file>