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94" r:id="rId2"/>
  </p:sldMasterIdLst>
  <p:sldIdLst>
    <p:sldId id="311" r:id="rId3"/>
    <p:sldId id="312" r:id="rId4"/>
    <p:sldId id="283" r:id="rId5"/>
    <p:sldId id="282" r:id="rId6"/>
    <p:sldId id="315" r:id="rId7"/>
    <p:sldId id="316" r:id="rId8"/>
    <p:sldId id="317" r:id="rId9"/>
    <p:sldId id="318" r:id="rId10"/>
    <p:sldId id="300" r:id="rId11"/>
    <p:sldId id="319" r:id="rId12"/>
    <p:sldId id="305" r:id="rId13"/>
    <p:sldId id="320" r:id="rId14"/>
    <p:sldId id="321" r:id="rId15"/>
    <p:sldId id="28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4DE1F1"/>
    <a:srgbClr val="66FFFF"/>
    <a:srgbClr val="F319E3"/>
    <a:srgbClr val="FF33CC"/>
    <a:srgbClr val="000000"/>
    <a:srgbClr val="0000FF"/>
    <a:srgbClr val="64D5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1" autoAdjust="0"/>
    <p:restoredTop sz="94660"/>
  </p:normalViewPr>
  <p:slideViewPr>
    <p:cSldViewPr>
      <p:cViewPr varScale="1">
        <p:scale>
          <a:sx n="63" d="100"/>
          <a:sy n="63" d="100"/>
        </p:scale>
        <p:origin x="160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3DEC2-A331-4372-8F52-001D87A7E8D2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D01A-0779-43E6-A200-653901BC5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83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3DEC2-A331-4372-8F52-001D87A7E8D2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D01A-0779-43E6-A200-653901BC5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18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3DEC2-A331-4372-8F52-001D87A7E8D2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D01A-0779-43E6-A200-653901BC5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6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00F5C6-81A8-4E7B-8DED-2F4FACE97DA0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5/9/2023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E08775-8983-416D-B05E-A347D2F4A03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E39080-DA5E-4490-A711-1A25D224C407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5/9/2023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9D5430-5647-4EC9-A9FE-CE9E8C57B0C5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544388-E93F-4876-AEB9-2DA926CE5640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5/9/2023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F0A40C-700F-4485-B712-6CFCE99C84E6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8EB09B-BB44-4BAF-82A6-924798672487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5/9/2023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2A6D8E-16F4-4ED9-AF1D-8087B47D411A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0AACE5-9645-42B6-BD52-05FF611806D1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5/9/2023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EAD677-FA12-4272-B494-0C98DA42D3EC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AD7233-5FB4-479A-8B65-F515B1E8930B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5/9/2023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BFBE5C-B062-4179-A485-0FDFA2D61DCD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D5EEA7-D432-415A-9833-B2754CAA0D4B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5/9/2023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AE13C9-620F-482E-88CA-8EA72B0B2853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55BDB2-1238-4A66-8D5F-2CE5614A21F2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5/9/2023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EA7A3-EBAE-4E2F-9EFC-2E5E9BCEB5FE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3DEC2-A331-4372-8F52-001D87A7E8D2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D01A-0779-43E6-A200-653901BC5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4442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592498-9D26-4D99-A520-68E79574D507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5/9/2023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01F0D0-36E5-4CE8-B871-808AC1D4EEBA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FFBDAD-4035-4A9A-BF43-391F4400F747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5/9/2023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24BB3A-09F3-4A10-9622-BC066D49516E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6D8B08-162F-46FB-86AE-3993D3D9CDAC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5/9/2023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D1634F-F3AC-4174-9227-8053888CB78F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3DEC2-A331-4372-8F52-001D87A7E8D2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D01A-0779-43E6-A200-653901BC5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71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3DEC2-A331-4372-8F52-001D87A7E8D2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D01A-0779-43E6-A200-653901BC5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351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3DEC2-A331-4372-8F52-001D87A7E8D2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D01A-0779-43E6-A200-653901BC5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764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3DEC2-A331-4372-8F52-001D87A7E8D2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D01A-0779-43E6-A200-653901BC5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297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3DEC2-A331-4372-8F52-001D87A7E8D2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D01A-0779-43E6-A200-653901BC5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366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3DEC2-A331-4372-8F52-001D87A7E8D2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D01A-0779-43E6-A200-653901BC5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76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3DEC2-A331-4372-8F52-001D87A7E8D2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D01A-0779-43E6-A200-653901BC5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57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3DEC2-A331-4372-8F52-001D87A7E8D2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0D01A-0779-43E6-A200-653901BC5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29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233DEC2-A331-4372-8F52-001D87A7E8D2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670D01A-0779-43E6-A200-653901BC57D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11" Type="http://schemas.openxmlformats.org/officeDocument/2006/relationships/image" Target="../media/image17.jpeg"/><Relationship Id="rId5" Type="http://schemas.openxmlformats.org/officeDocument/2006/relationships/image" Target="../media/image11.jpeg"/><Relationship Id="rId10" Type="http://schemas.openxmlformats.org/officeDocument/2006/relationships/image" Target="../media/image16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10" Type="http://schemas.openxmlformats.org/officeDocument/2006/relationships/image" Target="../media/image26.jpeg"/><Relationship Id="rId4" Type="http://schemas.openxmlformats.org/officeDocument/2006/relationships/image" Target="../media/image20.jpeg"/><Relationship Id="rId9" Type="http://schemas.openxmlformats.org/officeDocument/2006/relationships/image" Target="../media/image25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jpeg"/><Relationship Id="rId11" Type="http://schemas.openxmlformats.org/officeDocument/2006/relationships/image" Target="../media/image28.jpeg"/><Relationship Id="rId5" Type="http://schemas.openxmlformats.org/officeDocument/2006/relationships/image" Target="../media/image21.jpeg"/><Relationship Id="rId10" Type="http://schemas.openxmlformats.org/officeDocument/2006/relationships/image" Target="../media/image27.jpeg"/><Relationship Id="rId4" Type="http://schemas.openxmlformats.org/officeDocument/2006/relationships/image" Target="../media/image20.jpeg"/><Relationship Id="rId9" Type="http://schemas.openxmlformats.org/officeDocument/2006/relationships/image" Target="../media/image2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740" y="0"/>
            <a:ext cx="9228740" cy="6858000"/>
          </a:xfrm>
        </p:spPr>
      </p:pic>
      <p:sp>
        <p:nvSpPr>
          <p:cNvPr id="9" name="TextBox 8"/>
          <p:cNvSpPr txBox="1"/>
          <p:nvPr/>
        </p:nvSpPr>
        <p:spPr>
          <a:xfrm>
            <a:off x="2057400" y="2957293"/>
            <a:ext cx="60960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4000" b="1">
                <a:ln/>
                <a:solidFill>
                  <a:srgbClr val="00B0F0"/>
                </a:solidFill>
              </a:rPr>
              <a:t>Bài giảng:  </a:t>
            </a:r>
            <a:r>
              <a:rPr lang="en-US" sz="4000" b="1">
                <a:ln/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QUY TẮC ĐẾM</a:t>
            </a:r>
          </a:p>
        </p:txBody>
      </p:sp>
    </p:spTree>
    <p:extLst>
      <p:ext uri="{BB962C8B-B14F-4D97-AF65-F5344CB8AC3E}">
        <p14:creationId xmlns:p14="http://schemas.microsoft.com/office/powerpoint/2010/main" val="2232870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HOẠT ĐỘNG CỦNG CỐ:  ĐIỀN VÀO Ô TRỐNG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9671" y="457200"/>
            <a:ext cx="4073236" cy="28537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 1 </a:t>
            </a:r>
          </a:p>
          <a:p>
            <a:pPr algn="ctr">
              <a:lnSpc>
                <a:spcPct val="150000"/>
              </a:lnSpc>
            </a:pPr>
            <a:r>
              <a:rPr lang="en-US" sz="20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0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0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en-US" sz="20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phông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2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ngố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4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phớt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cam,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1941" y="3334662"/>
            <a:ext cx="43186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      	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Oval 8"/>
          <p:cNvSpPr/>
          <p:nvPr/>
        </p:nvSpPr>
        <p:spPr>
          <a:xfrm>
            <a:off x="1686305" y="3410862"/>
            <a:ext cx="900540" cy="46166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Oval 9"/>
          <p:cNvSpPr/>
          <p:nvPr/>
        </p:nvSpPr>
        <p:spPr>
          <a:xfrm>
            <a:off x="550225" y="3863621"/>
            <a:ext cx="900540" cy="46166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7093" y="4337137"/>
            <a:ext cx="40722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Minh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Oval 12"/>
          <p:cNvSpPr/>
          <p:nvPr/>
        </p:nvSpPr>
        <p:spPr>
          <a:xfrm>
            <a:off x="1770981" y="4362200"/>
            <a:ext cx="991468" cy="55483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6997" y="5327737"/>
            <a:ext cx="40623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Minh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Oval 16"/>
          <p:cNvSpPr/>
          <p:nvPr/>
        </p:nvSpPr>
        <p:spPr>
          <a:xfrm>
            <a:off x="1770981" y="5417444"/>
            <a:ext cx="994181" cy="46166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636943" y="457200"/>
            <a:ext cx="4073236" cy="28537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 2</a:t>
            </a:r>
          </a:p>
          <a:p>
            <a:pPr algn="just">
              <a:lnSpc>
                <a:spcPct val="150000"/>
              </a:lnSpc>
            </a:pPr>
            <a:r>
              <a:rPr lang="en-US" sz="20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0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0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7.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elip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4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(da,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nhựa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4572000" y="914400"/>
            <a:ext cx="64943" cy="5486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601822" y="3310912"/>
            <a:ext cx="42373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     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3" name="Oval 32"/>
          <p:cNvSpPr/>
          <p:nvPr/>
        </p:nvSpPr>
        <p:spPr>
          <a:xfrm>
            <a:off x="5588328" y="3390081"/>
            <a:ext cx="900540" cy="46166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4" name="Oval 33"/>
          <p:cNvSpPr/>
          <p:nvPr/>
        </p:nvSpPr>
        <p:spPr>
          <a:xfrm>
            <a:off x="4988625" y="3844312"/>
            <a:ext cx="900540" cy="46166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67050" y="4313387"/>
            <a:ext cx="42373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1dây.</a:t>
            </a:r>
          </a:p>
        </p:txBody>
      </p:sp>
      <p:sp>
        <p:nvSpPr>
          <p:cNvPr id="36" name="Oval 35"/>
          <p:cNvSpPr/>
          <p:nvPr/>
        </p:nvSpPr>
        <p:spPr>
          <a:xfrm>
            <a:off x="5785199" y="4393022"/>
            <a:ext cx="900540" cy="46166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542446" y="5303987"/>
            <a:ext cx="42619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9" name="Oval 38"/>
          <p:cNvSpPr/>
          <p:nvPr/>
        </p:nvSpPr>
        <p:spPr>
          <a:xfrm>
            <a:off x="5513121" y="5383622"/>
            <a:ext cx="900540" cy="46166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0" name="Oval 39"/>
          <p:cNvSpPr/>
          <p:nvPr/>
        </p:nvSpPr>
        <p:spPr>
          <a:xfrm>
            <a:off x="1684330" y="3408887"/>
            <a:ext cx="900540" cy="46166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1" name="Oval 40"/>
          <p:cNvSpPr/>
          <p:nvPr/>
        </p:nvSpPr>
        <p:spPr>
          <a:xfrm>
            <a:off x="536375" y="3862450"/>
            <a:ext cx="900540" cy="46166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2" name="Oval 41"/>
          <p:cNvSpPr/>
          <p:nvPr/>
        </p:nvSpPr>
        <p:spPr>
          <a:xfrm>
            <a:off x="1769510" y="4358313"/>
            <a:ext cx="991468" cy="55483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43" name="Oval 42"/>
          <p:cNvSpPr/>
          <p:nvPr/>
        </p:nvSpPr>
        <p:spPr>
          <a:xfrm>
            <a:off x="1776350" y="5415469"/>
            <a:ext cx="994181" cy="46166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</p:txBody>
      </p:sp>
      <p:sp>
        <p:nvSpPr>
          <p:cNvPr id="44" name="Oval 43"/>
          <p:cNvSpPr/>
          <p:nvPr/>
        </p:nvSpPr>
        <p:spPr>
          <a:xfrm>
            <a:off x="5588328" y="3379267"/>
            <a:ext cx="900540" cy="46166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5" name="Oval 44"/>
          <p:cNvSpPr/>
          <p:nvPr/>
        </p:nvSpPr>
        <p:spPr>
          <a:xfrm>
            <a:off x="4991596" y="3853035"/>
            <a:ext cx="900540" cy="46166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46" name="Oval 45"/>
          <p:cNvSpPr/>
          <p:nvPr/>
        </p:nvSpPr>
        <p:spPr>
          <a:xfrm>
            <a:off x="5785199" y="4393021"/>
            <a:ext cx="900540" cy="46166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47" name="Oval 46"/>
          <p:cNvSpPr/>
          <p:nvPr/>
        </p:nvSpPr>
        <p:spPr>
          <a:xfrm>
            <a:off x="5513121" y="5376550"/>
            <a:ext cx="900540" cy="46166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</p:txBody>
      </p:sp>
    </p:spTree>
    <p:extLst>
      <p:ext uri="{BB962C8B-B14F-4D97-AF65-F5344CB8AC3E}">
        <p14:creationId xmlns:p14="http://schemas.microsoft.com/office/powerpoint/2010/main" val="159561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72448" y="1693931"/>
            <a:ext cx="91440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sz="2800" b="1" u="sng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Câu 1: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Trong một đội văn nghệ có 5 bạn nam và 8 bạn nữ, biết rằng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các bạn đó có năng khiếu văn nghệ là như nhau.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     Số cách chọn 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 đơn ca nam hoặc</a:t>
            </a:r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một đơn ca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nữ là: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606550" y="4495800"/>
            <a:ext cx="144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A. 5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407150" y="4343400"/>
            <a:ext cx="144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B. 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606550" y="5486400"/>
            <a:ext cx="144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C. 13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6400800" y="5486400"/>
            <a:ext cx="144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D. 40.</a:t>
            </a:r>
          </a:p>
        </p:txBody>
      </p:sp>
      <p:sp>
        <p:nvSpPr>
          <p:cNvPr id="7" name="Oval 20"/>
          <p:cNvSpPr>
            <a:spLocks noChangeArrowheads="1"/>
          </p:cNvSpPr>
          <p:nvPr/>
        </p:nvSpPr>
        <p:spPr bwMode="auto">
          <a:xfrm>
            <a:off x="1463675" y="5438775"/>
            <a:ext cx="504825" cy="504825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9" name="Text Box 37"/>
          <p:cNvSpPr txBox="1">
            <a:spLocks noChangeArrowheads="1"/>
          </p:cNvSpPr>
          <p:nvPr/>
        </p:nvSpPr>
        <p:spPr bwMode="auto">
          <a:xfrm>
            <a:off x="79375" y="1697035"/>
            <a:ext cx="898525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sz="2800" b="1" u="sng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Câu 2:</a:t>
            </a: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Trong một đội văn nghệ có 5 bạn nam và 8 bạn nữ, biết rằng</a:t>
            </a: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các bạn đó có năng khiếu văn nghệ là như nhau.</a:t>
            </a: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     Số cách chọn 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 đôi song ca nam-nữ là:</a:t>
            </a: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38"/>
          <p:cNvSpPr txBox="1">
            <a:spLocks noChangeArrowheads="1"/>
          </p:cNvSpPr>
          <p:nvPr/>
        </p:nvSpPr>
        <p:spPr bwMode="auto">
          <a:xfrm>
            <a:off x="1619250" y="4800600"/>
            <a:ext cx="144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A.  8</a:t>
            </a:r>
          </a:p>
        </p:txBody>
      </p:sp>
      <p:sp>
        <p:nvSpPr>
          <p:cNvPr id="11" name="Text Box 39"/>
          <p:cNvSpPr txBox="1">
            <a:spLocks noChangeArrowheads="1"/>
          </p:cNvSpPr>
          <p:nvPr/>
        </p:nvSpPr>
        <p:spPr bwMode="auto">
          <a:xfrm>
            <a:off x="1546225" y="5867400"/>
            <a:ext cx="144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C. 16</a:t>
            </a:r>
          </a:p>
        </p:txBody>
      </p:sp>
      <p:sp>
        <p:nvSpPr>
          <p:cNvPr id="12" name="Text Box 40"/>
          <p:cNvSpPr txBox="1">
            <a:spLocks noChangeArrowheads="1"/>
          </p:cNvSpPr>
          <p:nvPr/>
        </p:nvSpPr>
        <p:spPr bwMode="auto">
          <a:xfrm>
            <a:off x="6372225" y="4648200"/>
            <a:ext cx="144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B. 13</a:t>
            </a:r>
          </a:p>
        </p:txBody>
      </p:sp>
      <p:sp>
        <p:nvSpPr>
          <p:cNvPr id="13" name="Text Box 41"/>
          <p:cNvSpPr txBox="1">
            <a:spLocks noChangeArrowheads="1"/>
          </p:cNvSpPr>
          <p:nvPr/>
        </p:nvSpPr>
        <p:spPr bwMode="auto">
          <a:xfrm>
            <a:off x="6372225" y="5867400"/>
            <a:ext cx="144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D. 40.</a:t>
            </a:r>
          </a:p>
        </p:txBody>
      </p:sp>
      <p:sp>
        <p:nvSpPr>
          <p:cNvPr id="14" name="Oval 42"/>
          <p:cNvSpPr>
            <a:spLocks noChangeArrowheads="1"/>
          </p:cNvSpPr>
          <p:nvPr/>
        </p:nvSpPr>
        <p:spPr bwMode="auto">
          <a:xfrm>
            <a:off x="6300788" y="5819775"/>
            <a:ext cx="504825" cy="504825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0" y="76200"/>
            <a:ext cx="9144000" cy="900332"/>
          </a:xfrm>
          <a:prstGeom prst="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BÀI TẬP TRẮC NGHIỆM CỦNG CỐ</a:t>
            </a:r>
          </a:p>
          <a:p>
            <a:pPr algn="ctr">
              <a:defRPr/>
            </a:pPr>
            <a:endParaRPr lang="en-US" sz="2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27364" y="1253186"/>
            <a:ext cx="7543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CHỌN ĐÁP ÁN ĐÚNG</a:t>
            </a:r>
            <a:endParaRPr lang="en-US" sz="28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588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6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6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 animBg="1"/>
      <p:bldP spid="7" grpId="1" animBg="1"/>
      <p:bldP spid="9" grpId="0"/>
      <p:bldP spid="10" grpId="0"/>
      <p:bldP spid="11" grpId="0"/>
      <p:bldP spid="12" grpId="0"/>
      <p:bldP spid="13" grpId="0"/>
      <p:bldP spid="14" grpId="0" animBg="1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BÀI TẬP TRẮC NGHIỆM CỦNG CỐ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0577" y="685800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mi,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41.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6800" y="2499269"/>
            <a:ext cx="6632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2		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7		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40		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41</a:t>
            </a:r>
          </a:p>
        </p:txBody>
      </p:sp>
      <p:sp>
        <p:nvSpPr>
          <p:cNvPr id="3" name="Oval 2"/>
          <p:cNvSpPr/>
          <p:nvPr/>
        </p:nvSpPr>
        <p:spPr>
          <a:xfrm>
            <a:off x="2819400" y="2514600"/>
            <a:ext cx="533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02355" y="2964346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1, 2, 3, 4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gồm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90801" y="3829209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1	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2	  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3	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0577" y="3800987"/>
            <a:ext cx="2060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Oval 9"/>
          <p:cNvSpPr/>
          <p:nvPr/>
        </p:nvSpPr>
        <p:spPr>
          <a:xfrm>
            <a:off x="6324600" y="3816278"/>
            <a:ext cx="533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22111" y="4362987"/>
            <a:ext cx="2060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82334" y="4398118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16	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12	  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4	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2</a:t>
            </a:r>
          </a:p>
        </p:txBody>
      </p:sp>
      <p:sp>
        <p:nvSpPr>
          <p:cNvPr id="13" name="Oval 12"/>
          <p:cNvSpPr/>
          <p:nvPr/>
        </p:nvSpPr>
        <p:spPr>
          <a:xfrm>
            <a:off x="2552700" y="4398118"/>
            <a:ext cx="533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3155" y="5000809"/>
            <a:ext cx="3503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56959" y="5024735"/>
            <a:ext cx="4553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16	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12	  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10	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8</a:t>
            </a:r>
          </a:p>
        </p:txBody>
      </p:sp>
      <p:sp>
        <p:nvSpPr>
          <p:cNvPr id="16" name="Oval 15"/>
          <p:cNvSpPr/>
          <p:nvPr/>
        </p:nvSpPr>
        <p:spPr>
          <a:xfrm>
            <a:off x="5105401" y="4988867"/>
            <a:ext cx="533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96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3" grpId="0" animBg="1"/>
      <p:bldP spid="7" grpId="0"/>
      <p:bldP spid="8" grpId="0"/>
      <p:bldP spid="9" grpId="0"/>
      <p:bldP spid="10" grpId="0" animBg="1"/>
      <p:bldP spid="11" grpId="0"/>
      <p:bldP spid="12" grpId="0"/>
      <p:bldP spid="13" grpId="0" animBg="1"/>
      <p:bldP spid="14" grpId="0"/>
      <p:bldP spid="15" grpId="0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BÀI TẬP TRẮC NGHIỆM CỦNG CỐ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0577" y="6858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A, B, C, 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199" y="3200400"/>
            <a:ext cx="8302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 B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40177" y="3657600"/>
            <a:ext cx="6632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4		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8		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9		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24</a:t>
            </a:r>
          </a:p>
        </p:txBody>
      </p:sp>
      <p:sp>
        <p:nvSpPr>
          <p:cNvPr id="20" name="Oval 19"/>
          <p:cNvSpPr/>
          <p:nvPr/>
        </p:nvSpPr>
        <p:spPr>
          <a:xfrm>
            <a:off x="6553200" y="3641762"/>
            <a:ext cx="533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51554" y="4343400"/>
            <a:ext cx="8302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40176" y="4876800"/>
            <a:ext cx="6632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24		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48		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576		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18</a:t>
            </a:r>
          </a:p>
        </p:txBody>
      </p:sp>
      <p:sp>
        <p:nvSpPr>
          <p:cNvPr id="23" name="Oval 22"/>
          <p:cNvSpPr/>
          <p:nvPr/>
        </p:nvSpPr>
        <p:spPr>
          <a:xfrm>
            <a:off x="4724400" y="4876800"/>
            <a:ext cx="533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1732842" y="1914313"/>
            <a:ext cx="5825070" cy="1193177"/>
            <a:chOff x="1617132" y="1919997"/>
            <a:chExt cx="5825070" cy="1193177"/>
          </a:xfrm>
        </p:grpSpPr>
        <p:sp>
          <p:nvSpPr>
            <p:cNvPr id="38" name="Arc 37"/>
            <p:cNvSpPr/>
            <p:nvPr/>
          </p:nvSpPr>
          <p:spPr>
            <a:xfrm rot="10800000">
              <a:off x="3873500" y="2528449"/>
              <a:ext cx="1257297" cy="274019"/>
            </a:xfrm>
            <a:prstGeom prst="arc">
              <a:avLst>
                <a:gd name="adj1" fmla="val 10857044"/>
                <a:gd name="adj2" fmla="val 21571645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1617132" y="1919997"/>
              <a:ext cx="5825070" cy="1193177"/>
              <a:chOff x="1617132" y="1919997"/>
              <a:chExt cx="5825070" cy="1193177"/>
            </a:xfrm>
          </p:grpSpPr>
          <p:sp>
            <p:nvSpPr>
              <p:cNvPr id="24" name="Oval 23"/>
              <p:cNvSpPr/>
              <p:nvPr/>
            </p:nvSpPr>
            <p:spPr>
              <a:xfrm>
                <a:off x="1617132" y="2247900"/>
                <a:ext cx="609600" cy="53340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3285063" y="2260599"/>
                <a:ext cx="609600" cy="53340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5068709" y="2260599"/>
                <a:ext cx="609600" cy="53340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6832602" y="2253543"/>
                <a:ext cx="609600" cy="53340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D</a:t>
                </a:r>
              </a:p>
            </p:txBody>
          </p:sp>
          <p:sp>
            <p:nvSpPr>
              <p:cNvPr id="30" name="Arc 29"/>
              <p:cNvSpPr/>
              <p:nvPr/>
            </p:nvSpPr>
            <p:spPr>
              <a:xfrm>
                <a:off x="1921932" y="1919997"/>
                <a:ext cx="1667930" cy="641170"/>
              </a:xfrm>
              <a:prstGeom prst="arc">
                <a:avLst>
                  <a:gd name="adj1" fmla="val 10857044"/>
                  <a:gd name="adj2" fmla="val 21571645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Arc 30"/>
              <p:cNvSpPr/>
              <p:nvPr/>
            </p:nvSpPr>
            <p:spPr>
              <a:xfrm>
                <a:off x="3833990" y="2240581"/>
                <a:ext cx="1257297" cy="274019"/>
              </a:xfrm>
              <a:prstGeom prst="arc">
                <a:avLst>
                  <a:gd name="adj1" fmla="val 10857044"/>
                  <a:gd name="adj2" fmla="val 21571645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Arc 31"/>
              <p:cNvSpPr/>
              <p:nvPr/>
            </p:nvSpPr>
            <p:spPr>
              <a:xfrm>
                <a:off x="5627515" y="2240318"/>
                <a:ext cx="1257297" cy="274019"/>
              </a:xfrm>
              <a:prstGeom prst="arc">
                <a:avLst>
                  <a:gd name="adj1" fmla="val 10857044"/>
                  <a:gd name="adj2" fmla="val 21571645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Arc 32"/>
              <p:cNvSpPr/>
              <p:nvPr/>
            </p:nvSpPr>
            <p:spPr>
              <a:xfrm>
                <a:off x="2226732" y="2240317"/>
                <a:ext cx="1058331" cy="473249"/>
              </a:xfrm>
              <a:prstGeom prst="arc">
                <a:avLst>
                  <a:gd name="adj1" fmla="val 10812716"/>
                  <a:gd name="adj2" fmla="val 21571645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5" name="Straight Connector 34"/>
              <p:cNvCxnSpPr>
                <a:stCxn id="24" idx="6"/>
                <a:endCxn id="25" idx="2"/>
              </p:cNvCxnSpPr>
              <p:nvPr/>
            </p:nvCxnSpPr>
            <p:spPr>
              <a:xfrm>
                <a:off x="2226732" y="2514600"/>
                <a:ext cx="1058331" cy="1269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7" name="Arc 36"/>
              <p:cNvSpPr/>
              <p:nvPr/>
            </p:nvSpPr>
            <p:spPr>
              <a:xfrm rot="10800000">
                <a:off x="1938864" y="2472004"/>
                <a:ext cx="1667930" cy="641170"/>
              </a:xfrm>
              <a:prstGeom prst="arc">
                <a:avLst>
                  <a:gd name="adj1" fmla="val 10857044"/>
                  <a:gd name="adj2" fmla="val 21571645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" name="Straight Connector 38"/>
              <p:cNvCxnSpPr>
                <a:stCxn id="25" idx="6"/>
                <a:endCxn id="26" idx="2"/>
              </p:cNvCxnSpPr>
              <p:nvPr/>
            </p:nvCxnSpPr>
            <p:spPr>
              <a:xfrm>
                <a:off x="3894663" y="2527299"/>
                <a:ext cx="1174046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2" name="Arc 41"/>
              <p:cNvSpPr/>
              <p:nvPr/>
            </p:nvSpPr>
            <p:spPr>
              <a:xfrm rot="10800000">
                <a:off x="5644448" y="2528449"/>
                <a:ext cx="1257297" cy="274019"/>
              </a:xfrm>
              <a:prstGeom prst="arc">
                <a:avLst>
                  <a:gd name="adj1" fmla="val 10857044"/>
                  <a:gd name="adj2" fmla="val 21571645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42385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9" grpId="0"/>
      <p:bldP spid="20" grpId="0" animBg="1"/>
      <p:bldP spid="21" grpId="0"/>
      <p:bldP spid="22" grpId="0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9144000" cy="6858000"/>
          </a:xfrm>
        </p:spPr>
      </p:pic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4648200" y="1981200"/>
            <a:ext cx="4038600" cy="3810000"/>
          </a:xfrm>
          <a:prstGeom prst="rect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/>
              <a:t>Có k </a:t>
            </a:r>
            <a:r>
              <a:rPr lang="en-US" sz="2400" b="1" i="1">
                <a:solidFill>
                  <a:srgbClr val="FF3300"/>
                </a:solidFill>
              </a:rPr>
              <a:t>hành động liên tiếp</a:t>
            </a:r>
            <a:r>
              <a:rPr lang="en-US" sz="2400" i="1">
                <a:solidFill>
                  <a:srgbClr val="FF3300"/>
                </a:solidFill>
              </a:rPr>
              <a:t>:</a:t>
            </a:r>
          </a:p>
          <a:p>
            <a:pPr>
              <a:buFontTx/>
              <a:buNone/>
            </a:pPr>
            <a:r>
              <a:rPr lang="en-US" sz="2400" b="1"/>
              <a:t>HĐ 1</a:t>
            </a:r>
            <a:r>
              <a:rPr lang="en-US" sz="2400"/>
              <a:t>: </a:t>
            </a:r>
            <a:r>
              <a:rPr lang="en-US" b="1">
                <a:solidFill>
                  <a:srgbClr val="FF6600"/>
                </a:solidFill>
              </a:rPr>
              <a:t>n</a:t>
            </a:r>
            <a:r>
              <a:rPr lang="en-US" b="1" baseline="-25000">
                <a:solidFill>
                  <a:srgbClr val="FF6600"/>
                </a:solidFill>
              </a:rPr>
              <a:t>1</a:t>
            </a:r>
            <a:r>
              <a:rPr lang="en-US" sz="2400"/>
              <a:t> cách thực hiện</a:t>
            </a:r>
          </a:p>
          <a:p>
            <a:pPr>
              <a:buFontTx/>
              <a:buNone/>
            </a:pPr>
            <a:r>
              <a:rPr lang="en-US" sz="2400" b="1"/>
              <a:t>HĐ 2</a:t>
            </a:r>
            <a:r>
              <a:rPr lang="en-US" sz="2400"/>
              <a:t>: </a:t>
            </a:r>
            <a:r>
              <a:rPr lang="en-US" b="1">
                <a:solidFill>
                  <a:srgbClr val="FF6600"/>
                </a:solidFill>
              </a:rPr>
              <a:t>n</a:t>
            </a:r>
            <a:r>
              <a:rPr lang="en-US" b="1" baseline="-25000">
                <a:solidFill>
                  <a:srgbClr val="FF6600"/>
                </a:solidFill>
              </a:rPr>
              <a:t>2</a:t>
            </a:r>
            <a:r>
              <a:rPr lang="en-US" sz="2400"/>
              <a:t> cách thực hiện </a:t>
            </a:r>
          </a:p>
          <a:p>
            <a:pPr>
              <a:buFontTx/>
              <a:buNone/>
            </a:pPr>
            <a:r>
              <a:rPr lang="en-US" sz="2400"/>
              <a:t>…………………………</a:t>
            </a:r>
          </a:p>
          <a:p>
            <a:pPr>
              <a:buFontTx/>
              <a:buNone/>
            </a:pPr>
            <a:r>
              <a:rPr lang="en-US" sz="2400" b="1"/>
              <a:t>HĐ k</a:t>
            </a:r>
            <a:r>
              <a:rPr lang="en-US" sz="2400"/>
              <a:t>: </a:t>
            </a:r>
            <a:r>
              <a:rPr lang="en-US" b="1">
                <a:solidFill>
                  <a:srgbClr val="FF6600"/>
                </a:solidFill>
              </a:rPr>
              <a:t>n</a:t>
            </a:r>
            <a:r>
              <a:rPr lang="en-US" b="1" baseline="-25000">
                <a:solidFill>
                  <a:srgbClr val="FF6600"/>
                </a:solidFill>
              </a:rPr>
              <a:t>k</a:t>
            </a:r>
            <a:r>
              <a:rPr lang="en-US" b="1"/>
              <a:t> </a:t>
            </a:r>
            <a:r>
              <a:rPr lang="en-US" sz="2400"/>
              <a:t>cách thực hiện </a:t>
            </a:r>
          </a:p>
          <a:p>
            <a:pPr>
              <a:buFont typeface="Symbol" pitchFamily="18" charset="2"/>
              <a:buChar char="Þ"/>
            </a:pPr>
            <a:r>
              <a:rPr lang="en-US" sz="2400"/>
              <a:t>Có </a:t>
            </a:r>
            <a:r>
              <a:rPr lang="en-US" b="1">
                <a:solidFill>
                  <a:srgbClr val="FF6600"/>
                </a:solidFill>
              </a:rPr>
              <a:t>n</a:t>
            </a:r>
            <a:r>
              <a:rPr lang="en-US" b="1" baseline="-25000">
                <a:solidFill>
                  <a:srgbClr val="FF6600"/>
                </a:solidFill>
              </a:rPr>
              <a:t>1</a:t>
            </a:r>
            <a:r>
              <a:rPr lang="en-US" b="1">
                <a:solidFill>
                  <a:srgbClr val="FF3300"/>
                </a:solidFill>
              </a:rPr>
              <a:t>.n</a:t>
            </a:r>
            <a:r>
              <a:rPr lang="en-US" b="1" baseline="-25000">
                <a:solidFill>
                  <a:srgbClr val="FF3300"/>
                </a:solidFill>
              </a:rPr>
              <a:t>2</a:t>
            </a:r>
            <a:r>
              <a:rPr lang="en-US" b="1">
                <a:solidFill>
                  <a:srgbClr val="FF3300"/>
                </a:solidFill>
              </a:rPr>
              <a:t>. … n</a:t>
            </a:r>
            <a:r>
              <a:rPr lang="en-US" b="1" baseline="-25000">
                <a:solidFill>
                  <a:srgbClr val="FF3300"/>
                </a:solidFill>
              </a:rPr>
              <a:t>k</a:t>
            </a:r>
            <a:r>
              <a:rPr lang="en-US" sz="2400"/>
              <a:t>  </a:t>
            </a:r>
          </a:p>
          <a:p>
            <a:pPr>
              <a:buFont typeface="Symbol" pitchFamily="18" charset="2"/>
              <a:buNone/>
            </a:pPr>
            <a:r>
              <a:rPr lang="en-US" sz="2400"/>
              <a:t>cách thực hiện công việc H 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THỰC HIỆN CÔNG VIỆC</a:t>
            </a:r>
            <a:r>
              <a:rPr lang="en-US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H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304800" y="2000250"/>
            <a:ext cx="4205288" cy="3790950"/>
          </a:xfrm>
          <a:prstGeom prst="rect">
            <a:avLst/>
          </a:prstGeom>
          <a:noFill/>
          <a:ln w="76200" cmpd="tri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/>
              <a:t>Theo k </a:t>
            </a:r>
            <a:r>
              <a:rPr lang="en-US" sz="2400" b="1" i="1">
                <a:solidFill>
                  <a:srgbClr val="3333CC"/>
                </a:solidFill>
              </a:rPr>
              <a:t>hành động rời nhau</a:t>
            </a:r>
            <a:r>
              <a:rPr lang="en-US" sz="2400">
                <a:solidFill>
                  <a:srgbClr val="3333CC"/>
                </a:solidFill>
              </a:rPr>
              <a:t>:</a:t>
            </a:r>
            <a:r>
              <a:rPr lang="en-US" sz="2400"/>
              <a:t> </a:t>
            </a:r>
          </a:p>
          <a:p>
            <a:pPr marL="342900" indent="-342900">
              <a:spcBef>
                <a:spcPct val="20000"/>
              </a:spcBef>
            </a:pPr>
            <a:r>
              <a:rPr lang="en-US" b="1"/>
              <a:t>HĐ 1</a:t>
            </a:r>
            <a:r>
              <a:rPr lang="en-US"/>
              <a:t>: </a:t>
            </a:r>
            <a:r>
              <a:rPr lang="en-US" sz="3200" b="1">
                <a:solidFill>
                  <a:srgbClr val="3333CC"/>
                </a:solidFill>
              </a:rPr>
              <a:t>n</a:t>
            </a:r>
            <a:r>
              <a:rPr lang="en-US" sz="3200" b="1" baseline="-25000">
                <a:solidFill>
                  <a:srgbClr val="3333CC"/>
                </a:solidFill>
              </a:rPr>
              <a:t>1</a:t>
            </a:r>
            <a:r>
              <a:rPr lang="en-US"/>
              <a:t> </a:t>
            </a:r>
            <a:r>
              <a:rPr lang="en-US" sz="2400"/>
              <a:t>cách thực hiện</a:t>
            </a:r>
          </a:p>
          <a:p>
            <a:pPr marL="342900" indent="-342900">
              <a:spcBef>
                <a:spcPct val="20000"/>
              </a:spcBef>
            </a:pPr>
            <a:r>
              <a:rPr lang="en-US" b="1"/>
              <a:t>HĐ 2</a:t>
            </a:r>
            <a:r>
              <a:rPr lang="en-US"/>
              <a:t>: </a:t>
            </a:r>
            <a:r>
              <a:rPr lang="en-US" sz="3200" b="1">
                <a:solidFill>
                  <a:srgbClr val="3333CC"/>
                </a:solidFill>
              </a:rPr>
              <a:t>n</a:t>
            </a:r>
            <a:r>
              <a:rPr lang="en-US" sz="3200" b="1" baseline="-25000">
                <a:solidFill>
                  <a:srgbClr val="3333CC"/>
                </a:solidFill>
              </a:rPr>
              <a:t>2</a:t>
            </a:r>
            <a:r>
              <a:rPr lang="en-US"/>
              <a:t> </a:t>
            </a:r>
            <a:r>
              <a:rPr lang="en-US" sz="2400"/>
              <a:t>cách thực hiện </a:t>
            </a:r>
            <a:endParaRPr lang="en-US"/>
          </a:p>
          <a:p>
            <a:pPr marL="342900" indent="-342900">
              <a:spcBef>
                <a:spcPct val="20000"/>
              </a:spcBef>
            </a:pPr>
            <a:r>
              <a:rPr lang="en-US"/>
              <a:t>…………………………</a:t>
            </a:r>
          </a:p>
          <a:p>
            <a:pPr marL="342900" indent="-342900">
              <a:spcBef>
                <a:spcPct val="20000"/>
              </a:spcBef>
            </a:pPr>
            <a:r>
              <a:rPr lang="en-US" b="1"/>
              <a:t>HĐ k</a:t>
            </a:r>
            <a:r>
              <a:rPr lang="en-US"/>
              <a:t>: </a:t>
            </a:r>
            <a:r>
              <a:rPr lang="en-US" sz="3200" b="1">
                <a:solidFill>
                  <a:srgbClr val="3333CC"/>
                </a:solidFill>
              </a:rPr>
              <a:t>n</a:t>
            </a:r>
            <a:r>
              <a:rPr lang="en-US" sz="3200" b="1" baseline="-25000">
                <a:solidFill>
                  <a:srgbClr val="3333CC"/>
                </a:solidFill>
              </a:rPr>
              <a:t>k</a:t>
            </a:r>
            <a:r>
              <a:rPr lang="en-US" b="1">
                <a:solidFill>
                  <a:srgbClr val="3333CC"/>
                </a:solidFill>
              </a:rPr>
              <a:t> </a:t>
            </a:r>
            <a:r>
              <a:rPr lang="en-US" sz="2400"/>
              <a:t>cách thực hiện </a:t>
            </a:r>
            <a:endParaRPr lang="en-US"/>
          </a:p>
          <a:p>
            <a:pPr marL="342900" indent="-342900">
              <a:spcBef>
                <a:spcPct val="20000"/>
              </a:spcBef>
              <a:buFont typeface="Symbol" pitchFamily="18" charset="2"/>
              <a:buChar char="Þ"/>
            </a:pPr>
            <a:r>
              <a:rPr lang="en-US"/>
              <a:t>Có </a:t>
            </a:r>
            <a:r>
              <a:rPr lang="en-US" sz="3200" b="1">
                <a:solidFill>
                  <a:srgbClr val="3333CC"/>
                </a:solidFill>
              </a:rPr>
              <a:t>n</a:t>
            </a:r>
            <a:r>
              <a:rPr lang="en-US" sz="3200" b="1" baseline="-25000">
                <a:solidFill>
                  <a:srgbClr val="3333CC"/>
                </a:solidFill>
              </a:rPr>
              <a:t>1</a:t>
            </a:r>
            <a:r>
              <a:rPr lang="en-US" sz="3200" b="1">
                <a:solidFill>
                  <a:srgbClr val="3333CC"/>
                </a:solidFill>
              </a:rPr>
              <a:t>+n</a:t>
            </a:r>
            <a:r>
              <a:rPr lang="en-US" sz="3200" b="1" baseline="-25000">
                <a:solidFill>
                  <a:srgbClr val="3333CC"/>
                </a:solidFill>
              </a:rPr>
              <a:t>2</a:t>
            </a:r>
            <a:r>
              <a:rPr lang="en-US" sz="3200" b="1">
                <a:solidFill>
                  <a:srgbClr val="3333CC"/>
                </a:solidFill>
              </a:rPr>
              <a:t>+ … +n</a:t>
            </a:r>
            <a:r>
              <a:rPr lang="en-US" sz="3200" b="1" baseline="-25000">
                <a:solidFill>
                  <a:srgbClr val="3333CC"/>
                </a:solidFill>
              </a:rPr>
              <a:t>k</a:t>
            </a:r>
            <a:endParaRPr lang="en-US">
              <a:solidFill>
                <a:srgbClr val="3333CC"/>
              </a:solidFill>
            </a:endParaRPr>
          </a:p>
          <a:p>
            <a:pPr marL="342900" indent="-342900">
              <a:spcBef>
                <a:spcPct val="20000"/>
              </a:spcBef>
              <a:buFont typeface="Symbol" pitchFamily="18" charset="2"/>
              <a:buNone/>
            </a:pPr>
            <a:r>
              <a:rPr lang="en-US" sz="2400"/>
              <a:t>cách thực hiện công việc H 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4510088" y="923925"/>
            <a:ext cx="4114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4000" b="1">
                <a:solidFill>
                  <a:srgbClr val="FF3300"/>
                </a:solidFill>
              </a:rPr>
              <a:t>Quy tắc nhân</a:t>
            </a:r>
            <a:endParaRPr lang="en-US" sz="4800" b="1">
              <a:solidFill>
                <a:srgbClr val="FF3300"/>
              </a:solidFill>
            </a:endParaRP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228600" y="914400"/>
            <a:ext cx="4114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4000" b="1">
                <a:solidFill>
                  <a:srgbClr val="0000FF"/>
                </a:solidFill>
              </a:rPr>
              <a:t>Quy tắc cộng</a:t>
            </a:r>
            <a:endParaRPr lang="en-US" sz="4800" b="1">
              <a:solidFill>
                <a:srgbClr val="0000FF"/>
              </a:solidFill>
            </a:endParaRP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304800" y="457200"/>
            <a:ext cx="16764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b="1" i="1" u="sng"/>
              <a:t>Củng cố :</a:t>
            </a: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304800" y="6019800"/>
            <a:ext cx="7924800" cy="381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000" b="1" i="1" u="sng"/>
              <a:t>Bài tập về nhà :</a:t>
            </a:r>
            <a:r>
              <a:rPr lang="en-US" sz="2000"/>
              <a:t> 1,2,3,4 (SGK ĐS &amp; GT 11 - trang 46 )</a:t>
            </a:r>
          </a:p>
        </p:txBody>
      </p:sp>
    </p:spTree>
    <p:extLst>
      <p:ext uri="{BB962C8B-B14F-4D97-AF65-F5344CB8AC3E}">
        <p14:creationId xmlns:p14="http://schemas.microsoft.com/office/powerpoint/2010/main" val="129560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4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4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animBg="1"/>
      <p:bldP spid="15" grpId="0" uiExpand="1" build="allAtOnce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68444" y="3969"/>
            <a:ext cx="1279525" cy="127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51593" y="5482431"/>
            <a:ext cx="1384300" cy="117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593824">
            <a:off x="7918450" y="5378450"/>
            <a:ext cx="1181100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7EADB7C-60C1-4DC3-941C-CAF3FF3BF61F}" type="datetime1">
              <a:rPr lang="en-US"/>
              <a:pPr>
                <a:defRPr/>
              </a:pPr>
              <a:t>5/9/2023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111662-2FC0-45ED-8164-A834B74948DE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4" name="Rectangle 1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09613" y="282821"/>
            <a:ext cx="7162800" cy="1015663"/>
          </a:xfrm>
          <a:prstGeom prst="rect">
            <a:avLst/>
          </a:prstGeom>
          <a:blipFill rotWithShape="1">
            <a:blip r:embed="rId3"/>
            <a:stretch>
              <a:fillRect l="-1957" t="-8383" b="-17964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47675" y="1447800"/>
            <a:ext cx="8305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14350" indent="-514350">
              <a:buFontTx/>
              <a:buAutoNum type="alphaLcPeriod"/>
            </a:pP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A, B?</a:t>
            </a:r>
          </a:p>
          <a:p>
            <a:pPr marL="514350" indent="-514350">
              <a:buFontTx/>
              <a:buAutoNum type="alphaLcPeriod"/>
            </a:pP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.VnTime" pitchFamily="34" charset="0"/>
              </a:rPr>
              <a:t>A</a:t>
            </a:r>
            <a:r>
              <a:rPr lang="en-US" sz="3200" dirty="0">
                <a:solidFill>
                  <a:prstClr val="black"/>
                </a:solidFill>
                <a:latin typeface=".VnTime" pitchFamily="34" charset="0"/>
                <a:sym typeface="Symbol" pitchFamily="18" charset="2"/>
              </a:rPr>
              <a:t>B,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B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FontTx/>
              <a:buAutoNum type="alphaLcPeriod"/>
            </a:pPr>
            <a:r>
              <a:rPr lang="en-US" sz="3000" dirty="0" err="1"/>
              <a:t>Tìm</a:t>
            </a:r>
            <a:r>
              <a:rPr lang="en-US" sz="3000" dirty="0"/>
              <a:t> </a:t>
            </a:r>
            <a:r>
              <a:rPr lang="en-US" sz="3000" dirty="0" err="1"/>
              <a:t>mối</a:t>
            </a:r>
            <a:r>
              <a:rPr lang="en-US" sz="3000" dirty="0"/>
              <a:t> </a:t>
            </a:r>
            <a:r>
              <a:rPr lang="en-US" sz="3000" dirty="0" err="1"/>
              <a:t>liên</a:t>
            </a:r>
            <a:r>
              <a:rPr lang="en-US" sz="3000" dirty="0"/>
              <a:t> </a:t>
            </a:r>
            <a:r>
              <a:rPr lang="en-US" sz="3000" dirty="0" err="1"/>
              <a:t>hệ</a:t>
            </a:r>
            <a:r>
              <a:rPr lang="en-US" sz="3000" dirty="0"/>
              <a:t> </a:t>
            </a:r>
            <a:r>
              <a:rPr lang="en-US" sz="3000" dirty="0" err="1"/>
              <a:t>giữa</a:t>
            </a:r>
            <a:r>
              <a:rPr lang="en-US" sz="3000" dirty="0"/>
              <a:t> </a:t>
            </a:r>
            <a:r>
              <a:rPr lang="en-US" sz="3000" dirty="0" err="1"/>
              <a:t>số</a:t>
            </a:r>
            <a:r>
              <a:rPr lang="en-US" sz="3000" dirty="0"/>
              <a:t> </a:t>
            </a:r>
            <a:r>
              <a:rPr lang="en-US" sz="3000" dirty="0" err="1"/>
              <a:t>phần</a:t>
            </a:r>
            <a:r>
              <a:rPr lang="en-US" sz="3000" dirty="0"/>
              <a:t> </a:t>
            </a:r>
            <a:r>
              <a:rPr lang="en-US" sz="3000" dirty="0" err="1"/>
              <a:t>tử</a:t>
            </a:r>
            <a:r>
              <a:rPr lang="en-US" sz="3000" dirty="0"/>
              <a:t> </a:t>
            </a:r>
            <a:r>
              <a:rPr lang="en-US" sz="3000" dirty="0" err="1"/>
              <a:t>của</a:t>
            </a:r>
            <a:r>
              <a:rPr lang="en-US" sz="3000" dirty="0"/>
              <a:t> </a:t>
            </a:r>
            <a:r>
              <a:rPr lang="en-US" sz="3000" dirty="0" err="1"/>
              <a:t>tập</a:t>
            </a:r>
            <a:r>
              <a:rPr lang="en-US" sz="3000" dirty="0"/>
              <a:t> </a:t>
            </a:r>
            <a:r>
              <a:rPr lang="en-US" sz="2800" dirty="0">
                <a:solidFill>
                  <a:prstClr val="black"/>
                </a:solidFill>
                <a:latin typeface=".VnTime" pitchFamily="34" charset="0"/>
              </a:rPr>
              <a:t>A</a:t>
            </a:r>
            <a:r>
              <a:rPr lang="en-US" sz="2800" dirty="0">
                <a:solidFill>
                  <a:prstClr val="black"/>
                </a:solidFill>
                <a:latin typeface=".VnTime" pitchFamily="34" charset="0"/>
                <a:sym typeface="Symbol" pitchFamily="18" charset="2"/>
              </a:rPr>
              <a:t>B </a:t>
            </a:r>
            <a:r>
              <a:rPr lang="en-US" sz="2800" dirty="0" err="1">
                <a:solidFill>
                  <a:prstClr val="black"/>
                </a:solidFill>
                <a:latin typeface=".VnTime" pitchFamily="34" charset="0"/>
                <a:sym typeface="Symbol" pitchFamily="18" charset="2"/>
              </a:rPr>
              <a:t>và</a:t>
            </a:r>
            <a:r>
              <a:rPr lang="en-US" sz="2800" dirty="0">
                <a:solidFill>
                  <a:prstClr val="black"/>
                </a:solidFill>
                <a:latin typeface=".VnTime" pitchFamily="34" charset="0"/>
                <a:sym typeface="Symbol" pitchFamily="18" charset="2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.VnTime" pitchFamily="34" charset="0"/>
                <a:sym typeface="Symbol" pitchFamily="18" charset="2"/>
              </a:rPr>
              <a:t>hai</a:t>
            </a:r>
            <a:r>
              <a:rPr lang="en-US" sz="2800" dirty="0">
                <a:solidFill>
                  <a:prstClr val="black"/>
                </a:solidFill>
                <a:latin typeface=".VnTime" pitchFamily="34" charset="0"/>
                <a:sym typeface="Symbol" pitchFamily="18" charset="2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.VnTime" pitchFamily="34" charset="0"/>
                <a:sym typeface="Symbol" pitchFamily="18" charset="2"/>
              </a:rPr>
              <a:t>tËp</a:t>
            </a:r>
            <a:r>
              <a:rPr lang="en-US" sz="2800" dirty="0">
                <a:solidFill>
                  <a:prstClr val="black"/>
                </a:solidFill>
                <a:latin typeface=".VnTime" pitchFamily="34" charset="0"/>
                <a:sym typeface="Symbol" pitchFamily="18" charset="2"/>
              </a:rPr>
              <a:t> A, B?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91424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6"/>
          <p:cNvSpPr txBox="1">
            <a:spLocks noChangeArrowheads="1"/>
          </p:cNvSpPr>
          <p:nvPr/>
        </p:nvSpPr>
        <p:spPr bwMode="auto">
          <a:xfrm>
            <a:off x="0" y="3810000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Công việc chọn một quả cầu trong các quả cầu trên được hoàn thành bởi một trong hai hành động: </a:t>
            </a:r>
          </a:p>
        </p:txBody>
      </p:sp>
      <p:sp>
        <p:nvSpPr>
          <p:cNvPr id="9" name="Text Box 37"/>
          <p:cNvSpPr txBox="1">
            <a:spLocks noChangeArrowheads="1"/>
          </p:cNvSpPr>
          <p:nvPr/>
        </p:nvSpPr>
        <p:spPr bwMode="auto">
          <a:xfrm>
            <a:off x="124691" y="1458908"/>
            <a:ext cx="9144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u="sng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7, 8, 9.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1" name="Text Box 43"/>
          <p:cNvSpPr txBox="1">
            <a:spLocks noChangeArrowheads="1"/>
          </p:cNvSpPr>
          <p:nvPr/>
        </p:nvSpPr>
        <p:spPr bwMode="auto">
          <a:xfrm>
            <a:off x="457200" y="4800600"/>
            <a:ext cx="5257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+) Hành động 1- chọn 1 quả trắng:</a:t>
            </a:r>
          </a:p>
        </p:txBody>
      </p:sp>
      <p:sp>
        <p:nvSpPr>
          <p:cNvPr id="32" name="Text Box 44"/>
          <p:cNvSpPr txBox="1">
            <a:spLocks noChangeArrowheads="1"/>
          </p:cNvSpPr>
          <p:nvPr/>
        </p:nvSpPr>
        <p:spPr bwMode="auto">
          <a:xfrm>
            <a:off x="457200" y="5334000"/>
            <a:ext cx="5181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+) Hành động 2- chọn 1 quả đen:</a:t>
            </a:r>
          </a:p>
        </p:txBody>
      </p:sp>
      <p:sp>
        <p:nvSpPr>
          <p:cNvPr id="33" name="Text Box 45"/>
          <p:cNvSpPr txBox="1">
            <a:spLocks noChangeArrowheads="1"/>
          </p:cNvSpPr>
          <p:nvPr/>
        </p:nvSpPr>
        <p:spPr bwMode="auto">
          <a:xfrm>
            <a:off x="5791200" y="5857875"/>
            <a:ext cx="2590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+ 3 = 9 (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200" name="AutoShape 5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296400" y="6238875"/>
            <a:ext cx="304800" cy="762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57200" y="3200400"/>
            <a:ext cx="5950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 i="1" u="sng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p:sp>
        <p:nvSpPr>
          <p:cNvPr id="36" name="Text Box 43"/>
          <p:cNvSpPr txBox="1">
            <a:spLocks noChangeArrowheads="1"/>
          </p:cNvSpPr>
          <p:nvPr/>
        </p:nvSpPr>
        <p:spPr bwMode="auto">
          <a:xfrm>
            <a:off x="5349875" y="4784725"/>
            <a:ext cx="2362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6 cách chọn</a:t>
            </a:r>
          </a:p>
        </p:txBody>
      </p:sp>
      <p:sp>
        <p:nvSpPr>
          <p:cNvPr id="37" name="Text Box 43"/>
          <p:cNvSpPr txBox="1">
            <a:spLocks noChangeArrowheads="1"/>
          </p:cNvSpPr>
          <p:nvPr/>
        </p:nvSpPr>
        <p:spPr bwMode="auto">
          <a:xfrm>
            <a:off x="5374265" y="5334000"/>
            <a:ext cx="2362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3 cách chọn</a:t>
            </a:r>
          </a:p>
        </p:txBody>
      </p:sp>
      <p:sp>
        <p:nvSpPr>
          <p:cNvPr id="39" name="Text Box 44"/>
          <p:cNvSpPr txBox="1">
            <a:spLocks noChangeArrowheads="1"/>
          </p:cNvSpPr>
          <p:nvPr/>
        </p:nvSpPr>
        <p:spPr bwMode="auto">
          <a:xfrm>
            <a:off x="57150" y="5857875"/>
            <a:ext cx="6629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Số cách chọn một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các quả cầu là: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3477895" y="2344382"/>
            <a:ext cx="5196814" cy="1465618"/>
            <a:chOff x="2165061" y="1784865"/>
            <a:chExt cx="6705600" cy="2031325"/>
          </a:xfrm>
        </p:grpSpPr>
        <p:sp>
          <p:nvSpPr>
            <p:cNvPr id="5" name="TextBox 4"/>
            <p:cNvSpPr txBox="1"/>
            <p:nvPr/>
          </p:nvSpPr>
          <p:spPr>
            <a:xfrm>
              <a:off x="2165061" y="1784865"/>
              <a:ext cx="6705600" cy="203132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</p:txBody>
        </p:sp>
        <p:sp>
          <p:nvSpPr>
            <p:cNvPr id="7" name="Flowchart: Connector 6"/>
            <p:cNvSpPr/>
            <p:nvPr/>
          </p:nvSpPr>
          <p:spPr>
            <a:xfrm>
              <a:off x="3733800" y="2165191"/>
              <a:ext cx="723900" cy="635337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Connector 47"/>
            <p:cNvSpPr/>
            <p:nvPr/>
          </p:nvSpPr>
          <p:spPr>
            <a:xfrm>
              <a:off x="2819400" y="2133600"/>
              <a:ext cx="723900" cy="635337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Connector 48"/>
            <p:cNvSpPr/>
            <p:nvPr/>
          </p:nvSpPr>
          <p:spPr>
            <a:xfrm>
              <a:off x="7350125" y="2133600"/>
              <a:ext cx="723900" cy="635337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lowchart: Connector 49"/>
            <p:cNvSpPr/>
            <p:nvPr/>
          </p:nvSpPr>
          <p:spPr>
            <a:xfrm>
              <a:off x="6435725" y="2133600"/>
              <a:ext cx="723900" cy="635337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lowchart: Connector 50"/>
            <p:cNvSpPr/>
            <p:nvPr/>
          </p:nvSpPr>
          <p:spPr>
            <a:xfrm>
              <a:off x="5595793" y="2133599"/>
              <a:ext cx="723900" cy="635337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Connector 51"/>
            <p:cNvSpPr/>
            <p:nvPr/>
          </p:nvSpPr>
          <p:spPr>
            <a:xfrm>
              <a:off x="4686300" y="2133599"/>
              <a:ext cx="723900" cy="635337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Connector 52"/>
            <p:cNvSpPr/>
            <p:nvPr/>
          </p:nvSpPr>
          <p:spPr>
            <a:xfrm>
              <a:off x="4210050" y="3076668"/>
              <a:ext cx="723900" cy="635337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lowchart: Connector 53"/>
            <p:cNvSpPr/>
            <p:nvPr/>
          </p:nvSpPr>
          <p:spPr>
            <a:xfrm>
              <a:off x="5200650" y="3091536"/>
              <a:ext cx="723900" cy="635337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lowchart: Connector 54"/>
            <p:cNvSpPr/>
            <p:nvPr/>
          </p:nvSpPr>
          <p:spPr>
            <a:xfrm>
              <a:off x="6169025" y="3132059"/>
              <a:ext cx="723900" cy="635337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990850" y="2189658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/>
                <a:t>1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971925" y="2168086"/>
              <a:ext cx="2476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/>
                <a:t>2</a:t>
              </a:r>
              <a:endParaRPr lang="en-US" sz="200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860925" y="2189658"/>
              <a:ext cx="5492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/>
                <a:t>3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1200" y="2189658"/>
              <a:ext cx="3778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/>
                <a:t>4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16700" y="2189658"/>
              <a:ext cx="5524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/>
                <a:t>5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467600" y="2429696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0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543800" y="2221249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/>
                <a:t>6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384675" y="3147594"/>
              <a:ext cx="4762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solidFill>
                    <a:schemeClr val="bg1"/>
                  </a:solidFill>
                </a:rPr>
                <a:t>7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354926" y="3159740"/>
              <a:ext cx="5948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319693" y="3200400"/>
              <a:ext cx="4762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solidFill>
                    <a:schemeClr val="bg1"/>
                  </a:solidFill>
                </a:rPr>
                <a:t>9</a:t>
              </a:r>
            </a:p>
          </p:txBody>
        </p:sp>
      </p:grpSp>
      <p:sp>
        <p:nvSpPr>
          <p:cNvPr id="40" name="Rectangle 39"/>
          <p:cNvSpPr/>
          <p:nvPr/>
        </p:nvSpPr>
        <p:spPr bwMode="auto">
          <a:xfrm>
            <a:off x="0" y="76200"/>
            <a:ext cx="9144000" cy="900332"/>
          </a:xfrm>
          <a:prstGeom prst="rect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§1 QUY TẮC ĐẾM</a:t>
            </a:r>
          </a:p>
          <a:p>
            <a:pPr algn="ctr">
              <a:defRPr/>
            </a:pPr>
            <a:endParaRPr lang="en-US" sz="2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91" y="976532"/>
            <a:ext cx="270033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2289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1" grpId="0"/>
      <p:bldP spid="32" grpId="0"/>
      <p:bldP spid="33" grpId="0"/>
      <p:bldP spid="38" grpId="0"/>
      <p:bldP spid="36" grpId="0"/>
      <p:bldP spid="37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3416" y="653898"/>
            <a:ext cx="1429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QUY  TẮC: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148014"/>
            <a:ext cx="4152259" cy="169277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52400" indent="-152400">
              <a:lnSpc>
                <a:spcPct val="80000"/>
              </a:lnSpc>
            </a:pPr>
            <a:r>
              <a:rPr lang="nl-NL" dirty="0">
                <a:latin typeface="Times New Roman" pitchFamily="18" charset="0"/>
              </a:rPr>
              <a:t>+ Một công việc đựơc hoàn thành bởi </a:t>
            </a:r>
            <a:r>
              <a:rPr lang="nl-NL" i="1" dirty="0">
                <a:solidFill>
                  <a:srgbClr val="0000FF"/>
                </a:solidFill>
                <a:latin typeface="Times New Roman" pitchFamily="18" charset="0"/>
              </a:rPr>
              <a:t>một trong hai hành động </a:t>
            </a:r>
            <a:r>
              <a:rPr lang="nl-NL" b="1" dirty="0">
                <a:latin typeface="Times New Roman" pitchFamily="18" charset="0"/>
              </a:rPr>
              <a:t>A</a:t>
            </a:r>
            <a:r>
              <a:rPr lang="nl-NL" dirty="0">
                <a:latin typeface="Times New Roman" pitchFamily="18" charset="0"/>
              </a:rPr>
              <a:t> hoặc </a:t>
            </a:r>
            <a:r>
              <a:rPr lang="nl-NL" b="1" dirty="0">
                <a:latin typeface="Times New Roman" pitchFamily="18" charset="0"/>
              </a:rPr>
              <a:t>B</a:t>
            </a:r>
            <a:r>
              <a:rPr lang="nl-NL" dirty="0">
                <a:latin typeface="Times New Roman" pitchFamily="18" charset="0"/>
              </a:rPr>
              <a:t>.</a:t>
            </a:r>
          </a:p>
          <a:p>
            <a:pPr marL="152400" indent="-152400">
              <a:lnSpc>
                <a:spcPct val="80000"/>
              </a:lnSpc>
            </a:pPr>
            <a:r>
              <a:rPr lang="nl-NL" dirty="0">
                <a:latin typeface="Times New Roman" pitchFamily="18" charset="0"/>
              </a:rPr>
              <a:t>+ Nếu hành động </a:t>
            </a:r>
            <a:r>
              <a:rPr lang="nl-NL" b="1" dirty="0">
                <a:latin typeface="Times New Roman" pitchFamily="18" charset="0"/>
              </a:rPr>
              <a:t>A </a:t>
            </a:r>
            <a:r>
              <a:rPr lang="nl-NL" dirty="0">
                <a:latin typeface="Times New Roman" pitchFamily="18" charset="0"/>
              </a:rPr>
              <a:t>có </a:t>
            </a:r>
            <a:r>
              <a:rPr lang="nl-NL" sz="2000" b="1" dirty="0">
                <a:solidFill>
                  <a:srgbClr val="FF6600"/>
                </a:solidFill>
                <a:latin typeface="Times New Roman" pitchFamily="18" charset="0"/>
              </a:rPr>
              <a:t>m</a:t>
            </a:r>
            <a:r>
              <a:rPr lang="nl-NL" dirty="0">
                <a:latin typeface="Times New Roman" pitchFamily="18" charset="0"/>
              </a:rPr>
              <a:t> cách thực hiện,                           hành động </a:t>
            </a:r>
            <a:r>
              <a:rPr lang="nl-NL" b="1" dirty="0">
                <a:latin typeface="Times New Roman" pitchFamily="18" charset="0"/>
              </a:rPr>
              <a:t>B</a:t>
            </a:r>
            <a:r>
              <a:rPr lang="nl-NL" dirty="0">
                <a:latin typeface="Times New Roman" pitchFamily="18" charset="0"/>
              </a:rPr>
              <a:t> có </a:t>
            </a:r>
            <a:r>
              <a:rPr lang="nl-NL" sz="2000" b="1" dirty="0">
                <a:solidFill>
                  <a:srgbClr val="FF6600"/>
                </a:solidFill>
                <a:latin typeface="Times New Roman" pitchFamily="18" charset="0"/>
              </a:rPr>
              <a:t>n</a:t>
            </a:r>
            <a:r>
              <a:rPr lang="nl-NL" dirty="0">
                <a:latin typeface="Times New Roman" pitchFamily="18" charset="0"/>
              </a:rPr>
              <a:t> cách thực hiện mà                          </a:t>
            </a:r>
            <a:r>
              <a:rPr lang="nl-NL" b="1" i="1" dirty="0">
                <a:latin typeface="Times New Roman" pitchFamily="18" charset="0"/>
              </a:rPr>
              <a:t>không trùng với bất kì cách nào của hành động A.</a:t>
            </a:r>
          </a:p>
          <a:p>
            <a:pPr marL="152400" indent="-152400">
              <a:lnSpc>
                <a:spcPct val="80000"/>
              </a:lnSpc>
            </a:pPr>
            <a:r>
              <a:rPr lang="nl-NL" dirty="0">
                <a:latin typeface="Times New Roman" pitchFamily="18" charset="0"/>
              </a:rPr>
              <a:t>  Thì số cách thực hiện công việc là: </a:t>
            </a:r>
            <a:r>
              <a:rPr lang="nl-NL" b="1" dirty="0">
                <a:solidFill>
                  <a:srgbClr val="FF6600"/>
                </a:solidFill>
                <a:latin typeface="Times New Roman" pitchFamily="18" charset="0"/>
              </a:rPr>
              <a:t>m + n</a:t>
            </a:r>
            <a:r>
              <a:rPr lang="nl-NL" dirty="0">
                <a:latin typeface="Times New Roman" pitchFamily="18" charset="0"/>
              </a:rPr>
              <a:t> 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191000" y="828020"/>
            <a:ext cx="38100" cy="60299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4345994" y="1551272"/>
            <a:ext cx="4485986" cy="1567934"/>
            <a:chOff x="2165061" y="1784865"/>
            <a:chExt cx="6705600" cy="2031325"/>
          </a:xfrm>
        </p:grpSpPr>
        <p:sp>
          <p:nvSpPr>
            <p:cNvPr id="37" name="TextBox 36"/>
            <p:cNvSpPr txBox="1"/>
            <p:nvPr/>
          </p:nvSpPr>
          <p:spPr>
            <a:xfrm>
              <a:off x="2165061" y="1784865"/>
              <a:ext cx="6705600" cy="203132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</p:txBody>
        </p:sp>
        <p:sp>
          <p:nvSpPr>
            <p:cNvPr id="38" name="Flowchart: Connector 37"/>
            <p:cNvSpPr/>
            <p:nvPr/>
          </p:nvSpPr>
          <p:spPr>
            <a:xfrm>
              <a:off x="3733800" y="2165191"/>
              <a:ext cx="723900" cy="635337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lowchart: Connector 38"/>
            <p:cNvSpPr/>
            <p:nvPr/>
          </p:nvSpPr>
          <p:spPr>
            <a:xfrm>
              <a:off x="2819400" y="2133600"/>
              <a:ext cx="723900" cy="635337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Connector 39"/>
            <p:cNvSpPr/>
            <p:nvPr/>
          </p:nvSpPr>
          <p:spPr>
            <a:xfrm>
              <a:off x="7350125" y="2133600"/>
              <a:ext cx="723900" cy="635337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>
              <a:off x="6435725" y="2133600"/>
              <a:ext cx="723900" cy="635337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>
              <a:off x="5595793" y="2133599"/>
              <a:ext cx="723900" cy="635337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lowchart: Connector 42"/>
            <p:cNvSpPr/>
            <p:nvPr/>
          </p:nvSpPr>
          <p:spPr>
            <a:xfrm>
              <a:off x="4686300" y="2133599"/>
              <a:ext cx="723900" cy="635337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Connector 43"/>
            <p:cNvSpPr/>
            <p:nvPr/>
          </p:nvSpPr>
          <p:spPr>
            <a:xfrm>
              <a:off x="4210050" y="3076668"/>
              <a:ext cx="723900" cy="635337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Connector 44"/>
            <p:cNvSpPr/>
            <p:nvPr/>
          </p:nvSpPr>
          <p:spPr>
            <a:xfrm>
              <a:off x="5200650" y="3091536"/>
              <a:ext cx="723900" cy="635337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lowchart: Connector 45"/>
            <p:cNvSpPr/>
            <p:nvPr/>
          </p:nvSpPr>
          <p:spPr>
            <a:xfrm>
              <a:off x="6169025" y="3132059"/>
              <a:ext cx="723900" cy="635337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990850" y="2189658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/>
                <a:t>1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971925" y="2168086"/>
              <a:ext cx="2476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/>
                <a:t>2</a:t>
              </a:r>
              <a:endParaRPr lang="en-US" sz="200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860925" y="2189658"/>
              <a:ext cx="5492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/>
                <a:t>3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791200" y="2189658"/>
              <a:ext cx="3778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/>
                <a:t>4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616700" y="2189658"/>
              <a:ext cx="5524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/>
                <a:t>5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467600" y="2429696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00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543800" y="2221249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/>
                <a:t>6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384675" y="3147594"/>
              <a:ext cx="4762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solidFill>
                    <a:schemeClr val="bg1"/>
                  </a:solidFill>
                </a:rPr>
                <a:t>7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354926" y="3159740"/>
              <a:ext cx="5948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319693" y="3200400"/>
              <a:ext cx="4762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solidFill>
                    <a:schemeClr val="bg1"/>
                  </a:solidFill>
                </a:rPr>
                <a:t>9</a:t>
              </a:r>
            </a:p>
          </p:txBody>
        </p:sp>
      </p:grpSp>
      <p:sp>
        <p:nvSpPr>
          <p:cNvPr id="59" name="Rectangle 2"/>
          <p:cNvSpPr txBox="1">
            <a:spLocks noChangeArrowheads="1"/>
          </p:cNvSpPr>
          <p:nvPr/>
        </p:nvSpPr>
        <p:spPr>
          <a:xfrm>
            <a:off x="4438543" y="252231"/>
            <a:ext cx="4419600" cy="126239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VD2</a:t>
            </a:r>
            <a:r>
              <a:rPr lang="en-US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B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A, B.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268070" y="3244334"/>
            <a:ext cx="607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p:grpSp>
        <p:nvGrpSpPr>
          <p:cNvPr id="65" name="Group 9"/>
          <p:cNvGrpSpPr>
            <a:grpSpLocks/>
          </p:cNvGrpSpPr>
          <p:nvPr/>
        </p:nvGrpSpPr>
        <p:grpSpPr bwMode="auto">
          <a:xfrm>
            <a:off x="6214524" y="3521319"/>
            <a:ext cx="1282687" cy="376918"/>
            <a:chOff x="4718264" y="3946379"/>
            <a:chExt cx="1283174" cy="377592"/>
          </a:xfrm>
        </p:grpSpPr>
        <p:sp>
          <p:nvSpPr>
            <p:cNvPr id="66" name="Rectangle 10"/>
            <p:cNvSpPr>
              <a:spLocks noChangeArrowheads="1"/>
            </p:cNvSpPr>
            <p:nvPr/>
          </p:nvSpPr>
          <p:spPr bwMode="auto">
            <a:xfrm>
              <a:off x="4961976" y="3946379"/>
              <a:ext cx="1039462" cy="369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i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(A) = 6 </a:t>
              </a:r>
              <a:endParaRPr lang="en-US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67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806920"/>
                </p:ext>
              </p:extLst>
            </p:nvPr>
          </p:nvGraphicFramePr>
          <p:xfrm>
            <a:off x="4718264" y="4038221"/>
            <a:ext cx="334963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81" name="Equation" r:id="rId3" imgW="190440" imgH="152280" progId="Equation.DSMT4">
                    <p:embed/>
                  </p:oleObj>
                </mc:Choice>
                <mc:Fallback>
                  <p:oleObj name="Equation" r:id="rId3" imgW="190440" imgH="1522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18264" y="4038221"/>
                          <a:ext cx="334963" cy="285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" name="Group 69"/>
          <p:cNvGrpSpPr/>
          <p:nvPr/>
        </p:nvGrpSpPr>
        <p:grpSpPr>
          <a:xfrm>
            <a:off x="5969501" y="3954966"/>
            <a:ext cx="1354188" cy="369332"/>
            <a:chOff x="6088532" y="3892604"/>
            <a:chExt cx="1354188" cy="369332"/>
          </a:xfrm>
        </p:grpSpPr>
        <p:sp>
          <p:nvSpPr>
            <p:cNvPr id="68" name="Rectangle 13"/>
            <p:cNvSpPr>
              <a:spLocks noChangeArrowheads="1"/>
            </p:cNvSpPr>
            <p:nvPr/>
          </p:nvSpPr>
          <p:spPr bwMode="auto">
            <a:xfrm>
              <a:off x="6416477" y="3892604"/>
              <a:ext cx="102624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i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(B) = 3 </a:t>
              </a:r>
              <a:endParaRPr lang="en-US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69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28224448"/>
                </p:ext>
              </p:extLst>
            </p:nvPr>
          </p:nvGraphicFramePr>
          <p:xfrm>
            <a:off x="6088532" y="3966006"/>
            <a:ext cx="334872" cy="2861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82" name="Equation" r:id="rId5" imgW="190440" imgH="152280" progId="Equation.DSMT4">
                    <p:embed/>
                  </p:oleObj>
                </mc:Choice>
                <mc:Fallback>
                  <p:oleObj name="Equation" r:id="rId5" imgW="190440" imgH="1522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88532" y="3966006"/>
                          <a:ext cx="334872" cy="2861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4268997" y="4255331"/>
            <a:ext cx="9848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B =</a:t>
            </a:r>
            <a:endParaRPr lang="en-US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2" name="Group 16"/>
          <p:cNvGrpSpPr>
            <a:grpSpLocks/>
          </p:cNvGrpSpPr>
          <p:nvPr/>
        </p:nvGrpSpPr>
        <p:grpSpPr bwMode="auto">
          <a:xfrm>
            <a:off x="7275987" y="4312991"/>
            <a:ext cx="2438405" cy="369335"/>
            <a:chOff x="6172200" y="3306764"/>
            <a:chExt cx="2438404" cy="369991"/>
          </a:xfrm>
        </p:grpSpPr>
        <p:sp>
          <p:nvSpPr>
            <p:cNvPr id="73" name="Rectangle 8"/>
            <p:cNvSpPr>
              <a:spLocks noChangeArrowheads="1"/>
            </p:cNvSpPr>
            <p:nvPr/>
          </p:nvSpPr>
          <p:spPr bwMode="auto">
            <a:xfrm>
              <a:off x="6421441" y="3306764"/>
              <a:ext cx="2189163" cy="369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0" i="1" u="none" strike="noStrike" kern="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n</a:t>
              </a:r>
              <a:r>
                <a:rPr kumimoji="0" lang="en-US" b="0" i="0" u="none" strike="noStrike" kern="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(A B) = 9</a:t>
              </a: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74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93436591"/>
                </p:ext>
              </p:extLst>
            </p:nvPr>
          </p:nvGraphicFramePr>
          <p:xfrm>
            <a:off x="6172200" y="3352523"/>
            <a:ext cx="357295" cy="3048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83" name="Equation" r:id="rId7" imgW="190440" imgH="152280" progId="Equation.DSMT4">
                    <p:embed/>
                  </p:oleObj>
                </mc:Choice>
                <mc:Fallback>
                  <p:oleObj name="Equation" r:id="rId7" imgW="190440" imgH="1522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72200" y="3352523"/>
                          <a:ext cx="357295" cy="30480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6" name="Text Box 10"/>
          <p:cNvSpPr txBox="1">
            <a:spLocks noChangeArrowheads="1"/>
          </p:cNvSpPr>
          <p:nvPr/>
        </p:nvSpPr>
        <p:spPr bwMode="auto">
          <a:xfrm>
            <a:off x="277259" y="3403493"/>
            <a:ext cx="3825586" cy="176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285750" indent="-285750" eaLnBrk="1" fontAlgn="base" hangingPunct="1">
              <a:spcBef>
                <a:spcPct val="5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6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CHÚ Ý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u="sng" dirty="0">
              <a:solidFill>
                <a:srgbClr val="33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268997" y="3606613"/>
            <a:ext cx="2209800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 = {1, 2, 3, 4, 5, 6}</a:t>
            </a:r>
            <a:r>
              <a:rPr lang="en-US" i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256012" y="3919019"/>
            <a:ext cx="1643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 = {7, 8, 9} </a:t>
            </a:r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>
            <a:off x="4984245" y="4274488"/>
            <a:ext cx="2525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{</a:t>
            </a:r>
            <a:r>
              <a:rPr lang="en-US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1, 2, 3, 4, 5, 6, 7, 8, 9}</a:t>
            </a:r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5145431" y="5039332"/>
            <a:ext cx="2906661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và </a:t>
            </a:r>
            <a:r>
              <a:rPr lang="en-US" i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en-US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(A B) = </a:t>
            </a:r>
            <a:r>
              <a:rPr lang="en-US" i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en-US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(A) + </a:t>
            </a:r>
            <a:r>
              <a:rPr lang="en-US" i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en-US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(B)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4376614" y="5562600"/>
            <a:ext cx="43700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Vậy số cách chon một quả cầu là số phần tử của tập hợp A và số phần tử của tập hợp B.</a:t>
            </a:r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4353700" y="4624663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B =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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1295400" y="5885765"/>
            <a:ext cx="1095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125989" y="72525"/>
            <a:ext cx="25301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QUY TẮC CỘNG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018075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59" grpId="0"/>
      <p:bldP spid="59" grpId="1"/>
      <p:bldP spid="60" grpId="0"/>
      <p:bldP spid="60" grpId="1"/>
      <p:bldP spid="71" grpId="0"/>
      <p:bldP spid="71" grpId="1"/>
      <p:bldP spid="76" grpId="0"/>
      <p:bldP spid="77" grpId="0"/>
      <p:bldP spid="77" grpId="1"/>
      <p:bldP spid="79" grpId="0"/>
      <p:bldP spid="79" grpId="1"/>
      <p:bldP spid="80" grpId="0"/>
      <p:bldP spid="80" grpId="1"/>
      <p:bldP spid="83" grpId="0"/>
      <p:bldP spid="83" grpId="1"/>
      <p:bldP spid="84" grpId="0"/>
      <p:bldP spid="84" grpId="1"/>
      <p:bldP spid="86" grpId="0"/>
      <p:bldP spid="86" grpId="1"/>
      <p:bldP spid="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80018"/>
            <a:ext cx="9144000" cy="4572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</a:t>
            </a:r>
            <a:endParaRPr lang="en-US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 1. QUY TẮC ĐẾM</a:t>
            </a:r>
          </a:p>
        </p:txBody>
      </p:sp>
      <p:sp>
        <p:nvSpPr>
          <p:cNvPr id="6" name="Rectangle 5"/>
          <p:cNvSpPr/>
          <p:nvPr/>
        </p:nvSpPr>
        <p:spPr>
          <a:xfrm>
            <a:off x="554184" y="685800"/>
            <a:ext cx="8056415" cy="1981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ô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bay.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5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3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bay.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08122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 1. QUY TẮC ĐẾM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5126" y="2697953"/>
            <a:ext cx="7716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42446" y="3932599"/>
            <a:ext cx="6400799" cy="463301"/>
            <a:chOff x="762001" y="2354490"/>
            <a:chExt cx="6400799" cy="463301"/>
          </a:xfrm>
        </p:grpSpPr>
        <p:pic>
          <p:nvPicPr>
            <p:cNvPr id="9" name="Picture 34" descr="Káº¿t quáº£ hÃ¬nh áº£nh cho tau hoa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1" y="2354490"/>
              <a:ext cx="533060" cy="4633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871013" y="2354490"/>
              <a:ext cx="62917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400" b="1" dirty="0" err="1">
                  <a:latin typeface="Times New Roman" pitchFamily="18" charset="0"/>
                  <a:cs typeface="Times New Roman" pitchFamily="18" charset="0"/>
                </a:rPr>
                <a:t>Hành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latin typeface="Times New Roman" pitchFamily="18" charset="0"/>
                  <a:cs typeface="Times New Roman" pitchFamily="18" charset="0"/>
                </a:rPr>
                <a:t>động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2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tàu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hỏa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lựa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65126" y="4360275"/>
            <a:ext cx="6405367" cy="830997"/>
            <a:chOff x="1085932" y="2365563"/>
            <a:chExt cx="6405367" cy="830997"/>
          </a:xfrm>
        </p:grpSpPr>
        <p:pic>
          <p:nvPicPr>
            <p:cNvPr id="15" name="Picture 36" descr="Káº¿t quáº£ hÃ¬nh áº£nh cho tau thuy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5932" y="2414661"/>
              <a:ext cx="533401" cy="4125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/>
            <p:cNvSpPr txBox="1"/>
            <p:nvPr/>
          </p:nvSpPr>
          <p:spPr>
            <a:xfrm>
              <a:off x="1167818" y="2365563"/>
              <a:ext cx="632348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en-US" sz="2400" b="1" dirty="0" err="1">
                  <a:latin typeface="Times New Roman" pitchFamily="18" charset="0"/>
                  <a:cs typeface="Times New Roman" pitchFamily="18" charset="0"/>
                </a:rPr>
                <a:t>Hành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latin typeface="Times New Roman" pitchFamily="18" charset="0"/>
                  <a:cs typeface="Times New Roman" pitchFamily="18" charset="0"/>
                </a:rPr>
                <a:t>động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3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tàu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thủy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lựa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45348" y="3505200"/>
            <a:ext cx="5834587" cy="461665"/>
            <a:chOff x="871013" y="1592997"/>
            <a:chExt cx="5834587" cy="461665"/>
          </a:xfrm>
        </p:grpSpPr>
        <p:sp>
          <p:nvSpPr>
            <p:cNvPr id="18" name="TextBox 17"/>
            <p:cNvSpPr txBox="1"/>
            <p:nvPr/>
          </p:nvSpPr>
          <p:spPr>
            <a:xfrm>
              <a:off x="871013" y="1592997"/>
              <a:ext cx="58345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400" b="1" dirty="0" err="1">
                  <a:latin typeface="Times New Roman" pitchFamily="18" charset="0"/>
                  <a:cs typeface="Times New Roman" pitchFamily="18" charset="0"/>
                </a:rPr>
                <a:t>Hành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latin typeface="Times New Roman" pitchFamily="18" charset="0"/>
                  <a:cs typeface="Times New Roman" pitchFamily="18" charset="0"/>
                </a:rPr>
                <a:t>động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1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ôtô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lựa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pic>
          <p:nvPicPr>
            <p:cNvPr id="19" name="Picture 18" descr="Káº¿t quáº£ hÃ¬nh áº£nh cho oto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3721" y="1593275"/>
              <a:ext cx="457879" cy="4316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4" name="Group 23"/>
          <p:cNvGrpSpPr/>
          <p:nvPr/>
        </p:nvGrpSpPr>
        <p:grpSpPr>
          <a:xfrm>
            <a:off x="642446" y="4823287"/>
            <a:ext cx="6748954" cy="511033"/>
            <a:chOff x="809686" y="2872649"/>
            <a:chExt cx="5921003" cy="511033"/>
          </a:xfrm>
        </p:grpSpPr>
        <p:pic>
          <p:nvPicPr>
            <p:cNvPr id="25" name="Picture 24" descr="Káº¿t quáº£ hÃ¬nh áº£nh cho may bay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9686" y="2910708"/>
              <a:ext cx="467665" cy="4729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896102" y="2872649"/>
              <a:ext cx="58345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en-US" sz="2400" b="1" dirty="0" err="1">
                  <a:latin typeface="Times New Roman" pitchFamily="18" charset="0"/>
                  <a:cs typeface="Times New Roman" pitchFamily="18" charset="0"/>
                </a:rPr>
                <a:t>Hành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latin typeface="Times New Roman" pitchFamily="18" charset="0"/>
                  <a:cs typeface="Times New Roman" pitchFamily="18" charset="0"/>
                </a:rPr>
                <a:t>động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4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máy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bay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lựa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1882043" y="365794"/>
            <a:ext cx="5737958" cy="2487220"/>
            <a:chOff x="1362226" y="2873639"/>
            <a:chExt cx="6479414" cy="3394742"/>
          </a:xfrm>
        </p:grpSpPr>
        <p:grpSp>
          <p:nvGrpSpPr>
            <p:cNvPr id="27" name="Group 26"/>
            <p:cNvGrpSpPr/>
            <p:nvPr/>
          </p:nvGrpSpPr>
          <p:grpSpPr>
            <a:xfrm>
              <a:off x="1362226" y="3513652"/>
              <a:ext cx="6479414" cy="2717765"/>
              <a:chOff x="1362226" y="3384753"/>
              <a:chExt cx="6479414" cy="2717765"/>
            </a:xfrm>
          </p:grpSpPr>
          <p:pic>
            <p:nvPicPr>
              <p:cNvPr id="28" name="Picture 6" descr="Káº¿t quáº£ hÃ¬nh áº£nh cho hinh anh do thi tranh ve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62226" y="3438177"/>
                <a:ext cx="1520825" cy="19431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9" name="Picture 12" descr="HÃ¬nh áº£nh cÃ³ liÃªn quan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45503" y="3384753"/>
                <a:ext cx="1524001" cy="19431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0" name="TextBox 29"/>
              <p:cNvSpPr txBox="1"/>
              <p:nvPr/>
            </p:nvSpPr>
            <p:spPr>
              <a:xfrm>
                <a:off x="1371600" y="5606225"/>
                <a:ext cx="1547136" cy="4962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 err="1">
                    <a:latin typeface="Times New Roman" pitchFamily="18" charset="0"/>
                    <a:cs typeface="Times New Roman" pitchFamily="18" charset="0"/>
                  </a:rPr>
                  <a:t>Tỉnh</a:t>
                </a:r>
                <a:r>
                  <a:rPr lang="en-US" sz="1600" b="1" dirty="0">
                    <a:latin typeface="Times New Roman" pitchFamily="18" charset="0"/>
                    <a:cs typeface="Times New Roman" pitchFamily="18" charset="0"/>
                  </a:rPr>
                  <a:t> A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6463334" y="5506233"/>
                <a:ext cx="1378306" cy="4962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 err="1">
                    <a:latin typeface="Times New Roman" pitchFamily="18" charset="0"/>
                    <a:cs typeface="Times New Roman" pitchFamily="18" charset="0"/>
                  </a:rPr>
                  <a:t>Tỉnh</a:t>
                </a:r>
                <a:r>
                  <a:rPr lang="en-US" sz="1600" b="1" dirty="0">
                    <a:latin typeface="Times New Roman" pitchFamily="18" charset="0"/>
                    <a:cs typeface="Times New Roman" pitchFamily="18" charset="0"/>
                  </a:rPr>
                  <a:t> B</a:t>
                </a:r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2795914" y="3537621"/>
              <a:ext cx="3667421" cy="2473853"/>
              <a:chOff x="2808380" y="3451072"/>
              <a:chExt cx="3667421" cy="2473853"/>
            </a:xfrm>
          </p:grpSpPr>
          <p:pic>
            <p:nvPicPr>
              <p:cNvPr id="33" name="Picture 34" descr="Káº¿t quáº£ hÃ¬nh áº£nh cho tau hoa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89330" y="3451072"/>
                <a:ext cx="874980" cy="63421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4" name="Arc 33"/>
              <p:cNvSpPr/>
              <p:nvPr/>
            </p:nvSpPr>
            <p:spPr>
              <a:xfrm rot="18789954">
                <a:off x="2421400" y="4007909"/>
                <a:ext cx="2303996" cy="1530036"/>
              </a:xfrm>
              <a:prstGeom prst="arc">
                <a:avLst>
                  <a:gd name="adj1" fmla="val 15221686"/>
                  <a:gd name="adj2" fmla="val 20197255"/>
                </a:avLst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35" name="Arc 34"/>
              <p:cNvSpPr/>
              <p:nvPr/>
            </p:nvSpPr>
            <p:spPr>
              <a:xfrm rot="318300">
                <a:off x="3621657" y="3771250"/>
                <a:ext cx="2854144" cy="1521055"/>
              </a:xfrm>
              <a:prstGeom prst="arc">
                <a:avLst>
                  <a:gd name="adj1" fmla="val 14955495"/>
                  <a:gd name="adj2" fmla="val 20164279"/>
                </a:avLst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3819482" y="4009618"/>
                <a:ext cx="2072283" cy="4962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 </a:t>
                </a:r>
                <a:r>
                  <a:rPr lang="en-US" sz="1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chuyến</a:t>
                </a:r>
                <a:endParaRPr lang="en-US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2833067" y="2873639"/>
              <a:ext cx="3516124" cy="2637559"/>
              <a:chOff x="2833067" y="2744740"/>
              <a:chExt cx="3516124" cy="2637559"/>
            </a:xfrm>
          </p:grpSpPr>
          <p:pic>
            <p:nvPicPr>
              <p:cNvPr id="38" name="Picture 32" descr="Káº¿t quáº£ hÃ¬nh áº£nh cho oto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2232" y="2744740"/>
                <a:ext cx="874981" cy="56842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9" name="Arc 38"/>
              <p:cNvSpPr/>
              <p:nvPr/>
            </p:nvSpPr>
            <p:spPr>
              <a:xfrm rot="18789954">
                <a:off x="2374672" y="3393869"/>
                <a:ext cx="2446825" cy="1530036"/>
              </a:xfrm>
              <a:prstGeom prst="arc">
                <a:avLst>
                  <a:gd name="adj1" fmla="val 15221686"/>
                  <a:gd name="adj2" fmla="val 20197255"/>
                </a:avLst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40" name="Arc 39"/>
              <p:cNvSpPr/>
              <p:nvPr/>
            </p:nvSpPr>
            <p:spPr>
              <a:xfrm rot="318300">
                <a:off x="3495047" y="3110811"/>
                <a:ext cx="2854144" cy="1521055"/>
              </a:xfrm>
              <a:prstGeom prst="arc">
                <a:avLst>
                  <a:gd name="adj1" fmla="val 14955495"/>
                  <a:gd name="adj2" fmla="val 20504709"/>
                </a:avLst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3757317" y="3209267"/>
                <a:ext cx="1826701" cy="4962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10 </a:t>
                </a:r>
                <a:r>
                  <a:rPr lang="en-US" sz="1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chuyến</a:t>
                </a:r>
                <a:endParaRPr lang="en-US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2706214" y="3846832"/>
              <a:ext cx="4169907" cy="1609921"/>
              <a:chOff x="2706214" y="3717933"/>
              <a:chExt cx="4169907" cy="1609921"/>
            </a:xfrm>
          </p:grpSpPr>
          <p:pic>
            <p:nvPicPr>
              <p:cNvPr id="43" name="Picture 36" descr="Káº¿t quáº£ hÃ¬nh áº£nh cho tau thuy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27503" y="4436555"/>
                <a:ext cx="836807" cy="5404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4" name="Arc 43"/>
              <p:cNvSpPr/>
              <p:nvPr/>
            </p:nvSpPr>
            <p:spPr>
              <a:xfrm rot="9013106">
                <a:off x="4410722" y="3717933"/>
                <a:ext cx="2465399" cy="945108"/>
              </a:xfrm>
              <a:prstGeom prst="arc">
                <a:avLst>
                  <a:gd name="adj1" fmla="val 13785017"/>
                  <a:gd name="adj2" fmla="val 20788305"/>
                </a:avLst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45" name="Arc 44"/>
              <p:cNvSpPr/>
              <p:nvPr/>
            </p:nvSpPr>
            <p:spPr>
              <a:xfrm rot="10800000">
                <a:off x="2706214" y="3950787"/>
                <a:ext cx="2129994" cy="978965"/>
              </a:xfrm>
              <a:prstGeom prst="arc">
                <a:avLst>
                  <a:gd name="adj1" fmla="val 14586827"/>
                  <a:gd name="adj2" fmla="val 20507521"/>
                </a:avLst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3771000" y="4831562"/>
                <a:ext cx="1904412" cy="4962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 </a:t>
                </a:r>
                <a:r>
                  <a:rPr lang="en-US" sz="1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chuyến</a:t>
                </a:r>
                <a:endParaRPr lang="en-US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2918735" y="4388100"/>
              <a:ext cx="3330254" cy="1880281"/>
              <a:chOff x="2918735" y="4259201"/>
              <a:chExt cx="3330254" cy="1880281"/>
            </a:xfrm>
          </p:grpSpPr>
          <p:pic>
            <p:nvPicPr>
              <p:cNvPr id="48" name="Picture 24" descr="Káº¿t quáº£ hÃ¬nh áº£nh cho may bay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1520" y="5216610"/>
                <a:ext cx="990600" cy="6096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9" name="Arc 48"/>
              <p:cNvSpPr/>
              <p:nvPr/>
            </p:nvSpPr>
            <p:spPr>
              <a:xfrm rot="10800000">
                <a:off x="2918735" y="4259201"/>
                <a:ext cx="2129994" cy="1398606"/>
              </a:xfrm>
              <a:prstGeom prst="arc">
                <a:avLst>
                  <a:gd name="adj1" fmla="val 16139154"/>
                  <a:gd name="adj2" fmla="val 20838627"/>
                </a:avLst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50" name="Arc 49"/>
              <p:cNvSpPr/>
              <p:nvPr/>
            </p:nvSpPr>
            <p:spPr>
              <a:xfrm rot="9809888">
                <a:off x="4464648" y="4850214"/>
                <a:ext cx="1784341" cy="711076"/>
              </a:xfrm>
              <a:prstGeom prst="arc">
                <a:avLst>
                  <a:gd name="adj1" fmla="val 11420938"/>
                  <a:gd name="adj2" fmla="val 20176648"/>
                </a:avLst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3745579" y="5643190"/>
                <a:ext cx="1611239" cy="4962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 </a:t>
                </a:r>
                <a:r>
                  <a:rPr lang="en-US" sz="1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chuyến</a:t>
                </a:r>
                <a:endParaRPr lang="en-US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53" name="TextBox 52"/>
          <p:cNvSpPr txBox="1"/>
          <p:nvPr/>
        </p:nvSpPr>
        <p:spPr>
          <a:xfrm>
            <a:off x="665126" y="5276233"/>
            <a:ext cx="7716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+ 5 + 3 + 2 = 20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B.</a:t>
            </a:r>
          </a:p>
        </p:txBody>
      </p:sp>
    </p:spTree>
    <p:extLst>
      <p:ext uri="{BB962C8B-B14F-4D97-AF65-F5344CB8AC3E}">
        <p14:creationId xmlns:p14="http://schemas.microsoft.com/office/powerpoint/2010/main" val="110420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uong_Chinh\Desktop\HÌNH ẢNH MINH HỌA CHO BÀI HỌC\Hình ảnh minh họa Hoán vị\a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1819275"/>
            <a:ext cx="1081087" cy="14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C:\Users\Cuong_Chinh\Desktop\HÌNH ẢNH MINH HỌA CHO BÀI HỌC\Hình ảnh minh họa Hoán vị\a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738" y="1800225"/>
            <a:ext cx="108902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C:\Users\Cuong_Chinh\Desktop\HÌNH ẢNH MINH HỌA CHO BÀI HỌC\Hình ảnh minh họa Hoán vị\a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3138" y="1828800"/>
            <a:ext cx="1252537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C:\Users\Cuong_Chinh\Desktop\HÌNH ẢNH MINH HỌA CHO BÀI HỌC\Hình ảnh minh họa Hoán vị\a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3738" y="1833563"/>
            <a:ext cx="1189037" cy="150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:\Users\Cuong_Chinh\Desktop\HÌNH ẢNH MINH HỌA CHO BÀI HỌC\Hình ảnh minh họa Hoán vị\a5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8138" y="1828800"/>
            <a:ext cx="1135062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C:\Users\Cuong_Chinh\Desktop\HÌNH ẢNH MINH HỌA CHO BÀI HỌC\Hình ảnh minh họa Hoán vị\q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5" y="3357563"/>
            <a:ext cx="1201738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C:\Users\Cuong_Chinh\Desktop\HÌNH ẢNH MINH HỌA CHO BÀI HỌC\Hình ảnh minh họa Hoán vị\q2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3349625"/>
            <a:ext cx="1201737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C:\Users\Cuong_Chinh\Desktop\HÌNH ẢNH MINH HỌA CHO BÀI HỌC\Hình ảnh minh họa Hoán vị\q3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663" y="3362325"/>
            <a:ext cx="1201737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:\Users\Cuong_Chinh\Desktop\HÌNH ẢNH MINH HỌA CHO BÀI HỌC\Hình ảnh minh họa Hoán vị\Son-Tung-M-TP-khoe-style--ru--c-ro----ben-Van-Mai-Huong-5-1402072612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1913"/>
            <a:ext cx="4495800" cy="674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ounded Rectangular Callout 11"/>
          <p:cNvSpPr/>
          <p:nvPr/>
        </p:nvSpPr>
        <p:spPr>
          <a:xfrm>
            <a:off x="1676400" y="0"/>
            <a:ext cx="3048000" cy="990600"/>
          </a:xfrm>
          <a:prstGeom prst="wedgeRoundRectCallout">
            <a:avLst/>
          </a:prstGeom>
          <a:solidFill>
            <a:schemeClr val="bg1">
              <a:lumMod val="50000"/>
              <a:lumOff val="5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u="sng" dirty="0">
                <a:solidFill>
                  <a:schemeClr val="tx1"/>
                </a:solidFill>
              </a:rPr>
              <a:t>VD4</a:t>
            </a:r>
            <a:r>
              <a:rPr lang="en-US" dirty="0">
                <a:solidFill>
                  <a:schemeClr val="tx1"/>
                </a:solidFill>
              </a:rPr>
              <a:t>: ST  </a:t>
            </a:r>
            <a:r>
              <a:rPr lang="en-US" dirty="0" err="1">
                <a:solidFill>
                  <a:schemeClr val="tx1"/>
                </a:solidFill>
              </a:rPr>
              <a:t>dự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định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dành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một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ngày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đưa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bạn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chơi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băn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khoăn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chọn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phục</a:t>
            </a:r>
            <a:r>
              <a:rPr lang="en-US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4" name="Oval Callout 13"/>
          <p:cNvSpPr/>
          <p:nvPr/>
        </p:nvSpPr>
        <p:spPr>
          <a:xfrm>
            <a:off x="3048000" y="1066800"/>
            <a:ext cx="2667000" cy="990600"/>
          </a:xfrm>
          <a:prstGeom prst="wedgeEllipseCallout">
            <a:avLst/>
          </a:prstGeom>
          <a:solidFill>
            <a:schemeClr val="bg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ST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5 </a:t>
            </a:r>
            <a:r>
              <a:rPr lang="en-US" b="1" dirty="0" err="1">
                <a:solidFill>
                  <a:schemeClr val="tx1"/>
                </a:solidFill>
              </a:rPr>
              <a:t>áo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phông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và</a:t>
            </a:r>
            <a:r>
              <a:rPr lang="en-US" b="1" dirty="0">
                <a:solidFill>
                  <a:schemeClr val="tx1"/>
                </a:solidFill>
              </a:rPr>
              <a:t> 3 </a:t>
            </a:r>
            <a:r>
              <a:rPr lang="en-US" b="1" dirty="0" err="1">
                <a:solidFill>
                  <a:schemeClr val="tx1"/>
                </a:solidFill>
              </a:rPr>
              <a:t>quần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sooc</a:t>
            </a:r>
            <a:r>
              <a:rPr lang="en-US" dirty="0">
                <a:solidFill>
                  <a:schemeClr val="tx1"/>
                </a:solidFill>
              </a:rPr>
              <a:t>? </a:t>
            </a:r>
          </a:p>
        </p:txBody>
      </p:sp>
      <p:sp>
        <p:nvSpPr>
          <p:cNvPr id="15" name="Cloud Callout 14"/>
          <p:cNvSpPr/>
          <p:nvPr/>
        </p:nvSpPr>
        <p:spPr>
          <a:xfrm>
            <a:off x="0" y="381000"/>
            <a:ext cx="1752600" cy="2209800"/>
          </a:xfrm>
          <a:prstGeom prst="cloudCallout">
            <a:avLst/>
          </a:prstGeom>
          <a:solidFill>
            <a:schemeClr val="bg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ST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phối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được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nhiêu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bộ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đồ</a:t>
            </a:r>
            <a:r>
              <a:rPr lang="en-US" dirty="0">
                <a:solidFill>
                  <a:schemeClr val="tx1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986113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4" grpId="0" animBg="1"/>
      <p:bldP spid="14" grpId="1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Users\Cuong_Chinh\Desktop\HÌNH ẢNH MINH HỌA CHO BÀI HỌC\Hình ảnh minh họa Hoán vị\a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738" y="2395538"/>
            <a:ext cx="792162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 descr="C:\Users\Cuong_Chinh\Desktop\HÌNH ẢNH MINH HỌA CHO BÀI HỌC\Hình ảnh minh họa Hoán vị\a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395538"/>
            <a:ext cx="796925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 descr="C:\Users\Cuong_Chinh\Desktop\HÌNH ẢNH MINH HỌA CHO BÀI HỌC\Hình ảnh minh họa Hoán vị\a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6988" y="2439988"/>
            <a:ext cx="830262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5" descr="C:\Users\Cuong_Chinh\Desktop\HÌNH ẢNH MINH HỌA CHO BÀI HỌC\Hình ảnh minh họa Hoán vị\a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838" y="4973638"/>
            <a:ext cx="958850" cy="112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6" descr="C:\Users\Cuong_Chinh\Desktop\HÌNH ẢNH MINH HỌA CHO BÀI HỌC\Hình ảnh minh họa Hoán vị\a5.jpg"/>
          <p:cNvPicPr>
            <a:picLocks noChangeAspect="1" noChangeArrowheads="1"/>
          </p:cNvPicPr>
          <p:nvPr/>
        </p:nvPicPr>
        <p:blipFill>
          <a:blip r:embed="rId6">
            <a:lum bright="-2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13" y="4967288"/>
            <a:ext cx="9144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" descr="C:\Users\Cuong_Chinh\Desktop\HÌNH ẢNH MINH HỌA CHO BÀI HỌC\Hình ảnh minh họa Hoán vị\a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275" y="242888"/>
            <a:ext cx="1001713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 descr="C:\Users\Cuong_Chinh\Desktop\HÌNH ẢNH MINH HỌA CHO BÀI HỌC\Hình ảnh minh họa Hoán vị\a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9475" y="219075"/>
            <a:ext cx="1158875" cy="116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5" descr="C:\Users\Cuong_Chinh\Desktop\HÌNH ẢNH MINH HỌA CHO BÀI HỌC\Hình ảnh minh họa Hoán vị\a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0075" y="220663"/>
            <a:ext cx="1101725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6" descr="C:\Users\Cuong_Chinh\Desktop\HÌNH ẢNH MINH HỌA CHO BÀI HỌC\Hình ảnh minh họa Hoán vị\a5.jpg"/>
          <p:cNvPicPr>
            <a:picLocks noChangeAspect="1" noChangeArrowheads="1"/>
          </p:cNvPicPr>
          <p:nvPr/>
        </p:nvPicPr>
        <p:blipFill>
          <a:blip r:embed="rId6">
            <a:lum bright="-2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4475" y="219075"/>
            <a:ext cx="1050925" cy="116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7" descr="C:\Users\Cuong_Chinh\Desktop\HÌNH ẢNH MINH HỌA CHO BÀI HỌC\Hình ảnh minh họa Hoán vị\q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263" y="223838"/>
            <a:ext cx="884237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8" descr="C:\Users\Cuong_Chinh\Desktop\HÌNH ẢNH MINH HỌA CHO BÀI HỌC\Hình ảnh minh họa Hoán vị\q2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14313"/>
            <a:ext cx="88582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C:\Users\Cuong_Chinh\Desktop\HÌNH ẢNH MINH HỌA CHO BÀI HỌC\Hình ảnh minh họa Hoán vị\q3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88582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" descr="C:\Users\Cuong_Chinh\Desktop\HÌNH ẢNH MINH HỌA CHO BÀI HỌC\Hình ảnh minh họa Hoán vị\a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76225"/>
            <a:ext cx="1008063" cy="111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457200" y="1447800"/>
          <a:ext cx="46482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9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9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9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A</a:t>
                      </a:r>
                    </a:p>
                  </a:txBody>
                  <a:tcPr marT="45798" marB="45798"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B</a:t>
                      </a:r>
                    </a:p>
                  </a:txBody>
                  <a:tcPr marT="45798" marB="45798"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C</a:t>
                      </a:r>
                    </a:p>
                  </a:txBody>
                  <a:tcPr marT="45798" marB="45798"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D</a:t>
                      </a:r>
                    </a:p>
                  </a:txBody>
                  <a:tcPr marT="45798" marB="45798"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E</a:t>
                      </a:r>
                    </a:p>
                  </a:txBody>
                  <a:tcPr marT="45798" marB="45798"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6019800" y="1468438"/>
          <a:ext cx="28956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marT="45798" marB="45798"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 marT="45798" marB="45798"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 marT="45798" marB="45798"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8" name="Picture 7" descr="C:\Users\Cuong_Chinh\Desktop\HÌNH ẢNH MINH HỌA CHO BÀI HỌC\Hình ảnh minh họa Hoán vị\q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2730500"/>
            <a:ext cx="573088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8" descr="C:\Users\Cuong_Chinh\Desktop\HÌNH ẢNH MINH HỌA CHO BÀI HỌC\Hình ảnh minh họa Hoán vị\q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1970088"/>
            <a:ext cx="573088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9" descr="C:\Users\Cuong_Chinh\Desktop\HÌNH ẢNH MINH HỌA CHO BÀI HỌC\Hình ảnh minh họa Hoán vị\q3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3416300"/>
            <a:ext cx="573088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7" descr="C:\Users\Cuong_Chinh\Desktop\HÌNH ẢNH MINH HỌA CHO BÀI HỌC\Hình ảnh minh họa Hoán vị\q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8313" y="5260975"/>
            <a:ext cx="573087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8" descr="C:\Users\Cuong_Chinh\Desktop\HÌNH ẢNH MINH HỌA CHO BÀI HỌC\Hình ảnh minh họa Hoán vị\q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8313" y="4500563"/>
            <a:ext cx="573087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9" descr="C:\Users\Cuong_Chinh\Desktop\HÌNH ẢNH MINH HỌA CHO BÀI HỌC\Hình ảnh minh họa Hoán vị\q3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8313" y="5946775"/>
            <a:ext cx="573087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7" descr="C:\Users\Cuong_Chinh\Desktop\HÌNH ẢNH MINH HỌA CHO BÀI HỌC\Hình ảnh minh họa Hoán vị\q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313" y="5260975"/>
            <a:ext cx="573087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8" descr="C:\Users\Cuong_Chinh\Desktop\HÌNH ẢNH MINH HỌA CHO BÀI HỌC\Hình ảnh minh họa Hoán vị\q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313" y="4500563"/>
            <a:ext cx="573087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9" descr="C:\Users\Cuong_Chinh\Desktop\HÌNH ẢNH MINH HỌA CHO BÀI HỌC\Hình ảnh minh họa Hoán vị\q3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313" y="5946775"/>
            <a:ext cx="573087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04"/>
          <p:cNvGrpSpPr>
            <a:grpSpLocks/>
          </p:cNvGrpSpPr>
          <p:nvPr/>
        </p:nvGrpSpPr>
        <p:grpSpPr bwMode="auto">
          <a:xfrm>
            <a:off x="1177925" y="1985963"/>
            <a:ext cx="1517650" cy="935037"/>
            <a:chOff x="1177158" y="1985895"/>
            <a:chExt cx="1517978" cy="935826"/>
          </a:xfrm>
        </p:grpSpPr>
        <p:pic>
          <p:nvPicPr>
            <p:cNvPr id="12400" name="Picture 8" descr="C:\Users\Cuong_Chinh\Desktop\HÌNH ẢNH MINH HỌA CHO BÀI HỌC\Hình ảnh minh họa Hoán vị\q2.jp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1421" y="1985895"/>
              <a:ext cx="573715" cy="759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2401" name="Group 60"/>
            <p:cNvGrpSpPr>
              <a:grpSpLocks/>
            </p:cNvGrpSpPr>
            <p:nvPr/>
          </p:nvGrpSpPr>
          <p:grpSpPr bwMode="auto">
            <a:xfrm>
              <a:off x="1177158" y="2286000"/>
              <a:ext cx="956442" cy="635721"/>
              <a:chOff x="1177158" y="2286000"/>
              <a:chExt cx="956442" cy="635721"/>
            </a:xfrm>
          </p:grpSpPr>
          <p:cxnSp>
            <p:nvCxnSpPr>
              <p:cNvPr id="58" name="Straight Arrow Connector 57"/>
              <p:cNvCxnSpPr>
                <a:stCxn id="17" idx="3"/>
              </p:cNvCxnSpPr>
              <p:nvPr/>
            </p:nvCxnSpPr>
            <p:spPr>
              <a:xfrm flipV="1">
                <a:off x="1177158" y="2286185"/>
                <a:ext cx="955882" cy="63553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03" name="TextBox 59"/>
              <p:cNvSpPr txBox="1">
                <a:spLocks noChangeArrowheads="1"/>
              </p:cNvSpPr>
              <p:nvPr/>
            </p:nvSpPr>
            <p:spPr bwMode="auto">
              <a:xfrm rot="-1978461">
                <a:off x="1275472" y="2356340"/>
                <a:ext cx="5334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>
                    <a:latin typeface="Book Antiqua" pitchFamily="18" charset="0"/>
                  </a:rPr>
                  <a:t>A1</a:t>
                </a:r>
              </a:p>
            </p:txBody>
          </p:sp>
        </p:grpSp>
      </p:grpSp>
      <p:grpSp>
        <p:nvGrpSpPr>
          <p:cNvPr id="4" name="Group 105"/>
          <p:cNvGrpSpPr>
            <a:grpSpLocks/>
          </p:cNvGrpSpPr>
          <p:nvPr/>
        </p:nvGrpSpPr>
        <p:grpSpPr bwMode="auto">
          <a:xfrm>
            <a:off x="1250950" y="2714625"/>
            <a:ext cx="1444625" cy="790575"/>
            <a:chOff x="1250214" y="2714233"/>
            <a:chExt cx="1444922" cy="790967"/>
          </a:xfrm>
        </p:grpSpPr>
        <p:pic>
          <p:nvPicPr>
            <p:cNvPr id="12396" name="Picture 7" descr="C:\Users\Cuong_Chinh\Desktop\HÌNH ẢNH MINH HỌA CHO BÀI HỌC\Hình ảnh minh họa Hoán vị\q1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1421" y="2746131"/>
              <a:ext cx="573715" cy="759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2397" name="Group 61"/>
            <p:cNvGrpSpPr>
              <a:grpSpLocks/>
            </p:cNvGrpSpPr>
            <p:nvPr/>
          </p:nvGrpSpPr>
          <p:grpSpPr bwMode="auto">
            <a:xfrm rot="2037276">
              <a:off x="1250214" y="2714233"/>
              <a:ext cx="942236" cy="369018"/>
              <a:chOff x="1082429" y="2356340"/>
              <a:chExt cx="1010350" cy="369332"/>
            </a:xfrm>
          </p:grpSpPr>
          <p:cxnSp>
            <p:nvCxnSpPr>
              <p:cNvPr id="63" name="Straight Arrow Connector 62"/>
              <p:cNvCxnSpPr/>
              <p:nvPr/>
            </p:nvCxnSpPr>
            <p:spPr>
              <a:xfrm rot="19562724" flipV="1">
                <a:off x="1056590" y="2621848"/>
                <a:ext cx="1001135" cy="2543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99" name="TextBox 63"/>
              <p:cNvSpPr txBox="1">
                <a:spLocks noChangeArrowheads="1"/>
              </p:cNvSpPr>
              <p:nvPr/>
            </p:nvSpPr>
            <p:spPr bwMode="auto">
              <a:xfrm rot="-1978461">
                <a:off x="1275472" y="2356340"/>
                <a:ext cx="5334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>
                    <a:latin typeface="Book Antiqua" pitchFamily="18" charset="0"/>
                  </a:rPr>
                  <a:t>A2</a:t>
                </a:r>
              </a:p>
            </p:txBody>
          </p:sp>
        </p:grpSp>
      </p:grpSp>
      <p:grpSp>
        <p:nvGrpSpPr>
          <p:cNvPr id="6" name="Group 106"/>
          <p:cNvGrpSpPr>
            <a:grpSpLocks/>
          </p:cNvGrpSpPr>
          <p:nvPr/>
        </p:nvGrpSpPr>
        <p:grpSpPr bwMode="auto">
          <a:xfrm>
            <a:off x="1333500" y="2927350"/>
            <a:ext cx="1362075" cy="1263650"/>
            <a:chOff x="1333583" y="2927178"/>
            <a:chExt cx="1361553" cy="1263822"/>
          </a:xfrm>
        </p:grpSpPr>
        <p:pic>
          <p:nvPicPr>
            <p:cNvPr id="12392" name="Picture 9" descr="C:\Users\Cuong_Chinh\Desktop\HÌNH ẢNH MINH HỌA CHO BÀI HỌC\Hình ảnh minh họa Hoán vị\q3.jp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1421" y="3431931"/>
              <a:ext cx="573715" cy="759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2393" name="Group 64"/>
            <p:cNvGrpSpPr>
              <a:grpSpLocks/>
            </p:cNvGrpSpPr>
            <p:nvPr/>
          </p:nvGrpSpPr>
          <p:grpSpPr bwMode="auto">
            <a:xfrm rot="4124789">
              <a:off x="1173223" y="3087538"/>
              <a:ext cx="956442" cy="635721"/>
              <a:chOff x="1177158" y="2286000"/>
              <a:chExt cx="956442" cy="635721"/>
            </a:xfrm>
          </p:grpSpPr>
          <p:cxnSp>
            <p:nvCxnSpPr>
              <p:cNvPr id="66" name="Straight Arrow Connector 65"/>
              <p:cNvCxnSpPr/>
              <p:nvPr/>
            </p:nvCxnSpPr>
            <p:spPr>
              <a:xfrm flipV="1">
                <a:off x="1177293" y="2285284"/>
                <a:ext cx="955805" cy="63634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95" name="TextBox 66"/>
              <p:cNvSpPr txBox="1">
                <a:spLocks noChangeArrowheads="1"/>
              </p:cNvSpPr>
              <p:nvPr/>
            </p:nvSpPr>
            <p:spPr bwMode="auto">
              <a:xfrm rot="-1978461">
                <a:off x="1275472" y="2356340"/>
                <a:ext cx="5334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>
                    <a:latin typeface="Book Antiqua" pitchFamily="18" charset="0"/>
                  </a:rPr>
                  <a:t>A3</a:t>
                </a:r>
              </a:p>
            </p:txBody>
          </p:sp>
        </p:grpSp>
      </p:grpSp>
      <p:grpSp>
        <p:nvGrpSpPr>
          <p:cNvPr id="8" name="Group 113"/>
          <p:cNvGrpSpPr>
            <a:grpSpLocks/>
          </p:cNvGrpSpPr>
          <p:nvPr/>
        </p:nvGrpSpPr>
        <p:grpSpPr bwMode="auto">
          <a:xfrm>
            <a:off x="4025900" y="1955800"/>
            <a:ext cx="1528763" cy="2235200"/>
            <a:chOff x="4025183" y="1955411"/>
            <a:chExt cx="1529209" cy="2235589"/>
          </a:xfrm>
        </p:grpSpPr>
        <p:pic>
          <p:nvPicPr>
            <p:cNvPr id="12380" name="Picture 7" descr="C:\Users\Cuong_Chinh\Desktop\HÌNH ẢNH MINH HỌA CHO BÀI HỌC\Hình ảnh minh họa Hoán vị\q1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677" y="2669931"/>
              <a:ext cx="573715" cy="759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81" name="Picture 8" descr="C:\Users\Cuong_Chinh\Desktop\HÌNH ẢNH MINH HỌA CHO BÀI HỌC\Hình ảnh minh họa Hoán vị\q2.jp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677" y="1955411"/>
              <a:ext cx="573715" cy="759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82" name="Picture 9" descr="C:\Users\Cuong_Chinh\Desktop\HÌNH ẢNH MINH HỌA CHO BÀI HỌC\Hình ảnh minh họa Hoán vị\q3.jp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677" y="3431931"/>
              <a:ext cx="573715" cy="759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2383" name="Group 68"/>
            <p:cNvGrpSpPr>
              <a:grpSpLocks/>
            </p:cNvGrpSpPr>
            <p:nvPr/>
          </p:nvGrpSpPr>
          <p:grpSpPr bwMode="auto">
            <a:xfrm>
              <a:off x="4025183" y="2300068"/>
              <a:ext cx="956442" cy="635721"/>
              <a:chOff x="1177158" y="2286000"/>
              <a:chExt cx="956442" cy="635721"/>
            </a:xfrm>
          </p:grpSpPr>
          <p:cxnSp>
            <p:nvCxnSpPr>
              <p:cNvPr id="70" name="Straight Arrow Connector 69"/>
              <p:cNvCxnSpPr/>
              <p:nvPr/>
            </p:nvCxnSpPr>
            <p:spPr>
              <a:xfrm flipV="1">
                <a:off x="1177158" y="2285891"/>
                <a:ext cx="955954" cy="63511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91" name="TextBox 70"/>
              <p:cNvSpPr txBox="1">
                <a:spLocks noChangeArrowheads="1"/>
              </p:cNvSpPr>
              <p:nvPr/>
            </p:nvSpPr>
            <p:spPr bwMode="auto">
              <a:xfrm rot="-1978461">
                <a:off x="1275472" y="2356340"/>
                <a:ext cx="5334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>
                    <a:latin typeface="Book Antiqua" pitchFamily="18" charset="0"/>
                  </a:rPr>
                  <a:t>B1</a:t>
                </a:r>
              </a:p>
            </p:txBody>
          </p:sp>
        </p:grpSp>
        <p:grpSp>
          <p:nvGrpSpPr>
            <p:cNvPr id="12384" name="Group 71"/>
            <p:cNvGrpSpPr>
              <a:grpSpLocks/>
            </p:cNvGrpSpPr>
            <p:nvPr/>
          </p:nvGrpSpPr>
          <p:grpSpPr bwMode="auto">
            <a:xfrm rot="2037276">
              <a:off x="4098239" y="2728301"/>
              <a:ext cx="942236" cy="369018"/>
              <a:chOff x="1082429" y="2356340"/>
              <a:chExt cx="1010350" cy="369332"/>
            </a:xfrm>
          </p:grpSpPr>
          <p:cxnSp>
            <p:nvCxnSpPr>
              <p:cNvPr id="73" name="Straight Arrow Connector 72"/>
              <p:cNvCxnSpPr/>
              <p:nvPr/>
            </p:nvCxnSpPr>
            <p:spPr>
              <a:xfrm rot="19562724" flipV="1">
                <a:off x="1064130" y="2622642"/>
                <a:ext cx="997816" cy="2860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89" name="TextBox 73"/>
              <p:cNvSpPr txBox="1">
                <a:spLocks noChangeArrowheads="1"/>
              </p:cNvSpPr>
              <p:nvPr/>
            </p:nvSpPr>
            <p:spPr bwMode="auto">
              <a:xfrm rot="-1978461">
                <a:off x="1275472" y="2356340"/>
                <a:ext cx="5334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>
                    <a:latin typeface="Book Antiqua" pitchFamily="18" charset="0"/>
                  </a:rPr>
                  <a:t>B2</a:t>
                </a:r>
              </a:p>
            </p:txBody>
          </p:sp>
        </p:grpSp>
        <p:grpSp>
          <p:nvGrpSpPr>
            <p:cNvPr id="12385" name="Group 74"/>
            <p:cNvGrpSpPr>
              <a:grpSpLocks/>
            </p:cNvGrpSpPr>
            <p:nvPr/>
          </p:nvGrpSpPr>
          <p:grpSpPr bwMode="auto">
            <a:xfrm rot="4124789">
              <a:off x="4021248" y="3101606"/>
              <a:ext cx="956442" cy="635721"/>
              <a:chOff x="1177158" y="2286000"/>
              <a:chExt cx="956442" cy="635721"/>
            </a:xfrm>
          </p:grpSpPr>
          <p:cxnSp>
            <p:nvCxnSpPr>
              <p:cNvPr id="76" name="Straight Arrow Connector 75"/>
              <p:cNvCxnSpPr/>
              <p:nvPr/>
            </p:nvCxnSpPr>
            <p:spPr>
              <a:xfrm flipV="1">
                <a:off x="1177529" y="2285743"/>
                <a:ext cx="955841" cy="63518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87" name="TextBox 76"/>
              <p:cNvSpPr txBox="1">
                <a:spLocks noChangeArrowheads="1"/>
              </p:cNvSpPr>
              <p:nvPr/>
            </p:nvSpPr>
            <p:spPr bwMode="auto">
              <a:xfrm rot="-1978461">
                <a:off x="1275472" y="2356340"/>
                <a:ext cx="5334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>
                    <a:latin typeface="Book Antiqua" pitchFamily="18" charset="0"/>
                  </a:rPr>
                  <a:t>B3</a:t>
                </a:r>
              </a:p>
            </p:txBody>
          </p:sp>
        </p:grpSp>
      </p:grpSp>
      <p:grpSp>
        <p:nvGrpSpPr>
          <p:cNvPr id="12" name="Group 77"/>
          <p:cNvGrpSpPr>
            <a:grpSpLocks/>
          </p:cNvGrpSpPr>
          <p:nvPr/>
        </p:nvGrpSpPr>
        <p:grpSpPr bwMode="auto">
          <a:xfrm>
            <a:off x="7213600" y="2368550"/>
            <a:ext cx="957263" cy="635000"/>
            <a:chOff x="1177158" y="2286000"/>
            <a:chExt cx="956442" cy="635721"/>
          </a:xfrm>
        </p:grpSpPr>
        <p:cxnSp>
          <p:nvCxnSpPr>
            <p:cNvPr id="79" name="Straight Arrow Connector 78"/>
            <p:cNvCxnSpPr/>
            <p:nvPr/>
          </p:nvCxnSpPr>
          <p:spPr>
            <a:xfrm flipV="1">
              <a:off x="1177158" y="2286000"/>
              <a:ext cx="956442" cy="63572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79" name="TextBox 79"/>
            <p:cNvSpPr txBox="1">
              <a:spLocks noChangeArrowheads="1"/>
            </p:cNvSpPr>
            <p:nvPr/>
          </p:nvSpPr>
          <p:spPr bwMode="auto">
            <a:xfrm rot="-1978461">
              <a:off x="1275472" y="2356340"/>
              <a:ext cx="533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>
                  <a:latin typeface="Book Antiqua" pitchFamily="18" charset="0"/>
                </a:rPr>
                <a:t>C1</a:t>
              </a:r>
            </a:p>
          </p:txBody>
        </p:sp>
      </p:grpSp>
      <p:grpSp>
        <p:nvGrpSpPr>
          <p:cNvPr id="13" name="Group 80"/>
          <p:cNvGrpSpPr>
            <a:grpSpLocks/>
          </p:cNvGrpSpPr>
          <p:nvPr/>
        </p:nvGrpSpPr>
        <p:grpSpPr bwMode="auto">
          <a:xfrm rot="2037276">
            <a:off x="7286625" y="2795588"/>
            <a:ext cx="942975" cy="369887"/>
            <a:chOff x="1082429" y="2356340"/>
            <a:chExt cx="1010350" cy="369332"/>
          </a:xfrm>
        </p:grpSpPr>
        <p:cxnSp>
          <p:nvCxnSpPr>
            <p:cNvPr id="82" name="Straight Arrow Connector 81"/>
            <p:cNvCxnSpPr/>
            <p:nvPr/>
          </p:nvCxnSpPr>
          <p:spPr>
            <a:xfrm rot="19562724" flipV="1">
              <a:off x="1076792" y="2626782"/>
              <a:ext cx="1010350" cy="2853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77" name="TextBox 82"/>
            <p:cNvSpPr txBox="1">
              <a:spLocks noChangeArrowheads="1"/>
            </p:cNvSpPr>
            <p:nvPr/>
          </p:nvSpPr>
          <p:spPr bwMode="auto">
            <a:xfrm rot="-1978461">
              <a:off x="1275472" y="2356340"/>
              <a:ext cx="533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>
                  <a:latin typeface="Book Antiqua" pitchFamily="18" charset="0"/>
                </a:rPr>
                <a:t>C2</a:t>
              </a:r>
            </a:p>
          </p:txBody>
        </p:sp>
      </p:grpSp>
      <p:grpSp>
        <p:nvGrpSpPr>
          <p:cNvPr id="14" name="Group 83"/>
          <p:cNvGrpSpPr>
            <a:grpSpLocks/>
          </p:cNvGrpSpPr>
          <p:nvPr/>
        </p:nvGrpSpPr>
        <p:grpSpPr bwMode="auto">
          <a:xfrm rot="4124789">
            <a:off x="7210425" y="3170238"/>
            <a:ext cx="955675" cy="635000"/>
            <a:chOff x="1177158" y="2286000"/>
            <a:chExt cx="956442" cy="635721"/>
          </a:xfrm>
        </p:grpSpPr>
        <p:cxnSp>
          <p:nvCxnSpPr>
            <p:cNvPr id="85" name="Straight Arrow Connector 84"/>
            <p:cNvCxnSpPr/>
            <p:nvPr/>
          </p:nvCxnSpPr>
          <p:spPr>
            <a:xfrm flipV="1">
              <a:off x="1177158" y="2286000"/>
              <a:ext cx="956442" cy="63572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75" name="TextBox 85"/>
            <p:cNvSpPr txBox="1">
              <a:spLocks noChangeArrowheads="1"/>
            </p:cNvSpPr>
            <p:nvPr/>
          </p:nvSpPr>
          <p:spPr bwMode="auto">
            <a:xfrm rot="-1978461">
              <a:off x="1275472" y="2356340"/>
              <a:ext cx="533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>
                  <a:latin typeface="Book Antiqua" pitchFamily="18" charset="0"/>
                </a:rPr>
                <a:t>C3</a:t>
              </a:r>
            </a:p>
          </p:txBody>
        </p:sp>
      </p:grpSp>
      <p:grpSp>
        <p:nvGrpSpPr>
          <p:cNvPr id="15" name="Group 86"/>
          <p:cNvGrpSpPr>
            <a:grpSpLocks/>
          </p:cNvGrpSpPr>
          <p:nvPr/>
        </p:nvGrpSpPr>
        <p:grpSpPr bwMode="auto">
          <a:xfrm>
            <a:off x="2071688" y="4873625"/>
            <a:ext cx="957262" cy="635000"/>
            <a:chOff x="1177158" y="2286000"/>
            <a:chExt cx="956442" cy="635721"/>
          </a:xfrm>
        </p:grpSpPr>
        <p:cxnSp>
          <p:nvCxnSpPr>
            <p:cNvPr id="88" name="Straight Arrow Connector 87"/>
            <p:cNvCxnSpPr/>
            <p:nvPr/>
          </p:nvCxnSpPr>
          <p:spPr>
            <a:xfrm flipV="1">
              <a:off x="1177158" y="2286000"/>
              <a:ext cx="956442" cy="63572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73" name="TextBox 88"/>
            <p:cNvSpPr txBox="1">
              <a:spLocks noChangeArrowheads="1"/>
            </p:cNvSpPr>
            <p:nvPr/>
          </p:nvSpPr>
          <p:spPr bwMode="auto">
            <a:xfrm rot="-1978461">
              <a:off x="1275472" y="2356340"/>
              <a:ext cx="533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>
                  <a:latin typeface="Book Antiqua" pitchFamily="18" charset="0"/>
                </a:rPr>
                <a:t>D1</a:t>
              </a:r>
            </a:p>
          </p:txBody>
        </p:sp>
      </p:grpSp>
      <p:grpSp>
        <p:nvGrpSpPr>
          <p:cNvPr id="21" name="Group 89"/>
          <p:cNvGrpSpPr>
            <a:grpSpLocks/>
          </p:cNvGrpSpPr>
          <p:nvPr/>
        </p:nvGrpSpPr>
        <p:grpSpPr bwMode="auto">
          <a:xfrm rot="2037276">
            <a:off x="2144713" y="5300663"/>
            <a:ext cx="942975" cy="369887"/>
            <a:chOff x="1082429" y="2356340"/>
            <a:chExt cx="1010350" cy="369332"/>
          </a:xfrm>
        </p:grpSpPr>
        <p:cxnSp>
          <p:nvCxnSpPr>
            <p:cNvPr id="91" name="Straight Arrow Connector 90"/>
            <p:cNvCxnSpPr/>
            <p:nvPr/>
          </p:nvCxnSpPr>
          <p:spPr>
            <a:xfrm rot="19562724" flipV="1">
              <a:off x="1076792" y="2626782"/>
              <a:ext cx="1010350" cy="2853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71" name="TextBox 91"/>
            <p:cNvSpPr txBox="1">
              <a:spLocks noChangeArrowheads="1"/>
            </p:cNvSpPr>
            <p:nvPr/>
          </p:nvSpPr>
          <p:spPr bwMode="auto">
            <a:xfrm rot="-1978461">
              <a:off x="1275472" y="2356340"/>
              <a:ext cx="533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>
                  <a:latin typeface="Book Antiqua" pitchFamily="18" charset="0"/>
                </a:rPr>
                <a:t>D2</a:t>
              </a:r>
            </a:p>
          </p:txBody>
        </p:sp>
      </p:grpSp>
      <p:grpSp>
        <p:nvGrpSpPr>
          <p:cNvPr id="22" name="Group 92"/>
          <p:cNvGrpSpPr>
            <a:grpSpLocks/>
          </p:cNvGrpSpPr>
          <p:nvPr/>
        </p:nvGrpSpPr>
        <p:grpSpPr bwMode="auto">
          <a:xfrm rot="4124789">
            <a:off x="2067719" y="5674519"/>
            <a:ext cx="957262" cy="635000"/>
            <a:chOff x="1177158" y="2286000"/>
            <a:chExt cx="956442" cy="635721"/>
          </a:xfrm>
        </p:grpSpPr>
        <p:cxnSp>
          <p:nvCxnSpPr>
            <p:cNvPr id="94" name="Straight Arrow Connector 93"/>
            <p:cNvCxnSpPr/>
            <p:nvPr/>
          </p:nvCxnSpPr>
          <p:spPr>
            <a:xfrm flipV="1">
              <a:off x="1177158" y="2286000"/>
              <a:ext cx="956442" cy="63572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69" name="TextBox 94"/>
            <p:cNvSpPr txBox="1">
              <a:spLocks noChangeArrowheads="1"/>
            </p:cNvSpPr>
            <p:nvPr/>
          </p:nvSpPr>
          <p:spPr bwMode="auto">
            <a:xfrm rot="-1978461">
              <a:off x="1275472" y="2356340"/>
              <a:ext cx="533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>
                  <a:latin typeface="Book Antiqua" pitchFamily="18" charset="0"/>
                </a:rPr>
                <a:t>D3</a:t>
              </a:r>
            </a:p>
          </p:txBody>
        </p:sp>
      </p:grpSp>
      <p:grpSp>
        <p:nvGrpSpPr>
          <p:cNvPr id="23" name="Group 95"/>
          <p:cNvGrpSpPr>
            <a:grpSpLocks/>
          </p:cNvGrpSpPr>
          <p:nvPr/>
        </p:nvGrpSpPr>
        <p:grpSpPr bwMode="auto">
          <a:xfrm>
            <a:off x="7005638" y="4887913"/>
            <a:ext cx="955675" cy="636587"/>
            <a:chOff x="1177158" y="2286000"/>
            <a:chExt cx="956442" cy="635721"/>
          </a:xfrm>
        </p:grpSpPr>
        <p:cxnSp>
          <p:nvCxnSpPr>
            <p:cNvPr id="97" name="Straight Arrow Connector 96"/>
            <p:cNvCxnSpPr/>
            <p:nvPr/>
          </p:nvCxnSpPr>
          <p:spPr>
            <a:xfrm flipV="1">
              <a:off x="1177158" y="2286000"/>
              <a:ext cx="956442" cy="63572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67" name="TextBox 97"/>
            <p:cNvSpPr txBox="1">
              <a:spLocks noChangeArrowheads="1"/>
            </p:cNvSpPr>
            <p:nvPr/>
          </p:nvSpPr>
          <p:spPr bwMode="auto">
            <a:xfrm rot="-1978461">
              <a:off x="1275472" y="2356340"/>
              <a:ext cx="533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>
                  <a:latin typeface="Book Antiqua" pitchFamily="18" charset="0"/>
                </a:rPr>
                <a:t>E1</a:t>
              </a:r>
            </a:p>
          </p:txBody>
        </p:sp>
      </p:grpSp>
      <p:grpSp>
        <p:nvGrpSpPr>
          <p:cNvPr id="34" name="Group 98"/>
          <p:cNvGrpSpPr>
            <a:grpSpLocks/>
          </p:cNvGrpSpPr>
          <p:nvPr/>
        </p:nvGrpSpPr>
        <p:grpSpPr bwMode="auto">
          <a:xfrm rot="2037276">
            <a:off x="7078663" y="5316538"/>
            <a:ext cx="941387" cy="369887"/>
            <a:chOff x="1082429" y="2356340"/>
            <a:chExt cx="1010350" cy="369332"/>
          </a:xfrm>
        </p:grpSpPr>
        <p:cxnSp>
          <p:nvCxnSpPr>
            <p:cNvPr id="100" name="Straight Arrow Connector 99"/>
            <p:cNvCxnSpPr/>
            <p:nvPr/>
          </p:nvCxnSpPr>
          <p:spPr>
            <a:xfrm rot="19562724" flipV="1">
              <a:off x="1076782" y="2626782"/>
              <a:ext cx="1010350" cy="2853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65" name="TextBox 100"/>
            <p:cNvSpPr txBox="1">
              <a:spLocks noChangeArrowheads="1"/>
            </p:cNvSpPr>
            <p:nvPr/>
          </p:nvSpPr>
          <p:spPr bwMode="auto">
            <a:xfrm rot="-1978461">
              <a:off x="1275472" y="2356340"/>
              <a:ext cx="533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>
                  <a:latin typeface="Book Antiqua" pitchFamily="18" charset="0"/>
                </a:rPr>
                <a:t>E2</a:t>
              </a:r>
            </a:p>
          </p:txBody>
        </p:sp>
      </p:grpSp>
      <p:grpSp>
        <p:nvGrpSpPr>
          <p:cNvPr id="35" name="Group 101"/>
          <p:cNvGrpSpPr>
            <a:grpSpLocks/>
          </p:cNvGrpSpPr>
          <p:nvPr/>
        </p:nvGrpSpPr>
        <p:grpSpPr bwMode="auto">
          <a:xfrm rot="4124789">
            <a:off x="7000876" y="5689600"/>
            <a:ext cx="957262" cy="636587"/>
            <a:chOff x="1177158" y="2286000"/>
            <a:chExt cx="956442" cy="635721"/>
          </a:xfrm>
        </p:grpSpPr>
        <p:cxnSp>
          <p:nvCxnSpPr>
            <p:cNvPr id="103" name="Straight Arrow Connector 102"/>
            <p:cNvCxnSpPr/>
            <p:nvPr/>
          </p:nvCxnSpPr>
          <p:spPr>
            <a:xfrm flipV="1">
              <a:off x="1177158" y="2286000"/>
              <a:ext cx="956442" cy="63572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63" name="TextBox 103"/>
            <p:cNvSpPr txBox="1">
              <a:spLocks noChangeArrowheads="1"/>
            </p:cNvSpPr>
            <p:nvPr/>
          </p:nvSpPr>
          <p:spPr bwMode="auto">
            <a:xfrm rot="-1978461">
              <a:off x="1275472" y="2356340"/>
              <a:ext cx="533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>
                  <a:latin typeface="Book Antiqua" pitchFamily="18" charset="0"/>
                </a:rPr>
                <a:t>E3</a:t>
              </a:r>
            </a:p>
          </p:txBody>
        </p:sp>
      </p:grpSp>
      <p:sp>
        <p:nvSpPr>
          <p:cNvPr id="109" name="TextBox 108"/>
          <p:cNvSpPr txBox="1">
            <a:spLocks noChangeArrowheads="1"/>
          </p:cNvSpPr>
          <p:nvPr/>
        </p:nvSpPr>
        <p:spPr bwMode="auto">
          <a:xfrm>
            <a:off x="907054" y="3897312"/>
            <a:ext cx="762000" cy="3698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FF0000"/>
                </a:solidFill>
                <a:latin typeface="Book Antiqua" pitchFamily="18" charset="0"/>
              </a:rPr>
              <a:t>3 </a:t>
            </a:r>
            <a:r>
              <a:rPr lang="en-US" b="1" dirty="0" err="1">
                <a:solidFill>
                  <a:srgbClr val="FF0000"/>
                </a:solidFill>
                <a:latin typeface="Book Antiqua" pitchFamily="18" charset="0"/>
              </a:rPr>
              <a:t>Bộ</a:t>
            </a:r>
            <a:endParaRPr lang="en-US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110" name="TextBox 109"/>
          <p:cNvSpPr txBox="1">
            <a:spLocks noChangeArrowheads="1"/>
          </p:cNvSpPr>
          <p:nvPr/>
        </p:nvSpPr>
        <p:spPr bwMode="auto">
          <a:xfrm>
            <a:off x="3489325" y="3781425"/>
            <a:ext cx="762000" cy="3698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FF0000"/>
                </a:solidFill>
                <a:latin typeface="Book Antiqua" pitchFamily="18" charset="0"/>
              </a:rPr>
              <a:t>3 </a:t>
            </a:r>
            <a:r>
              <a:rPr lang="en-US" b="1" dirty="0" err="1">
                <a:solidFill>
                  <a:srgbClr val="FF0000"/>
                </a:solidFill>
                <a:latin typeface="Book Antiqua" pitchFamily="18" charset="0"/>
              </a:rPr>
              <a:t>Bộ</a:t>
            </a:r>
            <a:endParaRPr lang="en-US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6934200" y="3808413"/>
            <a:ext cx="762000" cy="3683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latin typeface="Book Antiqua" pitchFamily="18" charset="0"/>
              </a:rPr>
              <a:t>3 Bộ</a:t>
            </a:r>
          </a:p>
        </p:txBody>
      </p: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1752600" y="6259513"/>
            <a:ext cx="762000" cy="36988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latin typeface="Book Antiqua" pitchFamily="18" charset="0"/>
              </a:rPr>
              <a:t>3 Bộ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6891338" y="6229350"/>
            <a:ext cx="762000" cy="3698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latin typeface="Book Antiqua" pitchFamily="18" charset="0"/>
              </a:rPr>
              <a:t>3 Bộ</a:t>
            </a:r>
          </a:p>
        </p:txBody>
      </p:sp>
      <p:pic>
        <p:nvPicPr>
          <p:cNvPr id="116" name="Picture 5" descr="C:\Users\Cuong_Chinh\Desktop\HÌNH ẢNH MINH HỌA CHO BÀI HỌC\Hình ảnh minh họa Hoán vị\mặt cười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8768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6" name="Group 118"/>
          <p:cNvGrpSpPr>
            <a:grpSpLocks/>
          </p:cNvGrpSpPr>
          <p:nvPr/>
        </p:nvGrpSpPr>
        <p:grpSpPr bwMode="auto">
          <a:xfrm>
            <a:off x="5105400" y="4114800"/>
            <a:ext cx="1600200" cy="762000"/>
            <a:chOff x="4724400" y="4191000"/>
            <a:chExt cx="1600200" cy="762000"/>
          </a:xfrm>
        </p:grpSpPr>
        <p:sp>
          <p:nvSpPr>
            <p:cNvPr id="117" name="Rectangular Callout 116"/>
            <p:cNvSpPr/>
            <p:nvPr/>
          </p:nvSpPr>
          <p:spPr>
            <a:xfrm>
              <a:off x="4724400" y="4191000"/>
              <a:ext cx="1600200" cy="762000"/>
            </a:xfrm>
            <a:prstGeom prst="wedgeRect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361" name="TextBox 117"/>
            <p:cNvSpPr txBox="1">
              <a:spLocks noChangeArrowheads="1"/>
            </p:cNvSpPr>
            <p:nvPr/>
          </p:nvSpPr>
          <p:spPr bwMode="auto">
            <a:xfrm>
              <a:off x="4724400" y="4191000"/>
              <a:ext cx="1524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err="1">
                  <a:latin typeface="Book Antiqua" pitchFamily="18" charset="0"/>
                </a:rPr>
                <a:t>Tất</a:t>
              </a:r>
              <a:r>
                <a:rPr lang="en-US" dirty="0">
                  <a:latin typeface="Book Antiqua" pitchFamily="18" charset="0"/>
                </a:rPr>
                <a:t> </a:t>
              </a:r>
              <a:r>
                <a:rPr lang="en-US" dirty="0" err="1">
                  <a:latin typeface="Book Antiqua" pitchFamily="18" charset="0"/>
                </a:rPr>
                <a:t>cả</a:t>
              </a:r>
              <a:r>
                <a:rPr lang="en-US" dirty="0">
                  <a:latin typeface="Book Antiqua" pitchFamily="18" charset="0"/>
                </a:rPr>
                <a:t> </a:t>
              </a:r>
              <a:r>
                <a:rPr lang="en-US" dirty="0" err="1">
                  <a:latin typeface="Book Antiqua" pitchFamily="18" charset="0"/>
                </a:rPr>
                <a:t>có</a:t>
              </a:r>
              <a:r>
                <a:rPr lang="en-US" dirty="0">
                  <a:latin typeface="Book Antiqua" pitchFamily="18" charset="0"/>
                </a:rPr>
                <a:t> 5.3=15 </a:t>
              </a:r>
              <a:r>
                <a:rPr lang="en-US" dirty="0" err="1">
                  <a:latin typeface="Book Antiqua" pitchFamily="18" charset="0"/>
                </a:rPr>
                <a:t>bộ</a:t>
              </a:r>
              <a:r>
                <a:rPr lang="en-US" dirty="0">
                  <a:latin typeface="Book Antiqua" pitchFamily="18" charset="0"/>
                </a:rPr>
                <a:t>.</a:t>
              </a:r>
            </a:p>
          </p:txBody>
        </p:sp>
      </p:grpSp>
      <p:pic>
        <p:nvPicPr>
          <p:cNvPr id="120" name="Picture 6" descr="C:\Users\Cuong_Chinh\Desktop\HÌNH ẢNH MINH HỌA CHO BÀI HỌC\Hình ảnh minh họa Hoán vị\suy nghĩ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475" y="5029200"/>
            <a:ext cx="20415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7" name="Group 122"/>
          <p:cNvGrpSpPr>
            <a:grpSpLocks/>
          </p:cNvGrpSpPr>
          <p:nvPr/>
        </p:nvGrpSpPr>
        <p:grpSpPr bwMode="auto">
          <a:xfrm>
            <a:off x="3858189" y="2571749"/>
            <a:ext cx="2819400" cy="1076325"/>
            <a:chOff x="3962384" y="2667000"/>
            <a:chExt cx="2819408" cy="1075730"/>
          </a:xfrm>
        </p:grpSpPr>
        <p:sp>
          <p:nvSpPr>
            <p:cNvPr id="121" name="Cloud Callout 120"/>
            <p:cNvSpPr/>
            <p:nvPr/>
          </p:nvSpPr>
          <p:spPr>
            <a:xfrm>
              <a:off x="3962384" y="2667000"/>
              <a:ext cx="2667008" cy="1066210"/>
            </a:xfrm>
            <a:prstGeom prst="cloudCallou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359" name="TextBox 121"/>
            <p:cNvSpPr txBox="1">
              <a:spLocks noChangeArrowheads="1"/>
            </p:cNvSpPr>
            <p:nvPr/>
          </p:nvSpPr>
          <p:spPr bwMode="auto">
            <a:xfrm>
              <a:off x="4190992" y="2819400"/>
              <a:ext cx="2590800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err="1">
                  <a:solidFill>
                    <a:srgbClr val="FF0000"/>
                  </a:solidFill>
                  <a:latin typeface="Book Antiqua" pitchFamily="18" charset="0"/>
                </a:rPr>
                <a:t>Nếu</a:t>
              </a:r>
              <a:r>
                <a:rPr lang="en-US" dirty="0">
                  <a:solidFill>
                    <a:srgbClr val="FF0000"/>
                  </a:solidFill>
                  <a:latin typeface="Book Antiqua" pitchFamily="18" charset="0"/>
                </a:rPr>
                <a:t> </a:t>
              </a:r>
              <a:r>
                <a:rPr lang="en-US" dirty="0" err="1">
                  <a:solidFill>
                    <a:srgbClr val="FF0000"/>
                  </a:solidFill>
                  <a:latin typeface="Book Antiqua" pitchFamily="18" charset="0"/>
                </a:rPr>
                <a:t>có</a:t>
              </a:r>
              <a:r>
                <a:rPr lang="en-US" dirty="0">
                  <a:solidFill>
                    <a:srgbClr val="FF0000"/>
                  </a:solidFill>
                  <a:latin typeface="Book Antiqua" pitchFamily="18" charset="0"/>
                </a:rPr>
                <a:t> m </a:t>
              </a:r>
              <a:r>
                <a:rPr lang="en-US" dirty="0" err="1">
                  <a:solidFill>
                    <a:srgbClr val="FF0000"/>
                  </a:solidFill>
                  <a:latin typeface="Book Antiqua" pitchFamily="18" charset="0"/>
                </a:rPr>
                <a:t>quần</a:t>
              </a:r>
              <a:r>
                <a:rPr lang="en-US" dirty="0">
                  <a:solidFill>
                    <a:srgbClr val="FF0000"/>
                  </a:solidFill>
                  <a:latin typeface="Book Antiqua" pitchFamily="18" charset="0"/>
                </a:rPr>
                <a:t> </a:t>
              </a:r>
              <a:r>
                <a:rPr lang="en-US" dirty="0" err="1">
                  <a:solidFill>
                    <a:srgbClr val="FF0000"/>
                  </a:solidFill>
                  <a:latin typeface="Book Antiqua" pitchFamily="18" charset="0"/>
                </a:rPr>
                <a:t>và</a:t>
              </a:r>
              <a:r>
                <a:rPr lang="en-US" dirty="0">
                  <a:solidFill>
                    <a:srgbClr val="FF0000"/>
                  </a:solidFill>
                  <a:latin typeface="Book Antiqua" pitchFamily="18" charset="0"/>
                </a:rPr>
                <a:t> n </a:t>
              </a:r>
              <a:r>
                <a:rPr lang="en-US" dirty="0" err="1">
                  <a:solidFill>
                    <a:srgbClr val="FF0000"/>
                  </a:solidFill>
                  <a:latin typeface="Book Antiqua" pitchFamily="18" charset="0"/>
                </a:rPr>
                <a:t>áo</a:t>
              </a:r>
              <a:r>
                <a:rPr lang="en-US" dirty="0">
                  <a:solidFill>
                    <a:srgbClr val="FF0000"/>
                  </a:solidFill>
                  <a:latin typeface="Book Antiqua" pitchFamily="18" charset="0"/>
                </a:rPr>
                <a:t> </a:t>
              </a:r>
              <a:r>
                <a:rPr lang="en-US" dirty="0" err="1">
                  <a:solidFill>
                    <a:srgbClr val="FF0000"/>
                  </a:solidFill>
                  <a:latin typeface="Book Antiqua" pitchFamily="18" charset="0"/>
                </a:rPr>
                <a:t>thì</a:t>
              </a:r>
              <a:r>
                <a:rPr lang="en-US" dirty="0">
                  <a:solidFill>
                    <a:srgbClr val="FF0000"/>
                  </a:solidFill>
                  <a:latin typeface="Book Antiqua" pitchFamily="18" charset="0"/>
                </a:rPr>
                <a:t> </a:t>
              </a:r>
              <a:r>
                <a:rPr lang="en-US" dirty="0" err="1">
                  <a:solidFill>
                    <a:srgbClr val="FF0000"/>
                  </a:solidFill>
                  <a:latin typeface="Book Antiqua" pitchFamily="18" charset="0"/>
                </a:rPr>
                <a:t>phối</a:t>
              </a:r>
              <a:r>
                <a:rPr lang="en-US" dirty="0">
                  <a:solidFill>
                    <a:srgbClr val="FF0000"/>
                  </a:solidFill>
                  <a:latin typeface="Book Antiqua" pitchFamily="18" charset="0"/>
                </a:rPr>
                <a:t> </a:t>
              </a:r>
              <a:r>
                <a:rPr lang="en-US" dirty="0" err="1">
                  <a:solidFill>
                    <a:srgbClr val="FF0000"/>
                  </a:solidFill>
                  <a:latin typeface="Book Antiqua" pitchFamily="18" charset="0"/>
                </a:rPr>
                <a:t>được</a:t>
              </a:r>
              <a:r>
                <a:rPr lang="en-US" dirty="0">
                  <a:solidFill>
                    <a:srgbClr val="FF0000"/>
                  </a:solidFill>
                  <a:latin typeface="Book Antiqua" pitchFamily="18" charset="0"/>
                </a:rPr>
                <a:t> </a:t>
              </a:r>
              <a:r>
                <a:rPr lang="en-US" dirty="0" err="1">
                  <a:solidFill>
                    <a:srgbClr val="FF0000"/>
                  </a:solidFill>
                  <a:latin typeface="Book Antiqua" pitchFamily="18" charset="0"/>
                </a:rPr>
                <a:t>bao</a:t>
              </a:r>
              <a:r>
                <a:rPr lang="en-US" dirty="0">
                  <a:solidFill>
                    <a:srgbClr val="FF0000"/>
                  </a:solidFill>
                  <a:latin typeface="Book Antiqua" pitchFamily="18" charset="0"/>
                </a:rPr>
                <a:t> </a:t>
              </a:r>
              <a:r>
                <a:rPr lang="en-US" dirty="0" err="1">
                  <a:solidFill>
                    <a:srgbClr val="FF0000"/>
                  </a:solidFill>
                  <a:latin typeface="Book Antiqua" pitchFamily="18" charset="0"/>
                </a:rPr>
                <a:t>nhiêu</a:t>
              </a:r>
              <a:r>
                <a:rPr lang="en-US" dirty="0">
                  <a:solidFill>
                    <a:srgbClr val="FF0000"/>
                  </a:solidFill>
                  <a:latin typeface="Book Antiqua" pitchFamily="18" charset="0"/>
                </a:rPr>
                <a:t> </a:t>
              </a:r>
              <a:r>
                <a:rPr lang="en-US" dirty="0" err="1">
                  <a:solidFill>
                    <a:srgbClr val="FF0000"/>
                  </a:solidFill>
                  <a:latin typeface="Book Antiqua" pitchFamily="18" charset="0"/>
                </a:rPr>
                <a:t>bộ</a:t>
              </a:r>
              <a:r>
                <a:rPr lang="en-US" dirty="0">
                  <a:solidFill>
                    <a:srgbClr val="FF0000"/>
                  </a:solidFill>
                  <a:latin typeface="Book Antiqua" pitchFamily="18" charset="0"/>
                </a:rPr>
                <a:t> </a:t>
              </a:r>
              <a:r>
                <a:rPr lang="en-US" dirty="0" err="1">
                  <a:solidFill>
                    <a:srgbClr val="FF0000"/>
                  </a:solidFill>
                  <a:latin typeface="Book Antiqua" pitchFamily="18" charset="0"/>
                </a:rPr>
                <a:t>nhỉ</a:t>
              </a:r>
              <a:r>
                <a:rPr lang="en-US" dirty="0">
                  <a:solidFill>
                    <a:srgbClr val="FF0000"/>
                  </a:solidFill>
                  <a:latin typeface="Book Antiqua" pitchFamily="18" charset="0"/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887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0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2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4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animBg="1"/>
      <p:bldP spid="110" grpId="0" animBg="1"/>
      <p:bldP spid="111" grpId="0" animBg="1"/>
      <p:bldP spid="112" grpId="0" animBg="1"/>
      <p:bldP spid="1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276058" y="2319984"/>
            <a:ext cx="889087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 b="1" u="sng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VD5</a:t>
            </a:r>
            <a:r>
              <a:rPr lang="en-US" sz="2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C, qua B?</a:t>
            </a:r>
          </a:p>
        </p:txBody>
      </p:sp>
      <p:sp>
        <p:nvSpPr>
          <p:cNvPr id="30" name="Text Box 65"/>
          <p:cNvSpPr txBox="1">
            <a:spLocks noChangeArrowheads="1"/>
          </p:cNvSpPr>
          <p:nvPr/>
        </p:nvSpPr>
        <p:spPr bwMode="auto">
          <a:xfrm>
            <a:off x="276058" y="4725120"/>
            <a:ext cx="6934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Để đi từ A đến C, qua B ta phải thực hiện hai hành động liên tiếp:</a:t>
            </a:r>
          </a:p>
        </p:txBody>
      </p:sp>
      <p:sp>
        <p:nvSpPr>
          <p:cNvPr id="31" name="Text Box 66"/>
          <p:cNvSpPr txBox="1">
            <a:spLocks noChangeArrowheads="1"/>
          </p:cNvSpPr>
          <p:nvPr/>
        </p:nvSpPr>
        <p:spPr bwMode="auto">
          <a:xfrm>
            <a:off x="76200" y="5195820"/>
            <a:ext cx="4927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457200" indent="-457200" algn="just" eaLnBrk="1" fontAlgn="base" hangingPunct="1"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Hành động 1</a:t>
            </a:r>
            <a:r>
              <a:rPr lang="en-US" sz="2000" i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 từ A đến B:</a:t>
            </a:r>
          </a:p>
        </p:txBody>
      </p:sp>
      <p:sp>
        <p:nvSpPr>
          <p:cNvPr id="33" name="Text Box 68"/>
          <p:cNvSpPr txBox="1">
            <a:spLocks noChangeArrowheads="1"/>
          </p:cNvSpPr>
          <p:nvPr/>
        </p:nvSpPr>
        <p:spPr bwMode="auto">
          <a:xfrm>
            <a:off x="69003" y="5564353"/>
            <a:ext cx="4876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457200" indent="-457200" algn="just" eaLnBrk="1" fontAlgn="base" hangingPunct="1"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Hành động 2- đi từ B đến C:</a:t>
            </a:r>
          </a:p>
        </p:txBody>
      </p:sp>
      <p:sp>
        <p:nvSpPr>
          <p:cNvPr id="35" name="Text Box 70"/>
          <p:cNvSpPr txBox="1">
            <a:spLocks noChangeArrowheads="1"/>
          </p:cNvSpPr>
          <p:nvPr/>
        </p:nvSpPr>
        <p:spPr bwMode="auto">
          <a:xfrm>
            <a:off x="76200" y="5950545"/>
            <a:ext cx="891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Theo quy tắc nhân ta có số cách đi từ A đến C, qua B là:</a:t>
            </a:r>
          </a:p>
        </p:txBody>
      </p:sp>
      <p:sp>
        <p:nvSpPr>
          <p:cNvPr id="36" name="Text Box 71"/>
          <p:cNvSpPr txBox="1">
            <a:spLocks noChangeArrowheads="1"/>
          </p:cNvSpPr>
          <p:nvPr/>
        </p:nvSpPr>
        <p:spPr bwMode="auto">
          <a:xfrm>
            <a:off x="5148431" y="5955818"/>
            <a:ext cx="26273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. 4 = 12 (cách)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169415" y="4411025"/>
            <a:ext cx="6254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000" u="sng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39725" y="3027870"/>
            <a:ext cx="8388350" cy="1569355"/>
            <a:chOff x="323850" y="1717543"/>
            <a:chExt cx="8388350" cy="1711325"/>
          </a:xfrm>
        </p:grpSpPr>
        <p:pic>
          <p:nvPicPr>
            <p:cNvPr id="13315" name="Picture 6" descr="j030105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850" y="2060443"/>
              <a:ext cx="1200150" cy="882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16" name="Picture 30" descr="j01494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738" y="1884230"/>
              <a:ext cx="1049337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17" name="Picture 35" descr="j030091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69213" y="1717543"/>
              <a:ext cx="1042987" cy="1152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18" name="Freeform 37"/>
            <p:cNvSpPr>
              <a:spLocks/>
            </p:cNvSpPr>
            <p:nvPr/>
          </p:nvSpPr>
          <p:spPr bwMode="auto">
            <a:xfrm>
              <a:off x="1524000" y="2593843"/>
              <a:ext cx="2447925" cy="433387"/>
            </a:xfrm>
            <a:custGeom>
              <a:avLst/>
              <a:gdLst>
                <a:gd name="T0" fmla="*/ 0 w 1542"/>
                <a:gd name="T1" fmla="*/ 0 h 273"/>
                <a:gd name="T2" fmla="*/ 2147483647 w 1542"/>
                <a:gd name="T3" fmla="*/ 2147483647 h 273"/>
                <a:gd name="T4" fmla="*/ 2147483647 w 1542"/>
                <a:gd name="T5" fmla="*/ 0 h 273"/>
                <a:gd name="T6" fmla="*/ 0 60000 65536"/>
                <a:gd name="T7" fmla="*/ 0 60000 65536"/>
                <a:gd name="T8" fmla="*/ 0 60000 65536"/>
                <a:gd name="T9" fmla="*/ 0 w 1542"/>
                <a:gd name="T10" fmla="*/ 0 h 273"/>
                <a:gd name="T11" fmla="*/ 1542 w 1542"/>
                <a:gd name="T12" fmla="*/ 273 h 27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42" h="273">
                  <a:moveTo>
                    <a:pt x="0" y="0"/>
                  </a:moveTo>
                  <a:cubicBezTo>
                    <a:pt x="53" y="136"/>
                    <a:pt x="106" y="273"/>
                    <a:pt x="363" y="273"/>
                  </a:cubicBezTo>
                  <a:cubicBezTo>
                    <a:pt x="620" y="273"/>
                    <a:pt x="1081" y="136"/>
                    <a:pt x="1542" y="0"/>
                  </a:cubicBezTo>
                </a:path>
              </a:pathLst>
            </a:custGeom>
            <a:ln>
              <a:solidFill>
                <a:srgbClr val="0070C0"/>
              </a:solidFill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40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3319" name="Line 39"/>
            <p:cNvSpPr>
              <a:spLocks noChangeShapeType="1"/>
            </p:cNvSpPr>
            <p:nvPr/>
          </p:nvSpPr>
          <p:spPr bwMode="auto">
            <a:xfrm>
              <a:off x="1524000" y="2493830"/>
              <a:ext cx="2471738" cy="69850"/>
            </a:xfrm>
            <a:prstGeom prst="line">
              <a:avLst/>
            </a:prstGeom>
            <a:ln>
              <a:solidFill>
                <a:srgbClr val="0070C0"/>
              </a:solidFill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400">
                <a:solidFill>
                  <a:prstClr val="white"/>
                </a:solidFill>
              </a:endParaRPr>
            </a:p>
          </p:txBody>
        </p:sp>
        <p:sp>
          <p:nvSpPr>
            <p:cNvPr id="13320" name="Freeform 40"/>
            <p:cNvSpPr>
              <a:spLocks/>
            </p:cNvSpPr>
            <p:nvPr/>
          </p:nvSpPr>
          <p:spPr bwMode="auto">
            <a:xfrm>
              <a:off x="5003800" y="1844543"/>
              <a:ext cx="2881313" cy="719137"/>
            </a:xfrm>
            <a:custGeom>
              <a:avLst/>
              <a:gdLst>
                <a:gd name="T0" fmla="*/ 0 w 1815"/>
                <a:gd name="T1" fmla="*/ 2147483647 h 453"/>
                <a:gd name="T2" fmla="*/ 2147483647 w 1815"/>
                <a:gd name="T3" fmla="*/ 0 h 453"/>
                <a:gd name="T4" fmla="*/ 2147483647 w 1815"/>
                <a:gd name="T5" fmla="*/ 2147483647 h 453"/>
                <a:gd name="T6" fmla="*/ 0 60000 65536"/>
                <a:gd name="T7" fmla="*/ 0 60000 65536"/>
                <a:gd name="T8" fmla="*/ 0 60000 65536"/>
                <a:gd name="T9" fmla="*/ 0 w 1815"/>
                <a:gd name="T10" fmla="*/ 0 h 453"/>
                <a:gd name="T11" fmla="*/ 1815 w 1815"/>
                <a:gd name="T12" fmla="*/ 453 h 4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5" h="453">
                  <a:moveTo>
                    <a:pt x="0" y="453"/>
                  </a:moveTo>
                  <a:cubicBezTo>
                    <a:pt x="166" y="226"/>
                    <a:pt x="333" y="0"/>
                    <a:pt x="635" y="0"/>
                  </a:cubicBezTo>
                  <a:cubicBezTo>
                    <a:pt x="937" y="0"/>
                    <a:pt x="1376" y="226"/>
                    <a:pt x="1815" y="453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prstClr val="white"/>
                </a:solidFill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13321" name="Freeform 42"/>
            <p:cNvSpPr>
              <a:spLocks/>
            </p:cNvSpPr>
            <p:nvPr/>
          </p:nvSpPr>
          <p:spPr bwMode="auto">
            <a:xfrm>
              <a:off x="5003800" y="2563680"/>
              <a:ext cx="2881313" cy="288925"/>
            </a:xfrm>
            <a:custGeom>
              <a:avLst/>
              <a:gdLst>
                <a:gd name="T0" fmla="*/ 0 w 1815"/>
                <a:gd name="T1" fmla="*/ 0 h 182"/>
                <a:gd name="T2" fmla="*/ 2147483647 w 1815"/>
                <a:gd name="T3" fmla="*/ 2147483647 h 182"/>
                <a:gd name="T4" fmla="*/ 2147483647 w 1815"/>
                <a:gd name="T5" fmla="*/ 0 h 182"/>
                <a:gd name="T6" fmla="*/ 0 60000 65536"/>
                <a:gd name="T7" fmla="*/ 0 60000 65536"/>
                <a:gd name="T8" fmla="*/ 0 60000 65536"/>
                <a:gd name="T9" fmla="*/ 0 w 1815"/>
                <a:gd name="T10" fmla="*/ 0 h 182"/>
                <a:gd name="T11" fmla="*/ 1815 w 1815"/>
                <a:gd name="T12" fmla="*/ 182 h 1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5" h="182">
                  <a:moveTo>
                    <a:pt x="0" y="0"/>
                  </a:moveTo>
                  <a:cubicBezTo>
                    <a:pt x="98" y="91"/>
                    <a:pt x="197" y="182"/>
                    <a:pt x="499" y="182"/>
                  </a:cubicBezTo>
                  <a:cubicBezTo>
                    <a:pt x="801" y="182"/>
                    <a:pt x="1308" y="91"/>
                    <a:pt x="1815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prstClr val="white"/>
                </a:solidFill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13322" name="Freeform 43"/>
            <p:cNvSpPr>
              <a:spLocks/>
            </p:cNvSpPr>
            <p:nvPr/>
          </p:nvSpPr>
          <p:spPr bwMode="auto">
            <a:xfrm>
              <a:off x="5003800" y="2563680"/>
              <a:ext cx="2881313" cy="865188"/>
            </a:xfrm>
            <a:custGeom>
              <a:avLst/>
              <a:gdLst>
                <a:gd name="T0" fmla="*/ 0 w 1815"/>
                <a:gd name="T1" fmla="*/ 0 h 545"/>
                <a:gd name="T2" fmla="*/ 2147483647 w 1815"/>
                <a:gd name="T3" fmla="*/ 2147483647 h 545"/>
                <a:gd name="T4" fmla="*/ 2147483647 w 1815"/>
                <a:gd name="T5" fmla="*/ 0 h 545"/>
                <a:gd name="T6" fmla="*/ 0 60000 65536"/>
                <a:gd name="T7" fmla="*/ 0 60000 65536"/>
                <a:gd name="T8" fmla="*/ 0 60000 65536"/>
                <a:gd name="T9" fmla="*/ 0 w 1815"/>
                <a:gd name="T10" fmla="*/ 0 h 545"/>
                <a:gd name="T11" fmla="*/ 1815 w 1815"/>
                <a:gd name="T12" fmla="*/ 545 h 5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5" h="545">
                  <a:moveTo>
                    <a:pt x="0" y="0"/>
                  </a:moveTo>
                  <a:cubicBezTo>
                    <a:pt x="8" y="272"/>
                    <a:pt x="16" y="545"/>
                    <a:pt x="318" y="545"/>
                  </a:cubicBezTo>
                  <a:cubicBezTo>
                    <a:pt x="620" y="545"/>
                    <a:pt x="1217" y="272"/>
                    <a:pt x="1815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prstClr val="white"/>
                </a:solidFill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13323" name="Freeform 45"/>
            <p:cNvSpPr>
              <a:spLocks/>
            </p:cNvSpPr>
            <p:nvPr/>
          </p:nvSpPr>
          <p:spPr bwMode="auto">
            <a:xfrm>
              <a:off x="5003800" y="1844543"/>
              <a:ext cx="2881313" cy="719137"/>
            </a:xfrm>
            <a:custGeom>
              <a:avLst/>
              <a:gdLst>
                <a:gd name="T0" fmla="*/ 0 w 1815"/>
                <a:gd name="T1" fmla="*/ 2147483647 h 453"/>
                <a:gd name="T2" fmla="*/ 2147483647 w 1815"/>
                <a:gd name="T3" fmla="*/ 0 h 453"/>
                <a:gd name="T4" fmla="*/ 2147483647 w 1815"/>
                <a:gd name="T5" fmla="*/ 2147483647 h 453"/>
                <a:gd name="T6" fmla="*/ 0 60000 65536"/>
                <a:gd name="T7" fmla="*/ 0 60000 65536"/>
                <a:gd name="T8" fmla="*/ 0 60000 65536"/>
                <a:gd name="T9" fmla="*/ 0 w 1815"/>
                <a:gd name="T10" fmla="*/ 0 h 453"/>
                <a:gd name="T11" fmla="*/ 1815 w 1815"/>
                <a:gd name="T12" fmla="*/ 453 h 4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5" h="453">
                  <a:moveTo>
                    <a:pt x="0" y="453"/>
                  </a:moveTo>
                  <a:cubicBezTo>
                    <a:pt x="166" y="226"/>
                    <a:pt x="333" y="0"/>
                    <a:pt x="635" y="0"/>
                  </a:cubicBezTo>
                  <a:cubicBezTo>
                    <a:pt x="937" y="0"/>
                    <a:pt x="1376" y="226"/>
                    <a:pt x="1815" y="453"/>
                  </a:cubicBezTo>
                </a:path>
              </a:pathLst>
            </a:custGeom>
            <a:ln>
              <a:solidFill>
                <a:srgbClr val="F319E3"/>
              </a:solidFill>
              <a:headEnd/>
              <a:tailEnd/>
            </a:ln>
            <a:extLst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prstClr val="white"/>
                </a:solidFill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13324" name="Freeform 46"/>
            <p:cNvSpPr>
              <a:spLocks/>
            </p:cNvSpPr>
            <p:nvPr/>
          </p:nvSpPr>
          <p:spPr bwMode="auto">
            <a:xfrm>
              <a:off x="5003800" y="2276343"/>
              <a:ext cx="2881313" cy="287337"/>
            </a:xfrm>
            <a:custGeom>
              <a:avLst/>
              <a:gdLst>
                <a:gd name="T0" fmla="*/ 0 w 1815"/>
                <a:gd name="T1" fmla="*/ 2147483647 h 181"/>
                <a:gd name="T2" fmla="*/ 2147483647 w 1815"/>
                <a:gd name="T3" fmla="*/ 0 h 181"/>
                <a:gd name="T4" fmla="*/ 2147483647 w 1815"/>
                <a:gd name="T5" fmla="*/ 2147483647 h 181"/>
                <a:gd name="T6" fmla="*/ 0 60000 65536"/>
                <a:gd name="T7" fmla="*/ 0 60000 65536"/>
                <a:gd name="T8" fmla="*/ 0 60000 65536"/>
                <a:gd name="T9" fmla="*/ 0 w 1815"/>
                <a:gd name="T10" fmla="*/ 0 h 181"/>
                <a:gd name="T11" fmla="*/ 1815 w 1815"/>
                <a:gd name="T12" fmla="*/ 181 h 1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5" h="181">
                  <a:moveTo>
                    <a:pt x="0" y="181"/>
                  </a:moveTo>
                  <a:cubicBezTo>
                    <a:pt x="121" y="90"/>
                    <a:pt x="243" y="0"/>
                    <a:pt x="545" y="0"/>
                  </a:cubicBezTo>
                  <a:cubicBezTo>
                    <a:pt x="847" y="0"/>
                    <a:pt x="1331" y="90"/>
                    <a:pt x="1815" y="181"/>
                  </a:cubicBezTo>
                </a:path>
              </a:pathLst>
            </a:custGeom>
            <a:ln>
              <a:solidFill>
                <a:srgbClr val="F319E3"/>
              </a:solidFill>
              <a:headEnd/>
              <a:tailEnd/>
            </a:ln>
            <a:extLst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prstClr val="white"/>
                </a:solidFill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13325" name="Freeform 47"/>
            <p:cNvSpPr>
              <a:spLocks/>
            </p:cNvSpPr>
            <p:nvPr/>
          </p:nvSpPr>
          <p:spPr bwMode="auto">
            <a:xfrm>
              <a:off x="5003800" y="2565268"/>
              <a:ext cx="2881313" cy="288925"/>
            </a:xfrm>
            <a:custGeom>
              <a:avLst/>
              <a:gdLst>
                <a:gd name="T0" fmla="*/ 0 w 1815"/>
                <a:gd name="T1" fmla="*/ 0 h 182"/>
                <a:gd name="T2" fmla="*/ 2147483647 w 1815"/>
                <a:gd name="T3" fmla="*/ 2147483647 h 182"/>
                <a:gd name="T4" fmla="*/ 2147483647 w 1815"/>
                <a:gd name="T5" fmla="*/ 0 h 182"/>
                <a:gd name="T6" fmla="*/ 0 60000 65536"/>
                <a:gd name="T7" fmla="*/ 0 60000 65536"/>
                <a:gd name="T8" fmla="*/ 0 60000 65536"/>
                <a:gd name="T9" fmla="*/ 0 w 1815"/>
                <a:gd name="T10" fmla="*/ 0 h 182"/>
                <a:gd name="T11" fmla="*/ 1815 w 1815"/>
                <a:gd name="T12" fmla="*/ 182 h 1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5" h="182">
                  <a:moveTo>
                    <a:pt x="0" y="0"/>
                  </a:moveTo>
                  <a:cubicBezTo>
                    <a:pt x="98" y="91"/>
                    <a:pt x="197" y="182"/>
                    <a:pt x="499" y="182"/>
                  </a:cubicBezTo>
                  <a:cubicBezTo>
                    <a:pt x="801" y="182"/>
                    <a:pt x="1308" y="91"/>
                    <a:pt x="1815" y="0"/>
                  </a:cubicBezTo>
                </a:path>
              </a:pathLst>
            </a:custGeom>
            <a:ln>
              <a:solidFill>
                <a:srgbClr val="F319E3"/>
              </a:solidFill>
              <a:headEnd/>
              <a:tailEnd/>
            </a:ln>
            <a:extLst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prstClr val="white"/>
                </a:solidFill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13326" name="Freeform 48"/>
            <p:cNvSpPr>
              <a:spLocks/>
            </p:cNvSpPr>
            <p:nvPr/>
          </p:nvSpPr>
          <p:spPr bwMode="auto">
            <a:xfrm>
              <a:off x="5003800" y="2563680"/>
              <a:ext cx="2881313" cy="865188"/>
            </a:xfrm>
            <a:custGeom>
              <a:avLst/>
              <a:gdLst>
                <a:gd name="T0" fmla="*/ 0 w 1815"/>
                <a:gd name="T1" fmla="*/ 0 h 545"/>
                <a:gd name="T2" fmla="*/ 2147483647 w 1815"/>
                <a:gd name="T3" fmla="*/ 2147483647 h 545"/>
                <a:gd name="T4" fmla="*/ 2147483647 w 1815"/>
                <a:gd name="T5" fmla="*/ 0 h 545"/>
                <a:gd name="T6" fmla="*/ 0 60000 65536"/>
                <a:gd name="T7" fmla="*/ 0 60000 65536"/>
                <a:gd name="T8" fmla="*/ 0 60000 65536"/>
                <a:gd name="T9" fmla="*/ 0 w 1815"/>
                <a:gd name="T10" fmla="*/ 0 h 545"/>
                <a:gd name="T11" fmla="*/ 1815 w 1815"/>
                <a:gd name="T12" fmla="*/ 545 h 5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5" h="545">
                  <a:moveTo>
                    <a:pt x="0" y="0"/>
                  </a:moveTo>
                  <a:cubicBezTo>
                    <a:pt x="8" y="272"/>
                    <a:pt x="16" y="545"/>
                    <a:pt x="318" y="545"/>
                  </a:cubicBezTo>
                  <a:cubicBezTo>
                    <a:pt x="620" y="545"/>
                    <a:pt x="1217" y="272"/>
                    <a:pt x="1815" y="0"/>
                  </a:cubicBezTo>
                </a:path>
              </a:pathLst>
            </a:custGeom>
            <a:ln>
              <a:solidFill>
                <a:srgbClr val="F319E3"/>
              </a:solidFill>
              <a:headEnd/>
              <a:tailEnd/>
            </a:ln>
            <a:extLst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prstClr val="white"/>
                </a:solidFill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13333" name="TextBox 42"/>
            <p:cNvSpPr txBox="1">
              <a:spLocks noChangeArrowheads="1"/>
            </p:cNvSpPr>
            <p:nvPr/>
          </p:nvSpPr>
          <p:spPr bwMode="auto">
            <a:xfrm>
              <a:off x="609600" y="2874830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3334" name="TextBox 43"/>
            <p:cNvSpPr txBox="1">
              <a:spLocks noChangeArrowheads="1"/>
            </p:cNvSpPr>
            <p:nvPr/>
          </p:nvSpPr>
          <p:spPr bwMode="auto">
            <a:xfrm>
              <a:off x="4267200" y="2798630"/>
              <a:ext cx="3561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3335" name="TextBox 44"/>
            <p:cNvSpPr txBox="1">
              <a:spLocks noChangeArrowheads="1"/>
            </p:cNvSpPr>
            <p:nvPr/>
          </p:nvSpPr>
          <p:spPr bwMode="auto">
            <a:xfrm>
              <a:off x="7924800" y="2798630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13337" name="Freeform 37"/>
            <p:cNvSpPr>
              <a:spLocks/>
            </p:cNvSpPr>
            <p:nvPr/>
          </p:nvSpPr>
          <p:spPr bwMode="auto">
            <a:xfrm rot="184752" flipV="1">
              <a:off x="1536700" y="1949318"/>
              <a:ext cx="2425700" cy="547687"/>
            </a:xfrm>
            <a:custGeom>
              <a:avLst/>
              <a:gdLst>
                <a:gd name="T0" fmla="*/ 0 w 1542"/>
                <a:gd name="T1" fmla="*/ 0 h 273"/>
                <a:gd name="T2" fmla="*/ 2147483647 w 1542"/>
                <a:gd name="T3" fmla="*/ 2147483647 h 273"/>
                <a:gd name="T4" fmla="*/ 2147483647 w 1542"/>
                <a:gd name="T5" fmla="*/ 0 h 273"/>
                <a:gd name="T6" fmla="*/ 0 60000 65536"/>
                <a:gd name="T7" fmla="*/ 0 60000 65536"/>
                <a:gd name="T8" fmla="*/ 0 60000 65536"/>
                <a:gd name="T9" fmla="*/ 0 w 1542"/>
                <a:gd name="T10" fmla="*/ 0 h 273"/>
                <a:gd name="T11" fmla="*/ 1542 w 1542"/>
                <a:gd name="T12" fmla="*/ 273 h 27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42" h="273">
                  <a:moveTo>
                    <a:pt x="0" y="0"/>
                  </a:moveTo>
                  <a:cubicBezTo>
                    <a:pt x="53" y="136"/>
                    <a:pt x="106" y="273"/>
                    <a:pt x="363" y="273"/>
                  </a:cubicBezTo>
                  <a:cubicBezTo>
                    <a:pt x="620" y="273"/>
                    <a:pt x="1081" y="136"/>
                    <a:pt x="1542" y="0"/>
                  </a:cubicBezTo>
                </a:path>
              </a:pathLst>
            </a:custGeom>
            <a:ln>
              <a:solidFill>
                <a:srgbClr val="0070C0"/>
              </a:solidFill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400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</p:grpSp>
      <p:sp>
        <p:nvSpPr>
          <p:cNvPr id="49" name="Text Box 66"/>
          <p:cNvSpPr txBox="1">
            <a:spLocks noChangeArrowheads="1"/>
          </p:cNvSpPr>
          <p:nvPr/>
        </p:nvSpPr>
        <p:spPr bwMode="auto">
          <a:xfrm>
            <a:off x="3692205" y="5195161"/>
            <a:ext cx="152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cách</a:t>
            </a:r>
          </a:p>
        </p:txBody>
      </p:sp>
      <p:sp>
        <p:nvSpPr>
          <p:cNvPr id="50" name="Text Box 68"/>
          <p:cNvSpPr txBox="1">
            <a:spLocks noChangeArrowheads="1"/>
          </p:cNvSpPr>
          <p:nvPr/>
        </p:nvSpPr>
        <p:spPr bwMode="auto">
          <a:xfrm>
            <a:off x="3681418" y="5546752"/>
            <a:ext cx="1219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cách.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85715" y="611023"/>
            <a:ext cx="2878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u="sng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QUY  TẮC</a:t>
            </a:r>
            <a:r>
              <a:rPr kumimoji="0" lang="en-US" sz="1800" b="1" i="1" u="sng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60210" y="663865"/>
            <a:ext cx="6921789" cy="1052596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152400" marR="0" lvl="0" indent="-15240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 </a:t>
            </a:r>
            <a:r>
              <a:rPr lang="vi-VN" kern="0" dirty="0">
                <a:solidFill>
                  <a:sysClr val="windowText" lastClr="000000"/>
                </a:solidFill>
                <a:latin typeface="Times New Roman" pitchFamily="18" charset="0"/>
              </a:rPr>
              <a:t>Một c</a:t>
            </a:r>
            <a:r>
              <a:rPr kumimoji="0" lang="nl-NL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ông việc đ</a:t>
            </a:r>
            <a:r>
              <a:rPr kumimoji="0" lang="vi-VN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ượ</a:t>
            </a:r>
            <a:r>
              <a:rPr kumimoji="0" lang="nl-NL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 hoàn thành bởi hai hành động </a:t>
            </a:r>
            <a:r>
              <a:rPr kumimoji="0" lang="nl-NL" sz="1800" b="1" i="1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liên tiếp </a:t>
            </a:r>
            <a:r>
              <a:rPr kumimoji="0" lang="nl-NL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</a:t>
            </a:r>
            <a:r>
              <a:rPr kumimoji="0" lang="vi-VN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và</a:t>
            </a:r>
            <a:r>
              <a:rPr kumimoji="0" lang="vi-VN" sz="18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nl-NL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</a:t>
            </a:r>
            <a:r>
              <a:rPr kumimoji="0" lang="nl-NL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</a:t>
            </a:r>
          </a:p>
          <a:p>
            <a:pPr marL="152400" indent="-152400">
              <a:lnSpc>
                <a:spcPct val="80000"/>
              </a:lnSpc>
              <a:defRPr/>
            </a:pPr>
            <a:r>
              <a:rPr kumimoji="0" lang="vi-VN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 </a:t>
            </a:r>
            <a:r>
              <a:rPr kumimoji="0" lang="nl-NL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Nếu hành động </a:t>
            </a:r>
            <a:r>
              <a:rPr kumimoji="0" lang="nl-NL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 </a:t>
            </a:r>
            <a:r>
              <a:rPr kumimoji="0" lang="nl-NL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có </a:t>
            </a:r>
            <a:r>
              <a:rPr kumimoji="0" lang="nl-NL" sz="2000" b="1" i="0" u="none" strike="noStrike" kern="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  <a:r>
              <a:rPr kumimoji="0" lang="nl-NL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cách thực hiện, </a:t>
            </a:r>
            <a:r>
              <a:rPr lang="nl-NL" kern="0" dirty="0">
                <a:solidFill>
                  <a:sysClr val="windowText" lastClr="000000"/>
                </a:solidFill>
                <a:latin typeface="Times New Roman" pitchFamily="18" charset="0"/>
              </a:rPr>
              <a:t>ứng với </a:t>
            </a:r>
            <a:r>
              <a:rPr lang="vi-VN" kern="0" dirty="0">
                <a:solidFill>
                  <a:sysClr val="windowText" lastClr="000000"/>
                </a:solidFill>
                <a:latin typeface="Times New Roman" pitchFamily="18" charset="0"/>
              </a:rPr>
              <a:t>mỗi cách của </a:t>
            </a:r>
            <a:r>
              <a:rPr lang="nl-NL" kern="0" dirty="0">
                <a:solidFill>
                  <a:sysClr val="windowText" lastClr="000000"/>
                </a:solidFill>
                <a:latin typeface="Times New Roman" pitchFamily="18" charset="0"/>
              </a:rPr>
              <a:t>hành động </a:t>
            </a:r>
            <a:r>
              <a:rPr lang="vi-VN" b="1" kern="0" dirty="0">
                <a:solidFill>
                  <a:sysClr val="windowText" lastClr="000000"/>
                </a:solidFill>
                <a:latin typeface="Times New Roman" pitchFamily="18" charset="0"/>
              </a:rPr>
              <a:t>A </a:t>
            </a:r>
            <a:r>
              <a:rPr kumimoji="0" lang="nl-NL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có </a:t>
            </a:r>
            <a:r>
              <a:rPr kumimoji="0" lang="nl-NL" sz="2000" b="1" i="0" u="none" strike="noStrike" kern="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</a:t>
            </a:r>
            <a:r>
              <a:rPr kumimoji="0" lang="nl-NL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cách thực </a:t>
            </a:r>
            <a:r>
              <a:rPr lang="nl-NL" kern="0" dirty="0">
                <a:solidFill>
                  <a:sysClr val="windowText" lastClr="000000"/>
                </a:solidFill>
                <a:latin typeface="Times New Roman" pitchFamily="18" charset="0"/>
              </a:rPr>
              <a:t>hiện hành động  </a:t>
            </a:r>
            <a:r>
              <a:rPr lang="vi-VN" b="1" kern="0" dirty="0">
                <a:solidFill>
                  <a:sysClr val="windowText" lastClr="000000"/>
                </a:solidFill>
                <a:latin typeface="Times New Roman" pitchFamily="18" charset="0"/>
              </a:rPr>
              <a:t>B</a:t>
            </a:r>
          </a:p>
          <a:p>
            <a:pPr marL="152400" indent="-152400">
              <a:lnSpc>
                <a:spcPct val="80000"/>
              </a:lnSpc>
              <a:defRPr/>
            </a:pPr>
            <a:r>
              <a:rPr kumimoji="0" lang="vi-VN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             T</a:t>
            </a:r>
            <a:r>
              <a:rPr kumimoji="0" lang="nl-NL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hì </a:t>
            </a:r>
            <a:r>
              <a:rPr kumimoji="0" lang="vi-VN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số</a:t>
            </a:r>
            <a:r>
              <a:rPr kumimoji="0" lang="vi-VN" sz="18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nl-NL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cách hoàn thành công việc </a:t>
            </a:r>
            <a:r>
              <a:rPr kumimoji="0" lang="vi-VN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là:</a:t>
            </a:r>
            <a:r>
              <a:rPr kumimoji="0" lang="vi-VN" sz="18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nl-NL" b="1" kern="0" dirty="0">
                <a:solidFill>
                  <a:srgbClr val="FF6600"/>
                </a:solidFill>
                <a:latin typeface="Times New Roman" pitchFamily="18" charset="0"/>
              </a:rPr>
              <a:t>m . n</a:t>
            </a:r>
            <a:r>
              <a:rPr lang="nl-NL" sz="1600" kern="0" dirty="0">
                <a:solidFill>
                  <a:sysClr val="windowText" lastClr="000000"/>
                </a:solidFill>
                <a:latin typeface="Times New Roman" pitchFamily="18" charset="0"/>
              </a:rPr>
              <a:t> 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85715" y="1938060"/>
            <a:ext cx="2497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CHÚ Ý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383234" y="1923782"/>
            <a:ext cx="6884618" cy="575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Quy tắc nhân có thể mở rộng cho nhiều hành động liện tiếp.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25989" y="72525"/>
            <a:ext cx="26167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QUY TẮC </a:t>
            </a:r>
            <a:r>
              <a:rPr lang="vi-VN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11931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30" grpId="0"/>
      <p:bldP spid="31" grpId="0"/>
      <p:bldP spid="33" grpId="0"/>
      <p:bldP spid="35" grpId="0"/>
      <p:bldP spid="36" grpId="0"/>
      <p:bldP spid="46" grpId="0"/>
      <p:bldP spid="49" grpId="0"/>
      <p:bldP spid="50" grpId="0"/>
      <p:bldP spid="34" grpId="0"/>
      <p:bldP spid="37" grpId="0" animBg="1"/>
      <p:bldP spid="38" grpId="0"/>
      <p:bldP spid="39" grpId="0"/>
      <p:bldP spid="4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2370</TotalTime>
  <Words>1620</Words>
  <Application>Microsoft Office PowerPoint</Application>
  <PresentationFormat>On-screen Show (4:3)</PresentationFormat>
  <Paragraphs>220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.VnTime</vt:lpstr>
      <vt:lpstr>Arial</vt:lpstr>
      <vt:lpstr>Book Antiqua</vt:lpstr>
      <vt:lpstr>Calibri</vt:lpstr>
      <vt:lpstr>Symbol</vt:lpstr>
      <vt:lpstr>Times New Roman</vt:lpstr>
      <vt:lpstr>Tw Cen MT</vt:lpstr>
      <vt:lpstr>Wingdings</vt:lpstr>
      <vt:lpstr>Office Theme</vt:lpstr>
      <vt:lpstr>Thatch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DELL</cp:lastModifiedBy>
  <cp:revision>115</cp:revision>
  <dcterms:created xsi:type="dcterms:W3CDTF">2016-07-08T01:21:34Z</dcterms:created>
  <dcterms:modified xsi:type="dcterms:W3CDTF">2023-05-09T14:19:51Z</dcterms:modified>
</cp:coreProperties>
</file>