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5" r:id="rId2"/>
  </p:sldMasterIdLst>
  <p:notesMasterIdLst>
    <p:notesMasterId r:id="rId19"/>
  </p:notesMasterIdLst>
  <p:sldIdLst>
    <p:sldId id="370"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72"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C31A07-1989-A1AD-9B09-258E4DC2C645}"/>
              </a:ext>
            </a:extLst>
          </p:cNvPr>
          <p:cNvSpPr>
            <a:spLocks noGrp="1" noChangeArrowheads="1"/>
          </p:cNvSpPr>
          <p:nvPr>
            <p:ph type="sldNum" sz="quarter" idx="5"/>
          </p:nvPr>
        </p:nvSpPr>
        <p:spPr>
          <a:ln/>
        </p:spPr>
        <p:txBody>
          <a:bodyPr/>
          <a:lstStyle/>
          <a:p>
            <a:fld id="{4BA9BB18-D6DC-4C1E-BCA7-5AC6C07EF86F}" type="slidenum">
              <a:rPr lang="en-US" altLang="en-US"/>
              <a:pPr/>
              <a:t>1</a:t>
            </a:fld>
            <a:endParaRPr lang="en-US" altLang="en-US"/>
          </a:p>
        </p:txBody>
      </p:sp>
      <p:sp>
        <p:nvSpPr>
          <p:cNvPr id="421890" name="Rectangle 2">
            <a:extLst>
              <a:ext uri="{FF2B5EF4-FFF2-40B4-BE49-F238E27FC236}">
                <a16:creationId xmlns:a16="http://schemas.microsoft.com/office/drawing/2014/main" id="{AB171BC7-C2EE-141E-428C-981EDA0CF382}"/>
              </a:ext>
            </a:extLst>
          </p:cNvPr>
          <p:cNvSpPr>
            <a:spLocks noRot="1" noChangeArrowheads="1" noTextEdit="1"/>
          </p:cNvSpPr>
          <p:nvPr>
            <p:ph type="sldImg"/>
          </p:nvPr>
        </p:nvSpPr>
        <p:spPr>
          <a:ln/>
        </p:spPr>
      </p:sp>
      <p:sp>
        <p:nvSpPr>
          <p:cNvPr id="421891" name="Rectangle 3">
            <a:extLst>
              <a:ext uri="{FF2B5EF4-FFF2-40B4-BE49-F238E27FC236}">
                <a16:creationId xmlns:a16="http://schemas.microsoft.com/office/drawing/2014/main" id="{007CE493-F5EB-D4EA-9C13-9AFE3AF54DB4}"/>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27504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886755-F758-5035-D930-27CD7CD8053D}"/>
              </a:ext>
            </a:extLst>
          </p:cNvPr>
          <p:cNvSpPr>
            <a:spLocks noGrp="1" noChangeArrowheads="1"/>
          </p:cNvSpPr>
          <p:nvPr>
            <p:ph type="sldNum" sz="quarter" idx="5"/>
          </p:nvPr>
        </p:nvSpPr>
        <p:spPr>
          <a:ln/>
        </p:spPr>
        <p:txBody>
          <a:bodyPr/>
          <a:lstStyle/>
          <a:p>
            <a:fld id="{64A97D1A-5AF5-4E7E-B282-2E183F94F79D}" type="slidenum">
              <a:rPr lang="en-US" altLang="en-US"/>
              <a:pPr/>
              <a:t>10</a:t>
            </a:fld>
            <a:endParaRPr lang="en-US" altLang="en-US"/>
          </a:p>
        </p:txBody>
      </p:sp>
      <p:sp>
        <p:nvSpPr>
          <p:cNvPr id="134146" name="Rectangle 2">
            <a:extLst>
              <a:ext uri="{FF2B5EF4-FFF2-40B4-BE49-F238E27FC236}">
                <a16:creationId xmlns:a16="http://schemas.microsoft.com/office/drawing/2014/main" id="{D7EF03BF-DDE2-AF2B-5872-5739C55A8EF6}"/>
              </a:ext>
            </a:extLst>
          </p:cNvPr>
          <p:cNvSpPr>
            <a:spLocks noRot="1" noChangeArrowheads="1" noTextEdit="1"/>
          </p:cNvSpPr>
          <p:nvPr>
            <p:ph type="sldImg"/>
          </p:nvPr>
        </p:nvSpPr>
        <p:spPr>
          <a:ln/>
        </p:spPr>
      </p:sp>
      <p:sp>
        <p:nvSpPr>
          <p:cNvPr id="134147" name="Rectangle 3">
            <a:extLst>
              <a:ext uri="{FF2B5EF4-FFF2-40B4-BE49-F238E27FC236}">
                <a16:creationId xmlns:a16="http://schemas.microsoft.com/office/drawing/2014/main" id="{ADC1CF4F-AD82-2716-7DFE-C5623093FDB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640D8D-F0EE-F7A8-24A2-14E6DCAA7731}"/>
              </a:ext>
            </a:extLst>
          </p:cNvPr>
          <p:cNvSpPr>
            <a:spLocks noGrp="1" noChangeArrowheads="1"/>
          </p:cNvSpPr>
          <p:nvPr>
            <p:ph type="sldNum" sz="quarter" idx="5"/>
          </p:nvPr>
        </p:nvSpPr>
        <p:spPr>
          <a:ln/>
        </p:spPr>
        <p:txBody>
          <a:bodyPr/>
          <a:lstStyle/>
          <a:p>
            <a:fld id="{EBFB1BC8-1165-4C80-9C25-7A2D02499564}" type="slidenum">
              <a:rPr lang="en-US" altLang="en-US"/>
              <a:pPr/>
              <a:t>11</a:t>
            </a:fld>
            <a:endParaRPr lang="en-US" altLang="en-US"/>
          </a:p>
        </p:txBody>
      </p:sp>
      <p:sp>
        <p:nvSpPr>
          <p:cNvPr id="135170" name="Rectangle 2">
            <a:extLst>
              <a:ext uri="{FF2B5EF4-FFF2-40B4-BE49-F238E27FC236}">
                <a16:creationId xmlns:a16="http://schemas.microsoft.com/office/drawing/2014/main" id="{57329DCE-0E62-D632-12C3-CB5303C9F5F4}"/>
              </a:ext>
            </a:extLst>
          </p:cNvPr>
          <p:cNvSpPr>
            <a:spLocks noRot="1" noChangeArrowheads="1" noTextEdit="1"/>
          </p:cNvSpPr>
          <p:nvPr>
            <p:ph type="sldImg"/>
          </p:nvPr>
        </p:nvSpPr>
        <p:spPr>
          <a:ln/>
        </p:spPr>
      </p:sp>
      <p:sp>
        <p:nvSpPr>
          <p:cNvPr id="135171" name="Rectangle 3">
            <a:extLst>
              <a:ext uri="{FF2B5EF4-FFF2-40B4-BE49-F238E27FC236}">
                <a16:creationId xmlns:a16="http://schemas.microsoft.com/office/drawing/2014/main" id="{F6987AB4-1B60-FFAD-A07A-95510C93CAC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5D4E27D-0D3E-8C60-F961-8D428DEBB84D}"/>
              </a:ext>
            </a:extLst>
          </p:cNvPr>
          <p:cNvSpPr>
            <a:spLocks noGrp="1" noChangeArrowheads="1"/>
          </p:cNvSpPr>
          <p:nvPr>
            <p:ph type="sldNum" sz="quarter" idx="5"/>
          </p:nvPr>
        </p:nvSpPr>
        <p:spPr>
          <a:ln/>
        </p:spPr>
        <p:txBody>
          <a:bodyPr/>
          <a:lstStyle/>
          <a:p>
            <a:fld id="{ADB0BA1A-1E3E-4731-AC9B-03B7DBAB5C2B}" type="slidenum">
              <a:rPr lang="en-US" altLang="en-US"/>
              <a:pPr/>
              <a:t>12</a:t>
            </a:fld>
            <a:endParaRPr lang="en-US" altLang="en-US"/>
          </a:p>
        </p:txBody>
      </p:sp>
      <p:sp>
        <p:nvSpPr>
          <p:cNvPr id="136194" name="Rectangle 2">
            <a:extLst>
              <a:ext uri="{FF2B5EF4-FFF2-40B4-BE49-F238E27FC236}">
                <a16:creationId xmlns:a16="http://schemas.microsoft.com/office/drawing/2014/main" id="{1AC77A69-D87D-5C4D-D032-2E0D9E149DBA}"/>
              </a:ext>
            </a:extLst>
          </p:cNvPr>
          <p:cNvSpPr>
            <a:spLocks noRot="1" noChangeArrowheads="1" noTextEdit="1"/>
          </p:cNvSpPr>
          <p:nvPr>
            <p:ph type="sldImg"/>
          </p:nvPr>
        </p:nvSpPr>
        <p:spPr>
          <a:ln/>
        </p:spPr>
      </p:sp>
      <p:sp>
        <p:nvSpPr>
          <p:cNvPr id="136195" name="Rectangle 3">
            <a:extLst>
              <a:ext uri="{FF2B5EF4-FFF2-40B4-BE49-F238E27FC236}">
                <a16:creationId xmlns:a16="http://schemas.microsoft.com/office/drawing/2014/main" id="{C7421D7F-D353-F467-ABF8-82537485669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B68104F-2CAB-77D3-5875-C6E458730556}"/>
              </a:ext>
            </a:extLst>
          </p:cNvPr>
          <p:cNvSpPr>
            <a:spLocks noGrp="1" noChangeArrowheads="1"/>
          </p:cNvSpPr>
          <p:nvPr>
            <p:ph type="sldNum" sz="quarter" idx="5"/>
          </p:nvPr>
        </p:nvSpPr>
        <p:spPr>
          <a:ln/>
        </p:spPr>
        <p:txBody>
          <a:bodyPr/>
          <a:lstStyle/>
          <a:p>
            <a:fld id="{FC446282-660E-4579-9904-F55C9D75EB3A}" type="slidenum">
              <a:rPr lang="en-US" altLang="en-US"/>
              <a:pPr/>
              <a:t>13</a:t>
            </a:fld>
            <a:endParaRPr lang="en-US" altLang="en-US"/>
          </a:p>
        </p:txBody>
      </p:sp>
      <p:sp>
        <p:nvSpPr>
          <p:cNvPr id="137218" name="Rectangle 2">
            <a:extLst>
              <a:ext uri="{FF2B5EF4-FFF2-40B4-BE49-F238E27FC236}">
                <a16:creationId xmlns:a16="http://schemas.microsoft.com/office/drawing/2014/main" id="{B2090071-25D9-01A0-265D-EA5AFF4C7B66}"/>
              </a:ext>
            </a:extLst>
          </p:cNvPr>
          <p:cNvSpPr>
            <a:spLocks noRot="1" noChangeArrowheads="1" noTextEdit="1"/>
          </p:cNvSpPr>
          <p:nvPr>
            <p:ph type="sldImg"/>
          </p:nvPr>
        </p:nvSpPr>
        <p:spPr>
          <a:ln/>
        </p:spPr>
      </p:sp>
      <p:sp>
        <p:nvSpPr>
          <p:cNvPr id="137219" name="Rectangle 3">
            <a:extLst>
              <a:ext uri="{FF2B5EF4-FFF2-40B4-BE49-F238E27FC236}">
                <a16:creationId xmlns:a16="http://schemas.microsoft.com/office/drawing/2014/main" id="{192B0AFD-B1BB-0B57-E31A-80449CA7F86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A9897E-1785-B64A-F6F4-C5F2AB8A30F5}"/>
              </a:ext>
            </a:extLst>
          </p:cNvPr>
          <p:cNvSpPr>
            <a:spLocks noGrp="1" noChangeArrowheads="1"/>
          </p:cNvSpPr>
          <p:nvPr>
            <p:ph type="sldNum" sz="quarter" idx="5"/>
          </p:nvPr>
        </p:nvSpPr>
        <p:spPr>
          <a:ln/>
        </p:spPr>
        <p:txBody>
          <a:bodyPr/>
          <a:lstStyle/>
          <a:p>
            <a:fld id="{8D68001E-9194-4F39-B762-A7479A561D54}" type="slidenum">
              <a:rPr lang="en-US" altLang="en-US"/>
              <a:pPr/>
              <a:t>14</a:t>
            </a:fld>
            <a:endParaRPr lang="en-US" altLang="en-US"/>
          </a:p>
        </p:txBody>
      </p:sp>
      <p:sp>
        <p:nvSpPr>
          <p:cNvPr id="138242" name="Rectangle 2">
            <a:extLst>
              <a:ext uri="{FF2B5EF4-FFF2-40B4-BE49-F238E27FC236}">
                <a16:creationId xmlns:a16="http://schemas.microsoft.com/office/drawing/2014/main" id="{04D57DAB-DF6A-4766-ABDD-29D7365F4DEA}"/>
              </a:ext>
            </a:extLst>
          </p:cNvPr>
          <p:cNvSpPr>
            <a:spLocks noRot="1" noChangeArrowheads="1" noTextEdit="1"/>
          </p:cNvSpPr>
          <p:nvPr>
            <p:ph type="sldImg"/>
          </p:nvPr>
        </p:nvSpPr>
        <p:spPr>
          <a:ln/>
        </p:spPr>
      </p:sp>
      <p:sp>
        <p:nvSpPr>
          <p:cNvPr id="138243" name="Rectangle 3">
            <a:extLst>
              <a:ext uri="{FF2B5EF4-FFF2-40B4-BE49-F238E27FC236}">
                <a16:creationId xmlns:a16="http://schemas.microsoft.com/office/drawing/2014/main" id="{C4333E13-0294-391B-3B87-5EDD991CB46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7A917A-B845-2330-0A04-1E466B2E44ED}"/>
              </a:ext>
            </a:extLst>
          </p:cNvPr>
          <p:cNvSpPr>
            <a:spLocks noGrp="1" noChangeArrowheads="1"/>
          </p:cNvSpPr>
          <p:nvPr>
            <p:ph type="sldNum" sz="quarter" idx="5"/>
          </p:nvPr>
        </p:nvSpPr>
        <p:spPr>
          <a:ln/>
        </p:spPr>
        <p:txBody>
          <a:bodyPr/>
          <a:lstStyle/>
          <a:p>
            <a:fld id="{C37A0B22-46F3-4041-9765-8FBC115E51EF}" type="slidenum">
              <a:rPr lang="en-US" altLang="en-US"/>
              <a:pPr/>
              <a:t>15</a:t>
            </a:fld>
            <a:endParaRPr lang="en-US" altLang="en-US"/>
          </a:p>
        </p:txBody>
      </p:sp>
      <p:sp>
        <p:nvSpPr>
          <p:cNvPr id="139266" name="Rectangle 2">
            <a:extLst>
              <a:ext uri="{FF2B5EF4-FFF2-40B4-BE49-F238E27FC236}">
                <a16:creationId xmlns:a16="http://schemas.microsoft.com/office/drawing/2014/main" id="{7CE9BB6A-972A-25A0-DD78-C4D0236FFFE6}"/>
              </a:ext>
            </a:extLst>
          </p:cNvPr>
          <p:cNvSpPr>
            <a:spLocks noRot="1" noChangeArrowheads="1" noTextEdit="1"/>
          </p:cNvSpPr>
          <p:nvPr>
            <p:ph type="sldImg"/>
          </p:nvPr>
        </p:nvSpPr>
        <p:spPr>
          <a:ln/>
        </p:spPr>
      </p:sp>
      <p:sp>
        <p:nvSpPr>
          <p:cNvPr id="139267" name="Rectangle 3">
            <a:extLst>
              <a:ext uri="{FF2B5EF4-FFF2-40B4-BE49-F238E27FC236}">
                <a16:creationId xmlns:a16="http://schemas.microsoft.com/office/drawing/2014/main" id="{C0FDE3D1-66EC-6B5D-44F3-7C58192FE7E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48CEBBE-1601-90F8-EB81-B5EC58980AD1}"/>
              </a:ext>
            </a:extLst>
          </p:cNvPr>
          <p:cNvSpPr>
            <a:spLocks noGrp="1" noChangeArrowheads="1"/>
          </p:cNvSpPr>
          <p:nvPr>
            <p:ph type="sldNum" sz="quarter" idx="5"/>
          </p:nvPr>
        </p:nvSpPr>
        <p:spPr>
          <a:ln/>
        </p:spPr>
        <p:txBody>
          <a:bodyPr/>
          <a:lstStyle/>
          <a:p>
            <a:fld id="{D9CD6488-FCBA-40C0-909B-20CAB92A3A02}" type="slidenum">
              <a:rPr lang="en-US" altLang="en-US"/>
              <a:pPr/>
              <a:t>16</a:t>
            </a:fld>
            <a:endParaRPr lang="en-US" altLang="en-US"/>
          </a:p>
        </p:txBody>
      </p:sp>
      <p:sp>
        <p:nvSpPr>
          <p:cNvPr id="141314" name="Rectangle 2">
            <a:extLst>
              <a:ext uri="{FF2B5EF4-FFF2-40B4-BE49-F238E27FC236}">
                <a16:creationId xmlns:a16="http://schemas.microsoft.com/office/drawing/2014/main" id="{643743F5-6155-0BF8-19A8-8D5E8219A0E2}"/>
              </a:ext>
            </a:extLst>
          </p:cNvPr>
          <p:cNvSpPr>
            <a:spLocks noRot="1" noChangeArrowheads="1" noTextEdit="1"/>
          </p:cNvSpPr>
          <p:nvPr>
            <p:ph type="sldImg"/>
          </p:nvPr>
        </p:nvSpPr>
        <p:spPr>
          <a:ln/>
        </p:spPr>
      </p:sp>
      <p:sp>
        <p:nvSpPr>
          <p:cNvPr id="141315" name="Rectangle 3">
            <a:extLst>
              <a:ext uri="{FF2B5EF4-FFF2-40B4-BE49-F238E27FC236}">
                <a16:creationId xmlns:a16="http://schemas.microsoft.com/office/drawing/2014/main" id="{050C1D45-3D8F-0F29-3D51-D3564B9378E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B0B7893-7987-798D-EB26-AE3A3DD04085}"/>
              </a:ext>
            </a:extLst>
          </p:cNvPr>
          <p:cNvSpPr>
            <a:spLocks noGrp="1" noChangeArrowheads="1"/>
          </p:cNvSpPr>
          <p:nvPr>
            <p:ph type="sldNum" sz="quarter" idx="5"/>
          </p:nvPr>
        </p:nvSpPr>
        <p:spPr>
          <a:ln/>
        </p:spPr>
        <p:txBody>
          <a:bodyPr/>
          <a:lstStyle/>
          <a:p>
            <a:fld id="{8E6F8FEC-9812-4B1B-8281-42761492D6B7}" type="slidenum">
              <a:rPr lang="en-US" altLang="en-US"/>
              <a:pPr/>
              <a:t>2</a:t>
            </a:fld>
            <a:endParaRPr lang="en-US" altLang="en-US"/>
          </a:p>
        </p:txBody>
      </p:sp>
      <p:sp>
        <p:nvSpPr>
          <p:cNvPr id="106498" name="Rectangle 2">
            <a:extLst>
              <a:ext uri="{FF2B5EF4-FFF2-40B4-BE49-F238E27FC236}">
                <a16:creationId xmlns:a16="http://schemas.microsoft.com/office/drawing/2014/main" id="{4EC90BE3-202F-0793-0720-E9C5866629E1}"/>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8E0DBFF9-659F-7EDF-621E-CC8B3F49918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6007198-0010-87BA-ECD0-6FB377A40D8B}"/>
              </a:ext>
            </a:extLst>
          </p:cNvPr>
          <p:cNvSpPr>
            <a:spLocks noGrp="1" noChangeArrowheads="1"/>
          </p:cNvSpPr>
          <p:nvPr>
            <p:ph type="sldNum" sz="quarter" idx="5"/>
          </p:nvPr>
        </p:nvSpPr>
        <p:spPr>
          <a:ln/>
        </p:spPr>
        <p:txBody>
          <a:bodyPr/>
          <a:lstStyle/>
          <a:p>
            <a:fld id="{440B9851-7157-49BF-9298-90DD31CF0F6B}" type="slidenum">
              <a:rPr lang="en-US" altLang="en-US"/>
              <a:pPr/>
              <a:t>3</a:t>
            </a:fld>
            <a:endParaRPr lang="en-US" altLang="en-US"/>
          </a:p>
        </p:txBody>
      </p:sp>
      <p:sp>
        <p:nvSpPr>
          <p:cNvPr id="116738" name="Rectangle 2">
            <a:extLst>
              <a:ext uri="{FF2B5EF4-FFF2-40B4-BE49-F238E27FC236}">
                <a16:creationId xmlns:a16="http://schemas.microsoft.com/office/drawing/2014/main" id="{16BF3BB0-CE6A-7629-540D-13F86DFB9EF0}"/>
              </a:ext>
            </a:extLst>
          </p:cNvPr>
          <p:cNvSpPr>
            <a:spLocks noRot="1" noChangeArrowheads="1" noTextEdit="1"/>
          </p:cNvSpPr>
          <p:nvPr>
            <p:ph type="sldImg"/>
          </p:nvPr>
        </p:nvSpPr>
        <p:spPr>
          <a:ln/>
        </p:spPr>
      </p:sp>
      <p:sp>
        <p:nvSpPr>
          <p:cNvPr id="116739" name="Rectangle 3">
            <a:extLst>
              <a:ext uri="{FF2B5EF4-FFF2-40B4-BE49-F238E27FC236}">
                <a16:creationId xmlns:a16="http://schemas.microsoft.com/office/drawing/2014/main" id="{D2124426-DAEB-2E61-346C-578AC6CEAB2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11A5F8-E414-C178-DE11-81F2F962097C}"/>
              </a:ext>
            </a:extLst>
          </p:cNvPr>
          <p:cNvSpPr>
            <a:spLocks noGrp="1" noChangeArrowheads="1"/>
          </p:cNvSpPr>
          <p:nvPr>
            <p:ph type="sldNum" sz="quarter" idx="5"/>
          </p:nvPr>
        </p:nvSpPr>
        <p:spPr>
          <a:ln/>
        </p:spPr>
        <p:txBody>
          <a:bodyPr/>
          <a:lstStyle/>
          <a:p>
            <a:fld id="{EBFD8120-6509-4133-B8CD-A55B5B97FA16}" type="slidenum">
              <a:rPr lang="en-US" altLang="en-US"/>
              <a:pPr/>
              <a:t>4</a:t>
            </a:fld>
            <a:endParaRPr lang="en-US" altLang="en-US"/>
          </a:p>
        </p:txBody>
      </p:sp>
      <p:sp>
        <p:nvSpPr>
          <p:cNvPr id="117762" name="Rectangle 2">
            <a:extLst>
              <a:ext uri="{FF2B5EF4-FFF2-40B4-BE49-F238E27FC236}">
                <a16:creationId xmlns:a16="http://schemas.microsoft.com/office/drawing/2014/main" id="{FE4FAAFE-CBE6-1D7B-AAF7-434E08AC35A2}"/>
              </a:ext>
            </a:extLst>
          </p:cNvPr>
          <p:cNvSpPr>
            <a:spLocks noRot="1" noChangeArrowheads="1" noTextEdit="1"/>
          </p:cNvSpPr>
          <p:nvPr>
            <p:ph type="sldImg"/>
          </p:nvPr>
        </p:nvSpPr>
        <p:spPr>
          <a:ln/>
        </p:spPr>
      </p:sp>
      <p:sp>
        <p:nvSpPr>
          <p:cNvPr id="117763" name="Rectangle 3">
            <a:extLst>
              <a:ext uri="{FF2B5EF4-FFF2-40B4-BE49-F238E27FC236}">
                <a16:creationId xmlns:a16="http://schemas.microsoft.com/office/drawing/2014/main" id="{6A58B68B-5479-02C0-FC5E-40FBF101765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3AAACE2-3C9A-1DED-5369-1B34C7C2C771}"/>
              </a:ext>
            </a:extLst>
          </p:cNvPr>
          <p:cNvSpPr>
            <a:spLocks noGrp="1" noChangeArrowheads="1"/>
          </p:cNvSpPr>
          <p:nvPr>
            <p:ph type="sldNum" sz="quarter" idx="5"/>
          </p:nvPr>
        </p:nvSpPr>
        <p:spPr>
          <a:ln/>
        </p:spPr>
        <p:txBody>
          <a:bodyPr/>
          <a:lstStyle/>
          <a:p>
            <a:fld id="{9B2750C4-0F19-45E7-9AAD-5511BB4B4735}" type="slidenum">
              <a:rPr lang="en-US" altLang="en-US"/>
              <a:pPr/>
              <a:t>5</a:t>
            </a:fld>
            <a:endParaRPr lang="en-US" altLang="en-US"/>
          </a:p>
        </p:txBody>
      </p:sp>
      <p:sp>
        <p:nvSpPr>
          <p:cNvPr id="118786" name="Rectangle 2">
            <a:extLst>
              <a:ext uri="{FF2B5EF4-FFF2-40B4-BE49-F238E27FC236}">
                <a16:creationId xmlns:a16="http://schemas.microsoft.com/office/drawing/2014/main" id="{AE004F88-2A48-100A-63FD-621375314972}"/>
              </a:ext>
            </a:extLst>
          </p:cNvPr>
          <p:cNvSpPr>
            <a:spLocks noRot="1" noChangeArrowheads="1" noTextEdit="1"/>
          </p:cNvSpPr>
          <p:nvPr>
            <p:ph type="sldImg"/>
          </p:nvPr>
        </p:nvSpPr>
        <p:spPr>
          <a:ln/>
        </p:spPr>
      </p:sp>
      <p:sp>
        <p:nvSpPr>
          <p:cNvPr id="118787" name="Rectangle 3">
            <a:extLst>
              <a:ext uri="{FF2B5EF4-FFF2-40B4-BE49-F238E27FC236}">
                <a16:creationId xmlns:a16="http://schemas.microsoft.com/office/drawing/2014/main" id="{3C982CFE-37D3-4800-C0A4-2DE7D04D7DB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2DA2D0-A94B-65F4-5ED8-4E7450E9C5B1}"/>
              </a:ext>
            </a:extLst>
          </p:cNvPr>
          <p:cNvSpPr>
            <a:spLocks noGrp="1" noChangeArrowheads="1"/>
          </p:cNvSpPr>
          <p:nvPr>
            <p:ph type="sldNum" sz="quarter" idx="5"/>
          </p:nvPr>
        </p:nvSpPr>
        <p:spPr>
          <a:ln/>
        </p:spPr>
        <p:txBody>
          <a:bodyPr/>
          <a:lstStyle/>
          <a:p>
            <a:fld id="{6E010C19-4519-4331-ADB6-2B41E8422E59}" type="slidenum">
              <a:rPr lang="en-US" altLang="en-US"/>
              <a:pPr/>
              <a:t>6</a:t>
            </a:fld>
            <a:endParaRPr lang="en-US" altLang="en-US"/>
          </a:p>
        </p:txBody>
      </p:sp>
      <p:sp>
        <p:nvSpPr>
          <p:cNvPr id="119810" name="Rectangle 2">
            <a:extLst>
              <a:ext uri="{FF2B5EF4-FFF2-40B4-BE49-F238E27FC236}">
                <a16:creationId xmlns:a16="http://schemas.microsoft.com/office/drawing/2014/main" id="{ECDA8B30-1A38-9B4D-01B7-548A95C61F73}"/>
              </a:ext>
            </a:extLst>
          </p:cNvPr>
          <p:cNvSpPr>
            <a:spLocks noRot="1" noChangeArrowheads="1" noTextEdit="1"/>
          </p:cNvSpPr>
          <p:nvPr>
            <p:ph type="sldImg"/>
          </p:nvPr>
        </p:nvSpPr>
        <p:spPr>
          <a:ln/>
        </p:spPr>
      </p:sp>
      <p:sp>
        <p:nvSpPr>
          <p:cNvPr id="119811" name="Rectangle 3">
            <a:extLst>
              <a:ext uri="{FF2B5EF4-FFF2-40B4-BE49-F238E27FC236}">
                <a16:creationId xmlns:a16="http://schemas.microsoft.com/office/drawing/2014/main" id="{8FF4600D-C640-4EB8-7933-2D068B04356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74549E-EC00-15E2-0226-E6CA372884B0}"/>
              </a:ext>
            </a:extLst>
          </p:cNvPr>
          <p:cNvSpPr>
            <a:spLocks noGrp="1" noChangeArrowheads="1"/>
          </p:cNvSpPr>
          <p:nvPr>
            <p:ph type="sldNum" sz="quarter" idx="5"/>
          </p:nvPr>
        </p:nvSpPr>
        <p:spPr>
          <a:ln/>
        </p:spPr>
        <p:txBody>
          <a:bodyPr/>
          <a:lstStyle/>
          <a:p>
            <a:fld id="{0F4BC0DA-2F13-45BC-83BE-25957F90BE0C}" type="slidenum">
              <a:rPr lang="en-US" altLang="en-US"/>
              <a:pPr/>
              <a:t>7</a:t>
            </a:fld>
            <a:endParaRPr lang="en-US" altLang="en-US"/>
          </a:p>
        </p:txBody>
      </p:sp>
      <p:sp>
        <p:nvSpPr>
          <p:cNvPr id="120834" name="Rectangle 2">
            <a:extLst>
              <a:ext uri="{FF2B5EF4-FFF2-40B4-BE49-F238E27FC236}">
                <a16:creationId xmlns:a16="http://schemas.microsoft.com/office/drawing/2014/main" id="{7EED5055-E9B9-B1A6-F218-F5245CD0D999}"/>
              </a:ext>
            </a:extLst>
          </p:cNvPr>
          <p:cNvSpPr>
            <a:spLocks noRot="1" noChangeArrowheads="1" noTextEdit="1"/>
          </p:cNvSpPr>
          <p:nvPr>
            <p:ph type="sldImg"/>
          </p:nvPr>
        </p:nvSpPr>
        <p:spPr>
          <a:ln/>
        </p:spPr>
      </p:sp>
      <p:sp>
        <p:nvSpPr>
          <p:cNvPr id="120835" name="Rectangle 3">
            <a:extLst>
              <a:ext uri="{FF2B5EF4-FFF2-40B4-BE49-F238E27FC236}">
                <a16:creationId xmlns:a16="http://schemas.microsoft.com/office/drawing/2014/main" id="{68D61384-F2B7-C042-8DF4-F4B5FC79ADA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E6D2643-496F-945F-7B0A-A52B4C3AFFC0}"/>
              </a:ext>
            </a:extLst>
          </p:cNvPr>
          <p:cNvSpPr>
            <a:spLocks noGrp="1" noChangeArrowheads="1"/>
          </p:cNvSpPr>
          <p:nvPr>
            <p:ph type="sldNum" sz="quarter" idx="5"/>
          </p:nvPr>
        </p:nvSpPr>
        <p:spPr>
          <a:ln/>
        </p:spPr>
        <p:txBody>
          <a:bodyPr/>
          <a:lstStyle/>
          <a:p>
            <a:fld id="{46678C42-75D9-4517-B227-F15BFACE19BD}" type="slidenum">
              <a:rPr lang="en-US" altLang="en-US"/>
              <a:pPr/>
              <a:t>8</a:t>
            </a:fld>
            <a:endParaRPr lang="en-US" altLang="en-US"/>
          </a:p>
        </p:txBody>
      </p:sp>
      <p:sp>
        <p:nvSpPr>
          <p:cNvPr id="132098" name="Rectangle 2">
            <a:extLst>
              <a:ext uri="{FF2B5EF4-FFF2-40B4-BE49-F238E27FC236}">
                <a16:creationId xmlns:a16="http://schemas.microsoft.com/office/drawing/2014/main" id="{4F224D52-A35F-CBF8-39F0-FBF1E8014163}"/>
              </a:ext>
            </a:extLst>
          </p:cNvPr>
          <p:cNvSpPr>
            <a:spLocks noRot="1" noChangeArrowheads="1" noTextEdit="1"/>
          </p:cNvSpPr>
          <p:nvPr>
            <p:ph type="sldImg"/>
          </p:nvPr>
        </p:nvSpPr>
        <p:spPr>
          <a:ln/>
        </p:spPr>
      </p:sp>
      <p:sp>
        <p:nvSpPr>
          <p:cNvPr id="132099" name="Rectangle 3">
            <a:extLst>
              <a:ext uri="{FF2B5EF4-FFF2-40B4-BE49-F238E27FC236}">
                <a16:creationId xmlns:a16="http://schemas.microsoft.com/office/drawing/2014/main" id="{9183C241-A58D-ADCD-DF01-0D23FC3CFC3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D38023-DE93-AF9F-E4EA-A3C2623F039D}"/>
              </a:ext>
            </a:extLst>
          </p:cNvPr>
          <p:cNvSpPr>
            <a:spLocks noGrp="1" noChangeArrowheads="1"/>
          </p:cNvSpPr>
          <p:nvPr>
            <p:ph type="sldNum" sz="quarter" idx="5"/>
          </p:nvPr>
        </p:nvSpPr>
        <p:spPr>
          <a:ln/>
        </p:spPr>
        <p:txBody>
          <a:bodyPr/>
          <a:lstStyle/>
          <a:p>
            <a:fld id="{C171EAEE-7DBC-4649-982A-EA920A79203E}" type="slidenum">
              <a:rPr lang="en-US" altLang="en-US"/>
              <a:pPr/>
              <a:t>9</a:t>
            </a:fld>
            <a:endParaRPr lang="en-US" altLang="en-US"/>
          </a:p>
        </p:txBody>
      </p:sp>
      <p:sp>
        <p:nvSpPr>
          <p:cNvPr id="133122" name="Rectangle 2">
            <a:extLst>
              <a:ext uri="{FF2B5EF4-FFF2-40B4-BE49-F238E27FC236}">
                <a16:creationId xmlns:a16="http://schemas.microsoft.com/office/drawing/2014/main" id="{40BCB8B5-714E-F453-DE0B-2480D52719DC}"/>
              </a:ext>
            </a:extLst>
          </p:cNvPr>
          <p:cNvSpPr>
            <a:spLocks noRot="1" noChangeArrowheads="1" noTextEdit="1"/>
          </p:cNvSpPr>
          <p:nvPr>
            <p:ph type="sldImg"/>
          </p:nvPr>
        </p:nvSpPr>
        <p:spPr>
          <a:ln/>
        </p:spPr>
      </p:sp>
      <p:sp>
        <p:nvSpPr>
          <p:cNvPr id="133123" name="Rectangle 3">
            <a:extLst>
              <a:ext uri="{FF2B5EF4-FFF2-40B4-BE49-F238E27FC236}">
                <a16:creationId xmlns:a16="http://schemas.microsoft.com/office/drawing/2014/main" id="{1D7C1D04-9AC5-8D20-978B-60E24B07D7D1}"/>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5/13/2023</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5/13/2023</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5/13/2023</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08730759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B13CA64-8F4F-4212-964E-F8E795940701}" type="slidenum">
              <a:rPr lang="en-US" altLang="en-US" smtClean="0"/>
              <a:pPr/>
              <a:t>‹#›</a:t>
            </a:fld>
            <a:endParaRPr lang="en-US" altLang="en-US"/>
          </a:p>
        </p:txBody>
      </p:sp>
    </p:spTree>
    <p:extLst>
      <p:ext uri="{BB962C8B-B14F-4D97-AF65-F5344CB8AC3E}">
        <p14:creationId xmlns:p14="http://schemas.microsoft.com/office/powerpoint/2010/main" val="7949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73089365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56320461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6E9974-F0DC-4DB8-9A38-2F8F55216D11}" type="datetime1">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56039771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E9974-F0DC-4DB8-9A38-2F8F55216D11}" type="datetime1">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212260817"/>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E9974-F0DC-4DB8-9A38-2F8F55216D11}" type="datetime1">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513887025"/>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94828138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5/13/2023</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842142058"/>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235784226"/>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32640822"/>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22511392"/>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97790512"/>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392850646"/>
      </p:ext>
    </p:extLst>
  </p:cSld>
  <p:clrMapOvr>
    <a:masterClrMapping/>
  </p:clrMapOvr>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316941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535959797"/>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6BDC-28F2-CF1F-8D01-E40F9CB40F03}"/>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FCCB0-A668-348C-C17A-E3DA03F1E58F}"/>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A0FCC-7CC5-65BF-88C8-702C5AB4AAE1}"/>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AEDF7E-A1A0-6B4F-CBCE-3FDE4475C79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83026B-FCCE-3EB6-33A5-E4478ECCA715}"/>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260E83B-76F3-2FBE-10B5-9C6A57924FC9}"/>
              </a:ext>
            </a:extLst>
          </p:cNvPr>
          <p:cNvSpPr>
            <a:spLocks noGrp="1"/>
          </p:cNvSpPr>
          <p:nvPr>
            <p:ph type="sldNum" sz="quarter" idx="12"/>
          </p:nvPr>
        </p:nvSpPr>
        <p:spPr>
          <a:xfrm>
            <a:off x="8737600" y="6245225"/>
            <a:ext cx="2844800" cy="476250"/>
          </a:xfrm>
        </p:spPr>
        <p:txBody>
          <a:bodyPr/>
          <a:lstStyle>
            <a:lvl1pPr>
              <a:defRPr/>
            </a:lvl1pPr>
          </a:lstStyle>
          <a:p>
            <a:fld id="{E1BDA2ED-1690-4EFD-9224-EB4EB5358994}" type="slidenum">
              <a:rPr lang="en-US" altLang="en-US"/>
              <a:pPr/>
              <a:t>‹#›</a:t>
            </a:fld>
            <a:endParaRPr lang="en-US" altLang="en-US"/>
          </a:p>
        </p:txBody>
      </p:sp>
    </p:spTree>
    <p:extLst>
      <p:ext uri="{BB962C8B-B14F-4D97-AF65-F5344CB8AC3E}">
        <p14:creationId xmlns:p14="http://schemas.microsoft.com/office/powerpoint/2010/main" val="37004125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5/13/2023</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5/13/2023</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5/13/2023</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5/13/2023</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5/13/2023</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5/13/2023</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5/13/2023</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5/13/2023</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5/13/2023</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5/13/2023</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5/13/2023</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5/13/2023</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5/13/2023</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6E9974-F0DC-4DB8-9A38-2F8F55216D11}" type="datetime1">
              <a:rPr lang="en-US" smtClean="0"/>
              <a:t>5/13/2023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402343230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49" r:id="rId18"/>
    <p:sldLayoutId id="2147483650" r:id="rId19"/>
    <p:sldLayoutId id="2147483656" r:id="rId20"/>
    <p:sldLayoutId id="2147483657" r:id="rId21"/>
    <p:sldLayoutId id="2147483658" r:id="rId22"/>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8.xml"/><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a:extLst>
              <a:ext uri="{FF2B5EF4-FFF2-40B4-BE49-F238E27FC236}">
                <a16:creationId xmlns:a16="http://schemas.microsoft.com/office/drawing/2014/main" id="{C16C29C5-D187-E6C5-80F3-DCBA29B7E75E}"/>
              </a:ext>
            </a:extLst>
          </p:cNvPr>
          <p:cNvSpPr>
            <a:spLocks noGrp="1" noChangeArrowheads="1"/>
          </p:cNvSpPr>
          <p:nvPr>
            <p:ph type="title"/>
          </p:nvPr>
        </p:nvSpPr>
        <p:spPr/>
        <p:txBody>
          <a:bodyPr/>
          <a:lstStyle/>
          <a:p>
            <a:r>
              <a:rPr lang="en-US" altLang="en-US" sz="2400" b="1">
                <a:solidFill>
                  <a:srgbClr val="6600CC"/>
                </a:solidFill>
              </a:rPr>
              <a:t>NỘI DUNG CHƯƠNG TRÌNH GIẢNG DẠY MÔN CẦU LÔNG</a:t>
            </a:r>
          </a:p>
        </p:txBody>
      </p:sp>
      <p:sp>
        <p:nvSpPr>
          <p:cNvPr id="420867" name="Rectangle 3">
            <a:extLst>
              <a:ext uri="{FF2B5EF4-FFF2-40B4-BE49-F238E27FC236}">
                <a16:creationId xmlns:a16="http://schemas.microsoft.com/office/drawing/2014/main" id="{85E43CF9-751D-49DB-769A-D25F2F1C52E1}"/>
              </a:ext>
            </a:extLst>
          </p:cNvPr>
          <p:cNvSpPr>
            <a:spLocks noGrp="1" noChangeArrowheads="1"/>
          </p:cNvSpPr>
          <p:nvPr>
            <p:ph type="body" sz="half" idx="1"/>
          </p:nvPr>
        </p:nvSpPr>
        <p:spPr>
          <a:xfrm>
            <a:off x="3238500" y="2171700"/>
            <a:ext cx="5900738" cy="32004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folHlink"/>
                </a:solidFill>
                <a:miter lim="800000"/>
                <a:headEnd/>
                <a:tailEnd/>
              </a14:hiddenLine>
            </a:ext>
          </a:extLst>
        </p:spPr>
        <p:txBody>
          <a:bodyPr>
            <a:normAutofit fontScale="85000" lnSpcReduction="20000"/>
          </a:bodyPr>
          <a:lstStyle/>
          <a:p>
            <a:pPr marL="0" indent="0">
              <a:buNone/>
            </a:pPr>
            <a:r>
              <a:rPr lang="en-US" altLang="en-US" sz="1800" b="1">
                <a:solidFill>
                  <a:schemeClr val="folHlink"/>
                </a:solidFill>
                <a:hlinkClick r:id="rId3" action="ppaction://hlinksldjump"/>
              </a:rPr>
              <a:t>PHẦN MỞ ĐẦU: LỊCH SỬ RA ĐỜI VÀ PHÁT TRIỂN MÔN CẦU LÔNG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 LÝ THUYẾT: NGUYÊN LÝ KĨ THUẬT CẦU LÔNG.</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II. HỆ THỐNG KĨ THUẬT VÀ PHƯƠNG PHÁP GIẢNG DẠY KỸ THUẬT CẦU LÔNG.</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III : CHIẾN THUẬT THI ĐẤU VÀ PHƯƠNG PHÁP GIẢNG DẠY.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IV. LUẬT CẦU LÔNG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V. PHƯƠNG PHÁP TỔ CHỨC THI ĐẤU VÀ TRỌNG TÀI CẦU LÔNG </a:t>
            </a:r>
            <a:endParaRPr lang="en-US" altLang="en-US" sz="1800" b="1">
              <a:solidFill>
                <a:schemeClr val="folHlink"/>
              </a:solidFill>
            </a:endParaRPr>
          </a:p>
          <a:p>
            <a:pPr marL="0" indent="0">
              <a:buNone/>
            </a:pPr>
            <a:endParaRPr lang="en-US" altLang="en-US" sz="1800" b="1">
              <a:solidFill>
                <a:schemeClr val="folHlink"/>
              </a:solidFill>
            </a:endParaRPr>
          </a:p>
          <a:p>
            <a:pPr marL="0" indent="0">
              <a:buNone/>
            </a:pPr>
            <a:r>
              <a:rPr lang="en-US" altLang="en-US" sz="1800" b="1">
                <a:solidFill>
                  <a:schemeClr val="folHlink"/>
                </a:solidFill>
              </a:rPr>
              <a:t>	 </a:t>
            </a:r>
          </a:p>
        </p:txBody>
      </p:sp>
      <p:pic>
        <p:nvPicPr>
          <p:cNvPr id="420870" name="Picture 6">
            <a:extLst>
              <a:ext uri="{FF2B5EF4-FFF2-40B4-BE49-F238E27FC236}">
                <a16:creationId xmlns:a16="http://schemas.microsoft.com/office/drawing/2014/main" id="{ED149A46-D432-89A9-E772-9D9308D0E6AD}"/>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2838450" y="1543051"/>
            <a:ext cx="642938" cy="7500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0868" name="AutoShape 4">
            <a:hlinkClick r:id="" action="ppaction://hlinkshowjump?jump=firstslide" highlightClick="1"/>
            <a:extLst>
              <a:ext uri="{FF2B5EF4-FFF2-40B4-BE49-F238E27FC236}">
                <a16:creationId xmlns:a16="http://schemas.microsoft.com/office/drawing/2014/main" id="{8C816B43-28B9-6B79-6852-F2FA3AE70689}"/>
              </a:ext>
            </a:extLst>
          </p:cNvPr>
          <p:cNvSpPr>
            <a:spLocks noChangeArrowheads="1"/>
          </p:cNvSpPr>
          <p:nvPr/>
        </p:nvSpPr>
        <p:spPr bwMode="auto">
          <a:xfrm>
            <a:off x="2895600" y="5600700"/>
            <a:ext cx="342900" cy="2286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
        <p:nvSpPr>
          <p:cNvPr id="420869" name="AutoShape 5">
            <a:hlinkClick r:id="" action="ppaction://hlinkshowjump?jump=nextslide" highlightClick="1"/>
            <a:extLst>
              <a:ext uri="{FF2B5EF4-FFF2-40B4-BE49-F238E27FC236}">
                <a16:creationId xmlns:a16="http://schemas.microsoft.com/office/drawing/2014/main" id="{6EF7F0F4-3171-33A2-79CE-10EA386C55AD}"/>
              </a:ext>
            </a:extLst>
          </p:cNvPr>
          <p:cNvSpPr>
            <a:spLocks noChangeArrowheads="1"/>
          </p:cNvSpPr>
          <p:nvPr/>
        </p:nvSpPr>
        <p:spPr bwMode="auto">
          <a:xfrm>
            <a:off x="8896350" y="5600700"/>
            <a:ext cx="285750" cy="2286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Tree>
    <p:extLst>
      <p:ext uri="{BB962C8B-B14F-4D97-AF65-F5344CB8AC3E}">
        <p14:creationId xmlns:p14="http://schemas.microsoft.com/office/powerpoint/2010/main" val="3934458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420866"/>
                                        </p:tgtEl>
                                        <p:attrNameLst>
                                          <p:attrName>style.visibility</p:attrName>
                                        </p:attrNameLst>
                                      </p:cBhvr>
                                      <p:to>
                                        <p:strVal val="visible"/>
                                      </p:to>
                                    </p:set>
                                    <p:anim calcmode="lin" valueType="num">
                                      <p:cBhvr>
                                        <p:cTn id="7" dur="500" fill="hold"/>
                                        <p:tgtEl>
                                          <p:spTgt spid="420866"/>
                                        </p:tgtEl>
                                        <p:attrNameLst>
                                          <p:attrName>ppt_w</p:attrName>
                                        </p:attrNameLst>
                                      </p:cBhvr>
                                      <p:tavLst>
                                        <p:tav tm="0">
                                          <p:val>
                                            <p:fltVal val="0"/>
                                          </p:val>
                                        </p:tav>
                                        <p:tav tm="100000">
                                          <p:val>
                                            <p:strVal val="#ppt_w"/>
                                          </p:val>
                                        </p:tav>
                                      </p:tavLst>
                                    </p:anim>
                                    <p:anim calcmode="lin" valueType="num">
                                      <p:cBhvr>
                                        <p:cTn id="8" dur="500" fill="hold"/>
                                        <p:tgtEl>
                                          <p:spTgt spid="420866"/>
                                        </p:tgtEl>
                                        <p:attrNameLst>
                                          <p:attrName>ppt_h</p:attrName>
                                        </p:attrNameLst>
                                      </p:cBhvr>
                                      <p:tavLst>
                                        <p:tav tm="0">
                                          <p:val>
                                            <p:fltVal val="0"/>
                                          </p:val>
                                        </p:tav>
                                        <p:tav tm="100000">
                                          <p:val>
                                            <p:strVal val="#ppt_h"/>
                                          </p:val>
                                        </p:tav>
                                      </p:tavLst>
                                    </p:anim>
                                    <p:animEffect transition="in" filter="fade">
                                      <p:cBhvr>
                                        <p:cTn id="9" dur="500"/>
                                        <p:tgtEl>
                                          <p:spTgt spid="420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20867">
                                            <p:txEl>
                                              <p:pRg st="0" end="0"/>
                                            </p:txEl>
                                          </p:spTgt>
                                        </p:tgtEl>
                                        <p:attrNameLst>
                                          <p:attrName>style.visibility</p:attrName>
                                        </p:attrNameLst>
                                      </p:cBhvr>
                                      <p:to>
                                        <p:strVal val="visible"/>
                                      </p:to>
                                    </p:set>
                                    <p:animEffect transition="in" filter="fade">
                                      <p:cBhvr>
                                        <p:cTn id="14" dur="1000"/>
                                        <p:tgtEl>
                                          <p:spTgt spid="420867">
                                            <p:txEl>
                                              <p:pRg st="0" end="0"/>
                                            </p:txEl>
                                          </p:spTgt>
                                        </p:tgtEl>
                                      </p:cBhvr>
                                    </p:animEffect>
                                    <p:anim calcmode="lin" valueType="num">
                                      <p:cBhvr>
                                        <p:cTn id="15" dur="1000" fill="hold"/>
                                        <p:tgtEl>
                                          <p:spTgt spid="4208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208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20867">
                                            <p:txEl>
                                              <p:pRg st="1" end="1"/>
                                            </p:txEl>
                                          </p:spTgt>
                                        </p:tgtEl>
                                        <p:attrNameLst>
                                          <p:attrName>style.visibility</p:attrName>
                                        </p:attrNameLst>
                                      </p:cBhvr>
                                      <p:to>
                                        <p:strVal val="visible"/>
                                      </p:to>
                                    </p:set>
                                    <p:animEffect transition="in" filter="fade">
                                      <p:cBhvr>
                                        <p:cTn id="21" dur="1000"/>
                                        <p:tgtEl>
                                          <p:spTgt spid="420867">
                                            <p:txEl>
                                              <p:pRg st="1" end="1"/>
                                            </p:txEl>
                                          </p:spTgt>
                                        </p:tgtEl>
                                      </p:cBhvr>
                                    </p:animEffect>
                                    <p:anim calcmode="lin" valueType="num">
                                      <p:cBhvr>
                                        <p:cTn id="22" dur="1000" fill="hold"/>
                                        <p:tgtEl>
                                          <p:spTgt spid="42086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20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20867">
                                            <p:txEl>
                                              <p:pRg st="2" end="2"/>
                                            </p:txEl>
                                          </p:spTgt>
                                        </p:tgtEl>
                                        <p:attrNameLst>
                                          <p:attrName>style.visibility</p:attrName>
                                        </p:attrNameLst>
                                      </p:cBhvr>
                                      <p:to>
                                        <p:strVal val="visible"/>
                                      </p:to>
                                    </p:set>
                                    <p:animEffect transition="in" filter="fade">
                                      <p:cBhvr>
                                        <p:cTn id="28" dur="1000"/>
                                        <p:tgtEl>
                                          <p:spTgt spid="420867">
                                            <p:txEl>
                                              <p:pRg st="2" end="2"/>
                                            </p:txEl>
                                          </p:spTgt>
                                        </p:tgtEl>
                                      </p:cBhvr>
                                    </p:animEffect>
                                    <p:anim calcmode="lin" valueType="num">
                                      <p:cBhvr>
                                        <p:cTn id="29" dur="1000" fill="hold"/>
                                        <p:tgtEl>
                                          <p:spTgt spid="42086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208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20867">
                                            <p:txEl>
                                              <p:pRg st="3" end="3"/>
                                            </p:txEl>
                                          </p:spTgt>
                                        </p:tgtEl>
                                        <p:attrNameLst>
                                          <p:attrName>style.visibility</p:attrName>
                                        </p:attrNameLst>
                                      </p:cBhvr>
                                      <p:to>
                                        <p:strVal val="visible"/>
                                      </p:to>
                                    </p:set>
                                    <p:animEffect transition="in" filter="fade">
                                      <p:cBhvr>
                                        <p:cTn id="35" dur="1000"/>
                                        <p:tgtEl>
                                          <p:spTgt spid="420867">
                                            <p:txEl>
                                              <p:pRg st="3" end="3"/>
                                            </p:txEl>
                                          </p:spTgt>
                                        </p:tgtEl>
                                      </p:cBhvr>
                                    </p:animEffect>
                                    <p:anim calcmode="lin" valueType="num">
                                      <p:cBhvr>
                                        <p:cTn id="36" dur="1000" fill="hold"/>
                                        <p:tgtEl>
                                          <p:spTgt spid="42086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20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20867">
                                            <p:txEl>
                                              <p:pRg st="4" end="4"/>
                                            </p:txEl>
                                          </p:spTgt>
                                        </p:tgtEl>
                                        <p:attrNameLst>
                                          <p:attrName>style.visibility</p:attrName>
                                        </p:attrNameLst>
                                      </p:cBhvr>
                                      <p:to>
                                        <p:strVal val="visible"/>
                                      </p:to>
                                    </p:set>
                                    <p:animEffect transition="in" filter="fade">
                                      <p:cBhvr>
                                        <p:cTn id="42" dur="1000"/>
                                        <p:tgtEl>
                                          <p:spTgt spid="420867">
                                            <p:txEl>
                                              <p:pRg st="4" end="4"/>
                                            </p:txEl>
                                          </p:spTgt>
                                        </p:tgtEl>
                                      </p:cBhvr>
                                    </p:animEffect>
                                    <p:anim calcmode="lin" valueType="num">
                                      <p:cBhvr>
                                        <p:cTn id="43" dur="1000" fill="hold"/>
                                        <p:tgtEl>
                                          <p:spTgt spid="42086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4208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20867">
                                            <p:txEl>
                                              <p:pRg st="5" end="5"/>
                                            </p:txEl>
                                          </p:spTgt>
                                        </p:tgtEl>
                                        <p:attrNameLst>
                                          <p:attrName>style.visibility</p:attrName>
                                        </p:attrNameLst>
                                      </p:cBhvr>
                                      <p:to>
                                        <p:strVal val="visible"/>
                                      </p:to>
                                    </p:set>
                                    <p:animEffect transition="in" filter="fade">
                                      <p:cBhvr>
                                        <p:cTn id="49" dur="1000"/>
                                        <p:tgtEl>
                                          <p:spTgt spid="420867">
                                            <p:txEl>
                                              <p:pRg st="5" end="5"/>
                                            </p:txEl>
                                          </p:spTgt>
                                        </p:tgtEl>
                                      </p:cBhvr>
                                    </p:animEffect>
                                    <p:anim calcmode="lin" valueType="num">
                                      <p:cBhvr>
                                        <p:cTn id="50" dur="1000" fill="hold"/>
                                        <p:tgtEl>
                                          <p:spTgt spid="42086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4208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20867">
                                            <p:txEl>
                                              <p:pRg st="7" end="7"/>
                                            </p:txEl>
                                          </p:spTgt>
                                        </p:tgtEl>
                                        <p:attrNameLst>
                                          <p:attrName>style.visibility</p:attrName>
                                        </p:attrNameLst>
                                      </p:cBhvr>
                                      <p:to>
                                        <p:strVal val="visible"/>
                                      </p:to>
                                    </p:set>
                                    <p:animEffect transition="in" filter="fade">
                                      <p:cBhvr>
                                        <p:cTn id="56" dur="1000"/>
                                        <p:tgtEl>
                                          <p:spTgt spid="420867">
                                            <p:txEl>
                                              <p:pRg st="7" end="7"/>
                                            </p:txEl>
                                          </p:spTgt>
                                        </p:tgtEl>
                                      </p:cBhvr>
                                    </p:animEffect>
                                    <p:anim calcmode="lin" valueType="num">
                                      <p:cBhvr>
                                        <p:cTn id="57" dur="1000" fill="hold"/>
                                        <p:tgtEl>
                                          <p:spTgt spid="42086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2086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p:bldP spid="42086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a16="http://schemas.microsoft.com/office/drawing/2014/main" id="{EEFAA63A-A45B-0274-F759-E29A99E5CB92}"/>
              </a:ext>
            </a:extLst>
          </p:cNvPr>
          <p:cNvSpPr>
            <a:spLocks noGrp="1" noChangeArrowheads="1"/>
          </p:cNvSpPr>
          <p:nvPr>
            <p:ph type="title"/>
          </p:nvPr>
        </p:nvSpPr>
        <p:spPr>
          <a:xfrm>
            <a:off x="2133600" y="381000"/>
            <a:ext cx="8077200" cy="381000"/>
          </a:xfrm>
        </p:spPr>
        <p:txBody>
          <a:bodyPr>
            <a:normAutofit fontScale="90000"/>
          </a:bodyPr>
          <a:lstStyle/>
          <a:p>
            <a:pPr algn="l"/>
            <a:r>
              <a:rPr lang="en-US" altLang="en-US" sz="2800" b="1" i="1"/>
              <a:t>3.3. Giai đoạn củng cố và hoàn thiện.</a:t>
            </a:r>
          </a:p>
        </p:txBody>
      </p:sp>
      <p:sp>
        <p:nvSpPr>
          <p:cNvPr id="125955" name="Rectangle 3">
            <a:extLst>
              <a:ext uri="{FF2B5EF4-FFF2-40B4-BE49-F238E27FC236}">
                <a16:creationId xmlns:a16="http://schemas.microsoft.com/office/drawing/2014/main" id="{59662B64-BCE8-6AB5-03A0-039FE4355F7F}"/>
              </a:ext>
            </a:extLst>
          </p:cNvPr>
          <p:cNvSpPr>
            <a:spLocks noGrp="1" noChangeArrowheads="1"/>
          </p:cNvSpPr>
          <p:nvPr>
            <p:ph idx="1"/>
          </p:nvPr>
        </p:nvSpPr>
        <p:spPr>
          <a:xfrm>
            <a:off x="1981200" y="1143001"/>
            <a:ext cx="8229600" cy="4983163"/>
          </a:xfrm>
        </p:spPr>
        <p:txBody>
          <a:bodyPr/>
          <a:lstStyle/>
          <a:p>
            <a:pPr algn="just">
              <a:lnSpc>
                <a:spcPct val="90000"/>
              </a:lnSpc>
            </a:pPr>
            <a:r>
              <a:rPr lang="en-US" altLang="en-US"/>
              <a:t>	Tiếp theo giai đoạn trước, ở giai đoạn này các kĩ thuật cầu lông cần được củng cố và hoàn thiện cho phù hợp với đặc điểm cá nhân của người học, đồng thời có thể thực hiện một cách hợp lý trong những điều kiện khác nhau của những tình huống thi đấu.</a:t>
            </a:r>
          </a:p>
          <a:p>
            <a:pPr algn="just">
              <a:lnSpc>
                <a:spcPct val="90000"/>
              </a:lnSpc>
            </a:pPr>
            <a:r>
              <a:rPr lang="en-US" altLang="en-US"/>
              <a:t>	Trong các giai đoạn này cần cho người tập thực hiện các bài tập phối hợp đặc biệt là các bài tập phối hợp giữa các kĩ thuật di chuyển với các kĩ thuật đánh cầu khác nhau ở nhiều điểm trên sân, những bài tập theo yêu cầu của chiến thuật và các bài tập thi đấu có hạn chế toàn diện để người tâp thích nghi dần với những yêu cầu phức tạp trong thi đấu cầu lông. </a:t>
            </a:r>
          </a:p>
        </p:txBody>
      </p:sp>
      <p:sp>
        <p:nvSpPr>
          <p:cNvPr id="125956" name="AutoShape 4">
            <a:hlinkClick r:id="" action="ppaction://hlinkshowjump?jump=previousslide" highlightClick="1"/>
            <a:extLst>
              <a:ext uri="{FF2B5EF4-FFF2-40B4-BE49-F238E27FC236}">
                <a16:creationId xmlns:a16="http://schemas.microsoft.com/office/drawing/2014/main" id="{113463FA-0E76-774B-1298-DA77A9CA759D}"/>
              </a:ext>
            </a:extLst>
          </p:cNvPr>
          <p:cNvSpPr>
            <a:spLocks noChangeArrowheads="1"/>
          </p:cNvSpPr>
          <p:nvPr/>
        </p:nvSpPr>
        <p:spPr bwMode="auto">
          <a:xfrm>
            <a:off x="1828800" y="63627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957" name="AutoShape 5">
            <a:hlinkClick r:id="" action="ppaction://hlinkshowjump?jump=nextslide" highlightClick="1"/>
            <a:extLst>
              <a:ext uri="{FF2B5EF4-FFF2-40B4-BE49-F238E27FC236}">
                <a16:creationId xmlns:a16="http://schemas.microsoft.com/office/drawing/2014/main" id="{8B8954C1-ABA0-35CE-C6F1-1113CDC6E62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Effect transition="in" filter="fade">
                                      <p:cBhvr>
                                        <p:cTn id="7" dur="1000"/>
                                        <p:tgtEl>
                                          <p:spTgt spid="125955">
                                            <p:txEl>
                                              <p:pRg st="0" end="0"/>
                                            </p:txEl>
                                          </p:spTgt>
                                        </p:tgtEl>
                                      </p:cBhvr>
                                    </p:animEffect>
                                    <p:anim calcmode="lin" valueType="num">
                                      <p:cBhvr>
                                        <p:cTn id="8" dur="1000" fill="hold"/>
                                        <p:tgtEl>
                                          <p:spTgt spid="12595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2595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595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25955">
                                            <p:txEl>
                                              <p:pRg st="1" end="1"/>
                                            </p:txEl>
                                          </p:spTgt>
                                        </p:tgtEl>
                                        <p:attrNameLst>
                                          <p:attrName>style.visibility</p:attrName>
                                        </p:attrNameLst>
                                      </p:cBhvr>
                                      <p:to>
                                        <p:strVal val="visible"/>
                                      </p:to>
                                    </p:set>
                                    <p:animEffect transition="in" filter="fade">
                                      <p:cBhvr>
                                        <p:cTn id="15" dur="1000"/>
                                        <p:tgtEl>
                                          <p:spTgt spid="125955">
                                            <p:txEl>
                                              <p:pRg st="1" end="1"/>
                                            </p:txEl>
                                          </p:spTgt>
                                        </p:tgtEl>
                                      </p:cBhvr>
                                    </p:animEffect>
                                    <p:anim calcmode="lin" valueType="num">
                                      <p:cBhvr>
                                        <p:cTn id="16" dur="1000" fill="hold"/>
                                        <p:tgtEl>
                                          <p:spTgt spid="125955">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25955">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25955">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a:extLst>
              <a:ext uri="{FF2B5EF4-FFF2-40B4-BE49-F238E27FC236}">
                <a16:creationId xmlns:a16="http://schemas.microsoft.com/office/drawing/2014/main" id="{A90DB4DA-31A1-EA43-0584-D850187FE10D}"/>
              </a:ext>
            </a:extLst>
          </p:cNvPr>
          <p:cNvSpPr>
            <a:spLocks noGrp="1" noChangeArrowheads="1"/>
          </p:cNvSpPr>
          <p:nvPr>
            <p:ph idx="1"/>
          </p:nvPr>
        </p:nvSpPr>
        <p:spPr>
          <a:xfrm>
            <a:off x="2133600" y="762000"/>
            <a:ext cx="8077200" cy="4343400"/>
          </a:xfrm>
        </p:spPr>
        <p:txBody>
          <a:bodyPr/>
          <a:lstStyle/>
          <a:p>
            <a:r>
              <a:rPr lang="en-US" altLang="en-US"/>
              <a:t>	Ví dụ: Trong cùng một động tác vung tay có thể sử dụng 3 cách đánh khác nhau: cao xa, đập cầu, đánh nhỏ cao tay.</a:t>
            </a:r>
          </a:p>
          <a:p>
            <a:r>
              <a:rPr lang="en-US" altLang="en-US"/>
              <a:t>	Tiếp tục tăng cường phát triển các tố chất thể lực có liên quan đến yêu cầu thực hiện kĩ thuật cũng là nhiện vụ quan trọng ở giai đoạn này. bởi kĩ thuật cầu lông chỉ thật sự có hiệu quả thông qua việc kết hợp hoàn hảo của kĩ thuật với các tố chất hỗ trợ cho kĩ thuật đó mà thôi.</a:t>
            </a:r>
          </a:p>
        </p:txBody>
      </p:sp>
      <p:sp>
        <p:nvSpPr>
          <p:cNvPr id="126980" name="AutoShape 4">
            <a:hlinkClick r:id="" action="ppaction://hlinkshowjump?jump=previousslide" highlightClick="1"/>
            <a:extLst>
              <a:ext uri="{FF2B5EF4-FFF2-40B4-BE49-F238E27FC236}">
                <a16:creationId xmlns:a16="http://schemas.microsoft.com/office/drawing/2014/main" id="{7EED03AC-4761-58D9-ACB0-D8AE1C3EC094}"/>
              </a:ext>
            </a:extLst>
          </p:cNvPr>
          <p:cNvSpPr>
            <a:spLocks noChangeArrowheads="1"/>
          </p:cNvSpPr>
          <p:nvPr/>
        </p:nvSpPr>
        <p:spPr bwMode="auto">
          <a:xfrm>
            <a:off x="1816100" y="63373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6981" name="AutoShape 5">
            <a:hlinkClick r:id="" action="ppaction://hlinkshowjump?jump=nextslide" highlightClick="1"/>
            <a:extLst>
              <a:ext uri="{FF2B5EF4-FFF2-40B4-BE49-F238E27FC236}">
                <a16:creationId xmlns:a16="http://schemas.microsoft.com/office/drawing/2014/main" id="{4677EBC0-C750-7D9D-7359-7DBB3A8C17D1}"/>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Effect transition="in" filter="fade">
                                      <p:cBhvr>
                                        <p:cTn id="7" dur="1000"/>
                                        <p:tgtEl>
                                          <p:spTgt spid="126979">
                                            <p:txEl>
                                              <p:pRg st="0" end="0"/>
                                            </p:txEl>
                                          </p:spTgt>
                                        </p:tgtEl>
                                      </p:cBhvr>
                                    </p:animEffect>
                                    <p:anim calcmode="lin" valueType="num">
                                      <p:cBhvr>
                                        <p:cTn id="8" dur="1000" fill="hold"/>
                                        <p:tgtEl>
                                          <p:spTgt spid="1269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69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6979">
                                            <p:txEl>
                                              <p:pRg st="1" end="1"/>
                                            </p:txEl>
                                          </p:spTgt>
                                        </p:tgtEl>
                                        <p:attrNameLst>
                                          <p:attrName>style.visibility</p:attrName>
                                        </p:attrNameLst>
                                      </p:cBhvr>
                                      <p:to>
                                        <p:strVal val="visible"/>
                                      </p:to>
                                    </p:set>
                                    <p:animEffect transition="in" filter="fade">
                                      <p:cBhvr>
                                        <p:cTn id="14" dur="1000"/>
                                        <p:tgtEl>
                                          <p:spTgt spid="126979">
                                            <p:txEl>
                                              <p:pRg st="1" end="1"/>
                                            </p:txEl>
                                          </p:spTgt>
                                        </p:tgtEl>
                                      </p:cBhvr>
                                    </p:animEffect>
                                    <p:anim calcmode="lin" valueType="num">
                                      <p:cBhvr>
                                        <p:cTn id="15" dur="1000" fill="hold"/>
                                        <p:tgtEl>
                                          <p:spTgt spid="1269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697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2397FB35-6D38-A080-23D5-292E60F60D8E}"/>
              </a:ext>
            </a:extLst>
          </p:cNvPr>
          <p:cNvSpPr>
            <a:spLocks noGrp="1" noChangeArrowheads="1"/>
          </p:cNvSpPr>
          <p:nvPr>
            <p:ph type="title"/>
          </p:nvPr>
        </p:nvSpPr>
        <p:spPr>
          <a:xfrm>
            <a:off x="2133600" y="274638"/>
            <a:ext cx="8077200" cy="792162"/>
          </a:xfrm>
        </p:spPr>
        <p:txBody>
          <a:bodyPr>
            <a:normAutofit fontScale="90000"/>
          </a:bodyPr>
          <a:lstStyle/>
          <a:p>
            <a:r>
              <a:rPr lang="en-US" altLang="en-US" sz="2800" b="1"/>
              <a:t>3.4. Tuần tự tiến hành giảng dạy kĩ thuật cầu lông.</a:t>
            </a:r>
          </a:p>
        </p:txBody>
      </p:sp>
      <p:sp>
        <p:nvSpPr>
          <p:cNvPr id="128004" name="Rectangle 4">
            <a:extLst>
              <a:ext uri="{FF2B5EF4-FFF2-40B4-BE49-F238E27FC236}">
                <a16:creationId xmlns:a16="http://schemas.microsoft.com/office/drawing/2014/main" id="{CE3BD816-BAFE-9224-03F6-80E6BD486848}"/>
              </a:ext>
            </a:extLst>
          </p:cNvPr>
          <p:cNvSpPr>
            <a:spLocks noGrp="1" noChangeArrowheads="1"/>
          </p:cNvSpPr>
          <p:nvPr>
            <p:ph idx="1"/>
          </p:nvPr>
        </p:nvSpPr>
        <p:spPr>
          <a:xfrm>
            <a:off x="2133600" y="1371600"/>
            <a:ext cx="7924800" cy="4876800"/>
          </a:xfrm>
        </p:spPr>
        <p:txBody>
          <a:bodyPr/>
          <a:lstStyle/>
          <a:p>
            <a:pPr algn="just"/>
            <a:r>
              <a:rPr lang="en-US" altLang="en-US"/>
              <a:t>	</a:t>
            </a:r>
            <a:r>
              <a:rPr lang="en-US" altLang="en-US" b="1" i="1"/>
              <a:t>Bước thứ nhất: </a:t>
            </a:r>
            <a:r>
              <a:rPr lang="en-US" altLang="en-US"/>
              <a:t>Giảng giải thị phạm - ở bước này GV cần giảng giải và làm mẫu về kĩ thuật cho HS từ 2 – 3 lần (tuỳ theo đối tượng giảng dạy) với những nội dung bao gồm: Vị trí tác dụng của kĩ thuật. Các giai đoạn thực hiện kĩ thuật từ TTCB đến thực hiện động tác và cuối cùng là kết thúc động tác. Trong đó các đặc tính về không gian, thời gian nhịp, nhịp điệu của kĩ thuật cần được giới thiệu đầy đủ kết hợp với các động tác làm mẫu chính xác để HS có khái niện và tư duy về động tác mình cần học.</a:t>
            </a:r>
          </a:p>
        </p:txBody>
      </p:sp>
      <p:sp>
        <p:nvSpPr>
          <p:cNvPr id="128005" name="AutoShape 5">
            <a:hlinkClick r:id="" action="ppaction://hlinkshowjump?jump=previousslide" highlightClick="1"/>
            <a:extLst>
              <a:ext uri="{FF2B5EF4-FFF2-40B4-BE49-F238E27FC236}">
                <a16:creationId xmlns:a16="http://schemas.microsoft.com/office/drawing/2014/main" id="{A47518E4-9DDB-1DFF-253E-5E043CFCE06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006" name="AutoShape 6">
            <a:hlinkClick r:id="" action="ppaction://hlinkshowjump?jump=nextslide" highlightClick="1"/>
            <a:extLst>
              <a:ext uri="{FF2B5EF4-FFF2-40B4-BE49-F238E27FC236}">
                <a16:creationId xmlns:a16="http://schemas.microsoft.com/office/drawing/2014/main" id="{B8F026FF-F3A5-DBB8-B3B2-E50D89218AE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28002"/>
                                        </p:tgtEl>
                                        <p:attrNameLst>
                                          <p:attrName>style.visibility</p:attrName>
                                        </p:attrNameLst>
                                      </p:cBhvr>
                                      <p:to>
                                        <p:strVal val="visible"/>
                                      </p:to>
                                    </p:set>
                                    <p:anim calcmode="lin" valueType="num">
                                      <p:cBhvr>
                                        <p:cTn id="7" dur="500" fill="hold"/>
                                        <p:tgtEl>
                                          <p:spTgt spid="128002"/>
                                        </p:tgtEl>
                                        <p:attrNameLst>
                                          <p:attrName>ppt_w</p:attrName>
                                        </p:attrNameLst>
                                      </p:cBhvr>
                                      <p:tavLst>
                                        <p:tav tm="0">
                                          <p:val>
                                            <p:fltVal val="0"/>
                                          </p:val>
                                        </p:tav>
                                        <p:tav tm="100000">
                                          <p:val>
                                            <p:strVal val="#ppt_w"/>
                                          </p:val>
                                        </p:tav>
                                      </p:tavLst>
                                    </p:anim>
                                    <p:anim calcmode="lin" valueType="num">
                                      <p:cBhvr>
                                        <p:cTn id="8" dur="500" fill="hold"/>
                                        <p:tgtEl>
                                          <p:spTgt spid="128002"/>
                                        </p:tgtEl>
                                        <p:attrNameLst>
                                          <p:attrName>ppt_h</p:attrName>
                                        </p:attrNameLst>
                                      </p:cBhvr>
                                      <p:tavLst>
                                        <p:tav tm="0">
                                          <p:val>
                                            <p:fltVal val="0"/>
                                          </p:val>
                                        </p:tav>
                                        <p:tav tm="100000">
                                          <p:val>
                                            <p:strVal val="#ppt_h"/>
                                          </p:val>
                                        </p:tav>
                                      </p:tavLst>
                                    </p:anim>
                                    <p:animEffect transition="in" filter="fade">
                                      <p:cBhvr>
                                        <p:cTn id="9" dur="500"/>
                                        <p:tgtEl>
                                          <p:spTgt spid="1280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8004">
                                            <p:txEl>
                                              <p:pRg st="0" end="0"/>
                                            </p:txEl>
                                          </p:spTgt>
                                        </p:tgtEl>
                                        <p:attrNameLst>
                                          <p:attrName>style.visibility</p:attrName>
                                        </p:attrNameLst>
                                      </p:cBhvr>
                                      <p:to>
                                        <p:strVal val="visible"/>
                                      </p:to>
                                    </p:set>
                                    <p:animEffect transition="in" filter="fade">
                                      <p:cBhvr>
                                        <p:cTn id="14" dur="1000"/>
                                        <p:tgtEl>
                                          <p:spTgt spid="128004">
                                            <p:txEl>
                                              <p:pRg st="0" end="0"/>
                                            </p:txEl>
                                          </p:spTgt>
                                        </p:tgtEl>
                                      </p:cBhvr>
                                    </p:animEffect>
                                    <p:anim calcmode="lin" valueType="num">
                                      <p:cBhvr>
                                        <p:cTn id="15" dur="1000" fill="hold"/>
                                        <p:tgtEl>
                                          <p:spTgt spid="12800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800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P spid="12800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a:extLst>
              <a:ext uri="{FF2B5EF4-FFF2-40B4-BE49-F238E27FC236}">
                <a16:creationId xmlns:a16="http://schemas.microsoft.com/office/drawing/2014/main" id="{64DA28DF-FB19-A782-88AC-AC5C48D88AF8}"/>
              </a:ext>
            </a:extLst>
          </p:cNvPr>
          <p:cNvSpPr>
            <a:spLocks noGrp="1" noChangeArrowheads="1"/>
          </p:cNvSpPr>
          <p:nvPr>
            <p:ph idx="1"/>
          </p:nvPr>
        </p:nvSpPr>
        <p:spPr>
          <a:xfrm>
            <a:off x="1981200" y="457200"/>
            <a:ext cx="8305800" cy="5715000"/>
          </a:xfrm>
        </p:spPr>
        <p:txBody>
          <a:bodyPr/>
          <a:lstStyle/>
          <a:p>
            <a:pPr algn="just"/>
            <a:r>
              <a:rPr lang="en-US" altLang="en-US"/>
              <a:t>	</a:t>
            </a:r>
            <a:r>
              <a:rPr lang="en-US" altLang="en-US" b="1" i="1"/>
              <a:t>- Bước thứ 2:</a:t>
            </a:r>
            <a:r>
              <a:rPr lang="en-US" altLang="en-US"/>
              <a:t> Được tiến hành với các bài tập mô phỏng về động tác kĩ thuật. Các bài tập này thường đựợc thể hiện theo các tín hiệu như nhịp đếm, nhịp vỗ tay để HS lặp lại kĩ thuật một cách liên tục và thường xuyên ở những giáo án đầu, sau đó giảm dần đến khi định hình động tác được hình thành, ở bước này có thể thực hiện các bài tập đánh vào cầu treo ở điểm cố định, vào lá cây,v,v… cần chú ý sửa chữa những sai lầm khi thực hiện kĩ thuật cho HS ở giai đoạn này, phương pháp giảng dạy là sử dụng các bài tập lặp lại theo tổ (4- 5 tổ). mỗi tổ 30 -60 giây với thời gian nghỉ không qui định để HS có thời gian tư duy về kĩ thuật và GV sửa chữa sai lầm cho HS.</a:t>
            </a:r>
          </a:p>
        </p:txBody>
      </p:sp>
      <p:sp>
        <p:nvSpPr>
          <p:cNvPr id="129028" name="AutoShape 4">
            <a:hlinkClick r:id="" action="ppaction://hlinkshowjump?jump=previousslide" highlightClick="1"/>
            <a:extLst>
              <a:ext uri="{FF2B5EF4-FFF2-40B4-BE49-F238E27FC236}">
                <a16:creationId xmlns:a16="http://schemas.microsoft.com/office/drawing/2014/main" id="{7D616237-C6B6-2CBC-8965-C50EB2940A45}"/>
              </a:ext>
            </a:extLst>
          </p:cNvPr>
          <p:cNvSpPr>
            <a:spLocks noChangeArrowheads="1"/>
          </p:cNvSpPr>
          <p:nvPr/>
        </p:nvSpPr>
        <p:spPr bwMode="auto">
          <a:xfrm>
            <a:off x="1828800" y="63627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9029" name="AutoShape 5">
            <a:hlinkClick r:id="" action="ppaction://hlinkshowjump?jump=nextslide" highlightClick="1"/>
            <a:extLst>
              <a:ext uri="{FF2B5EF4-FFF2-40B4-BE49-F238E27FC236}">
                <a16:creationId xmlns:a16="http://schemas.microsoft.com/office/drawing/2014/main" id="{9AC54CA9-26D3-37C0-744E-2B73978EBC7A}"/>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fade">
                                      <p:cBhvr>
                                        <p:cTn id="7" dur="1000"/>
                                        <p:tgtEl>
                                          <p:spTgt spid="129027">
                                            <p:txEl>
                                              <p:pRg st="0" end="0"/>
                                            </p:txEl>
                                          </p:spTgt>
                                        </p:tgtEl>
                                      </p:cBhvr>
                                    </p:animEffect>
                                    <p:anim calcmode="lin" valueType="num">
                                      <p:cBhvr>
                                        <p:cTn id="8" dur="1000" fill="hold"/>
                                        <p:tgtEl>
                                          <p:spTgt spid="1290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902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610AA682-8B40-7B87-DDDF-72221EC74A3F}"/>
              </a:ext>
            </a:extLst>
          </p:cNvPr>
          <p:cNvSpPr>
            <a:spLocks noGrp="1" noChangeArrowheads="1"/>
          </p:cNvSpPr>
          <p:nvPr>
            <p:ph type="title"/>
          </p:nvPr>
        </p:nvSpPr>
        <p:spPr>
          <a:xfrm>
            <a:off x="2362200" y="228600"/>
            <a:ext cx="7772400" cy="2895600"/>
          </a:xfrm>
        </p:spPr>
        <p:txBody>
          <a:bodyPr>
            <a:normAutofit fontScale="90000"/>
          </a:bodyPr>
          <a:lstStyle/>
          <a:p>
            <a:pPr algn="just"/>
            <a:r>
              <a:rPr lang="en-US" altLang="en-US" sz="2800" b="1" i="1"/>
              <a:t>- Bước thứ 3:</a:t>
            </a:r>
            <a:r>
              <a:rPr lang="en-US" altLang="en-US" sz="2800"/>
              <a:t> Cho HS tiếp xúc với cầu với những yêu cầu kĩ thuật đã được giảm nhẹ ( 50% lực tối đa), v,v… phưong pháp sử dụng ở giai đoạn này chủ yếu là các bài tập định mức theo thời gian từ 5 đến 30 phút. GV cần tiếp tục sửa chữa kĩ thuật cho HS. Kết thúc giai đoạn này tương ứng với giai đoạn giảng dạy ban đầu trong dạy học động tác.</a:t>
            </a:r>
          </a:p>
        </p:txBody>
      </p:sp>
      <p:sp>
        <p:nvSpPr>
          <p:cNvPr id="130052" name="Rectangle 4">
            <a:extLst>
              <a:ext uri="{FF2B5EF4-FFF2-40B4-BE49-F238E27FC236}">
                <a16:creationId xmlns:a16="http://schemas.microsoft.com/office/drawing/2014/main" id="{D034CF13-C60A-BF4C-53FF-7FA7ECD15F10}"/>
              </a:ext>
            </a:extLst>
          </p:cNvPr>
          <p:cNvSpPr>
            <a:spLocks noGrp="1" noChangeArrowheads="1"/>
          </p:cNvSpPr>
          <p:nvPr>
            <p:ph idx="1"/>
          </p:nvPr>
        </p:nvSpPr>
        <p:spPr>
          <a:xfrm>
            <a:off x="1905000" y="3352800"/>
            <a:ext cx="8305800" cy="3276600"/>
          </a:xfrm>
        </p:spPr>
        <p:txBody>
          <a:bodyPr/>
          <a:lstStyle/>
          <a:p>
            <a:pPr algn="just">
              <a:buFontTx/>
              <a:buNone/>
            </a:pPr>
            <a:r>
              <a:rPr lang="en-US" altLang="en-US" i="1"/>
              <a:t>	</a:t>
            </a:r>
            <a:r>
              <a:rPr lang="en-US" altLang="en-US" b="1" i="1"/>
              <a:t>- Bước thứ tư: </a:t>
            </a:r>
            <a:r>
              <a:rPr lang="en-US" altLang="en-US"/>
              <a:t>Tiếp tục cho HS thực hiện kĩ thuật đánh cầu với độ khó tăng dần như: Những yêu cầu về độ chuẩn cao, tăng lực đánh cầu, kéo dài cự ly đánh cầu theo đường thẳng, chéo,v,v… Sử dụng phương pháp bài tập định mức theo thời gian từ 10 đến 30 phút, tuỳ theo mỗi giáo án tập luyện và tiếp tục sửa chữa sai lầm cho HS giai đoạn này.</a:t>
            </a:r>
          </a:p>
        </p:txBody>
      </p:sp>
      <p:sp>
        <p:nvSpPr>
          <p:cNvPr id="130053" name="AutoShape 5">
            <a:hlinkClick r:id="" action="ppaction://hlinkshowjump?jump=previousslide" highlightClick="1"/>
            <a:extLst>
              <a:ext uri="{FF2B5EF4-FFF2-40B4-BE49-F238E27FC236}">
                <a16:creationId xmlns:a16="http://schemas.microsoft.com/office/drawing/2014/main" id="{F36A7234-DF16-C58F-22D4-E0094818C9D8}"/>
              </a:ext>
            </a:extLst>
          </p:cNvPr>
          <p:cNvSpPr>
            <a:spLocks noChangeArrowheads="1"/>
          </p:cNvSpPr>
          <p:nvPr/>
        </p:nvSpPr>
        <p:spPr bwMode="auto">
          <a:xfrm>
            <a:off x="1816100" y="63754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0054" name="AutoShape 6">
            <a:hlinkClick r:id="" action="ppaction://hlinkshowjump?jump=nextslide" highlightClick="1"/>
            <a:extLst>
              <a:ext uri="{FF2B5EF4-FFF2-40B4-BE49-F238E27FC236}">
                <a16:creationId xmlns:a16="http://schemas.microsoft.com/office/drawing/2014/main" id="{40B664D6-5A88-9617-DD48-69A34C6BF114}"/>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fade">
                                      <p:cBhvr>
                                        <p:cTn id="7" dur="1000"/>
                                        <p:tgtEl>
                                          <p:spTgt spid="130050"/>
                                        </p:tgtEl>
                                      </p:cBhvr>
                                    </p:animEffect>
                                    <p:anim calcmode="lin" valueType="num">
                                      <p:cBhvr>
                                        <p:cTn id="8" dur="1000" fill="hold"/>
                                        <p:tgtEl>
                                          <p:spTgt spid="130050"/>
                                        </p:tgtEl>
                                        <p:attrNameLst>
                                          <p:attrName>ppt_x</p:attrName>
                                        </p:attrNameLst>
                                      </p:cBhvr>
                                      <p:tavLst>
                                        <p:tav tm="0">
                                          <p:val>
                                            <p:strVal val="#ppt_x"/>
                                          </p:val>
                                        </p:tav>
                                        <p:tav tm="100000">
                                          <p:val>
                                            <p:strVal val="#ppt_x"/>
                                          </p:val>
                                        </p:tav>
                                      </p:tavLst>
                                    </p:anim>
                                    <p:anim calcmode="lin" valueType="num">
                                      <p:cBhvr>
                                        <p:cTn id="9" dur="1000" fill="hold"/>
                                        <p:tgtEl>
                                          <p:spTgt spid="13005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30052">
                                            <p:txEl>
                                              <p:pRg st="0" end="0"/>
                                            </p:txEl>
                                          </p:spTgt>
                                        </p:tgtEl>
                                        <p:attrNameLst>
                                          <p:attrName>style.visibility</p:attrName>
                                        </p:attrNameLst>
                                      </p:cBhvr>
                                      <p:to>
                                        <p:strVal val="visible"/>
                                      </p:to>
                                    </p:set>
                                    <p:animEffect transition="in" filter="fade">
                                      <p:cBhvr>
                                        <p:cTn id="14" dur="1000"/>
                                        <p:tgtEl>
                                          <p:spTgt spid="130052">
                                            <p:txEl>
                                              <p:pRg st="0" end="0"/>
                                            </p:txEl>
                                          </p:spTgt>
                                        </p:tgtEl>
                                      </p:cBhvr>
                                    </p:animEffect>
                                    <p:anim calcmode="lin" valueType="num">
                                      <p:cBhvr>
                                        <p:cTn id="15" dur="1000" fill="hold"/>
                                        <p:tgtEl>
                                          <p:spTgt spid="13005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005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p:bldP spid="13005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6" name="Rectangle 4">
            <a:extLst>
              <a:ext uri="{FF2B5EF4-FFF2-40B4-BE49-F238E27FC236}">
                <a16:creationId xmlns:a16="http://schemas.microsoft.com/office/drawing/2014/main" id="{F1C0D895-6D8A-531C-7DE3-2F8C04C80B66}"/>
              </a:ext>
            </a:extLst>
          </p:cNvPr>
          <p:cNvSpPr>
            <a:spLocks noGrp="1" noChangeArrowheads="1"/>
          </p:cNvSpPr>
          <p:nvPr>
            <p:ph idx="1"/>
          </p:nvPr>
        </p:nvSpPr>
        <p:spPr>
          <a:xfrm>
            <a:off x="1981200" y="609600"/>
            <a:ext cx="8153400" cy="5105400"/>
          </a:xfrm>
        </p:spPr>
        <p:txBody>
          <a:bodyPr/>
          <a:lstStyle/>
          <a:p>
            <a:pPr algn="just">
              <a:lnSpc>
                <a:spcPct val="90000"/>
              </a:lnSpc>
            </a:pPr>
            <a:r>
              <a:rPr lang="en-US" altLang="en-US"/>
              <a:t>	</a:t>
            </a:r>
            <a:r>
              <a:rPr lang="en-US" altLang="en-US" b="1" i="1"/>
              <a:t>- Bước thứ 5: </a:t>
            </a:r>
            <a:r>
              <a:rPr lang="en-US" altLang="en-US"/>
              <a:t>Phối hợp kĩ thuật: bước này cho HS thực hiện kĩ thuật với độ khó cao. Phối hợp dần từ hai ba kĩ thuật trong bài tập với thời gian 10  - 20 phút. Cần cho học sinh thực hiện các kĩ thuật đánh cầu tương ứng với các tình huống khác nhau ở mỗi điểm trên sân để người tập quen dần với các tình huống thi đấu.</a:t>
            </a:r>
          </a:p>
          <a:p>
            <a:pPr algn="just">
              <a:lnSpc>
                <a:spcPct val="90000"/>
              </a:lnSpc>
            </a:pPr>
            <a:r>
              <a:rPr lang="en-US" altLang="en-US"/>
              <a:t>	</a:t>
            </a:r>
            <a:r>
              <a:rPr lang="en-US" altLang="en-US" b="1" i="1"/>
              <a:t>- Bước thứ 6:</a:t>
            </a:r>
            <a:r>
              <a:rPr lang="en-US" altLang="en-US" i="1"/>
              <a:t> </a:t>
            </a:r>
            <a:r>
              <a:rPr lang="en-US" altLang="en-US"/>
              <a:t>Thực hiện kĩ thuật trong bài tập chiến thuật với các yêu cầu toàn diện hơn của kĩ thuật theo yêu cầu chiến thuật,v,v… Phương pháp giảng dạy chính vẫn là các bài tập định mức với thời gian 10 – 30 phút. </a:t>
            </a:r>
          </a:p>
        </p:txBody>
      </p:sp>
      <p:sp>
        <p:nvSpPr>
          <p:cNvPr id="131077" name="AutoShape 5">
            <a:hlinkClick r:id="" action="ppaction://hlinkshowjump?jump=previousslide" highlightClick="1"/>
            <a:extLst>
              <a:ext uri="{FF2B5EF4-FFF2-40B4-BE49-F238E27FC236}">
                <a16:creationId xmlns:a16="http://schemas.microsoft.com/office/drawing/2014/main" id="{8303D862-BA0E-AE4C-433D-DBFFF74CAD3C}"/>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1078" name="AutoShape 6">
            <a:hlinkClick r:id="" action="ppaction://hlinkshowjump?jump=nextslide" highlightClick="1"/>
            <a:extLst>
              <a:ext uri="{FF2B5EF4-FFF2-40B4-BE49-F238E27FC236}">
                <a16:creationId xmlns:a16="http://schemas.microsoft.com/office/drawing/2014/main" id="{5BDCE6EB-8F0B-EF24-89F0-EA661901E71B}"/>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31076">
                                            <p:txEl>
                                              <p:pRg st="0" end="0"/>
                                            </p:txEl>
                                          </p:spTgt>
                                        </p:tgtEl>
                                        <p:attrNameLst>
                                          <p:attrName>style.visibility</p:attrName>
                                        </p:attrNameLst>
                                      </p:cBhvr>
                                      <p:to>
                                        <p:strVal val="visible"/>
                                      </p:to>
                                    </p:set>
                                    <p:animEffect transition="in" filter="fade">
                                      <p:cBhvr>
                                        <p:cTn id="7" dur="1000"/>
                                        <p:tgtEl>
                                          <p:spTgt spid="131076">
                                            <p:txEl>
                                              <p:pRg st="0" end="0"/>
                                            </p:txEl>
                                          </p:spTgt>
                                        </p:tgtEl>
                                      </p:cBhvr>
                                    </p:animEffect>
                                    <p:anim calcmode="lin" valueType="num">
                                      <p:cBhvr>
                                        <p:cTn id="8" dur="1000" fill="hold"/>
                                        <p:tgtEl>
                                          <p:spTgt spid="13107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107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31076">
                                            <p:txEl>
                                              <p:pRg st="1" end="1"/>
                                            </p:txEl>
                                          </p:spTgt>
                                        </p:tgtEl>
                                        <p:attrNameLst>
                                          <p:attrName>style.visibility</p:attrName>
                                        </p:attrNameLst>
                                      </p:cBhvr>
                                      <p:to>
                                        <p:strVal val="visible"/>
                                      </p:to>
                                    </p:set>
                                    <p:animEffect transition="in" filter="fade">
                                      <p:cBhvr>
                                        <p:cTn id="14" dur="1000"/>
                                        <p:tgtEl>
                                          <p:spTgt spid="131076">
                                            <p:txEl>
                                              <p:pRg st="1" end="1"/>
                                            </p:txEl>
                                          </p:spTgt>
                                        </p:tgtEl>
                                      </p:cBhvr>
                                    </p:animEffect>
                                    <p:anim calcmode="lin" valueType="num">
                                      <p:cBhvr>
                                        <p:cTn id="15" dur="1000" fill="hold"/>
                                        <p:tgtEl>
                                          <p:spTgt spid="13107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107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a:extLst>
              <a:ext uri="{FF2B5EF4-FFF2-40B4-BE49-F238E27FC236}">
                <a16:creationId xmlns:a16="http://schemas.microsoft.com/office/drawing/2014/main" id="{ADD83BBF-45AA-2A00-CB14-5E01AFA39ACD}"/>
              </a:ext>
            </a:extLst>
          </p:cNvPr>
          <p:cNvSpPr>
            <a:spLocks noGrp="1" noChangeArrowheads="1"/>
          </p:cNvSpPr>
          <p:nvPr>
            <p:ph idx="1"/>
          </p:nvPr>
        </p:nvSpPr>
        <p:spPr>
          <a:xfrm>
            <a:off x="1905000" y="533400"/>
            <a:ext cx="8229600" cy="5410200"/>
          </a:xfrm>
        </p:spPr>
        <p:txBody>
          <a:bodyPr/>
          <a:lstStyle/>
          <a:p>
            <a:pPr algn="just"/>
            <a:r>
              <a:rPr lang="en-US" altLang="en-US"/>
              <a:t>	</a:t>
            </a:r>
            <a:r>
              <a:rPr lang="en-US" altLang="en-US" b="1" i="1"/>
              <a:t>- Bước thứ 7:</a:t>
            </a:r>
            <a:r>
              <a:rPr lang="en-US" altLang="en-US"/>
              <a:t> Thực hiện kĩ thuật trong các bài tập thi đấu. Sử đụng các bài tập thi đấu có hạn chế để tập trung tập luyện kĩ thuật, đồng thời tạo hưng phấn cho HS trong quá trình tập luyện. Với các bài tập thi đấu toàn diện cần thay đổi đối tượng, chú ý cho thi đấu với đối tượng có trình độ cao để rèn luyện tính chủ động, sáng tạo khi sử dụng kĩ thuật trong mỗi tình huống cụ thể của thi đấu. Sau mỗi trận đấu cần có nhận xét về kĩ thuật, chiến thuật như thế nảo? Tốt, xấu ra sao? Để người tập có phương hướng sủa chữa là cho kĩ thuật ngày càng hoàn thiện hơn.</a:t>
            </a:r>
          </a:p>
        </p:txBody>
      </p:sp>
      <p:sp>
        <p:nvSpPr>
          <p:cNvPr id="140292" name="AutoShape 4">
            <a:hlinkClick r:id="" action="ppaction://hlinkshowjump?jump=previousslide" highlightClick="1"/>
            <a:extLst>
              <a:ext uri="{FF2B5EF4-FFF2-40B4-BE49-F238E27FC236}">
                <a16:creationId xmlns:a16="http://schemas.microsoft.com/office/drawing/2014/main" id="{28071E72-C7ED-2B7B-0CC0-DFB2055A0E9E}"/>
              </a:ext>
            </a:extLst>
          </p:cNvPr>
          <p:cNvSpPr>
            <a:spLocks noChangeArrowheads="1"/>
          </p:cNvSpPr>
          <p:nvPr/>
        </p:nvSpPr>
        <p:spPr bwMode="auto">
          <a:xfrm>
            <a:off x="1828800" y="62484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293" name="AutoShape 5">
            <a:hlinkClick r:id="" action="ppaction://hlinkshowjump?jump=nextslide" highlightClick="1"/>
            <a:extLst>
              <a:ext uri="{FF2B5EF4-FFF2-40B4-BE49-F238E27FC236}">
                <a16:creationId xmlns:a16="http://schemas.microsoft.com/office/drawing/2014/main" id="{2F3523C1-A3FF-2BFE-F438-40DCC03BEBEF}"/>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a:extLst>
              <a:ext uri="{FF2B5EF4-FFF2-40B4-BE49-F238E27FC236}">
                <a16:creationId xmlns:a16="http://schemas.microsoft.com/office/drawing/2014/main" id="{AF69CC19-D07D-CB50-2820-FAAC342A5FCD}"/>
              </a:ext>
            </a:extLst>
          </p:cNvPr>
          <p:cNvSpPr>
            <a:spLocks noGrp="1" noChangeArrowheads="1"/>
          </p:cNvSpPr>
          <p:nvPr>
            <p:ph idx="1"/>
          </p:nvPr>
        </p:nvSpPr>
        <p:spPr>
          <a:xfrm>
            <a:off x="1905000" y="228600"/>
            <a:ext cx="8458200" cy="6400800"/>
          </a:xfrm>
        </p:spPr>
        <p:txBody>
          <a:bodyPr/>
          <a:lstStyle/>
          <a:p>
            <a:pPr algn="just"/>
            <a:r>
              <a:rPr lang="en-US" altLang="en-US" sz="2400" b="1">
                <a:solidFill>
                  <a:schemeClr val="folHlink"/>
                </a:solidFill>
              </a:rPr>
              <a:t>II. PHƯƠNG PHÁP GIẢNG DẠY KỸ THUẬT CẦU LÔNG </a:t>
            </a:r>
          </a:p>
          <a:p>
            <a:pPr algn="just"/>
            <a:r>
              <a:rPr lang="en-US" altLang="en-US" b="1" i="1">
                <a:solidFill>
                  <a:schemeClr val="folHlink"/>
                </a:solidFill>
              </a:rPr>
              <a:t>1. Nhiệm vụ.</a:t>
            </a:r>
            <a:endParaRPr lang="en-US" altLang="en-US" b="1">
              <a:solidFill>
                <a:schemeClr val="folHlink"/>
              </a:solidFill>
            </a:endParaRPr>
          </a:p>
          <a:p>
            <a:pPr algn="just"/>
            <a:r>
              <a:rPr lang="en-US" altLang="en-US"/>
              <a:t>	- Trang bị đầy đủ, toàn diện các kĩ thuật cầu lông hiện đại,</a:t>
            </a:r>
          </a:p>
          <a:p>
            <a:pPr algn="just"/>
            <a:r>
              <a:rPr lang="en-US" altLang="en-US"/>
              <a:t>	- Nắm vững và phối hợp các kĩ thuật trong những tình huống diễn biến huống phức tạp của điều kiện thi đấu.</a:t>
            </a:r>
          </a:p>
          <a:p>
            <a:pPr algn="just"/>
            <a:r>
              <a:rPr lang="en-US" altLang="en-US"/>
              <a:t>	- Phát huy cao độ những hiệu quả sử dụng hiệu quả kĩ thuật trong những tình huống phức tạp của điều kiện thi đấu.</a:t>
            </a:r>
          </a:p>
          <a:p>
            <a:pPr algn="just"/>
            <a:r>
              <a:rPr lang="en-US" altLang="en-US"/>
              <a:t>	- Thường xuyên hoàn thiện kĩ thuật kết hợp với việc phát triển các tố chất và năng lực liên quan để tăng cường hiệu quả sử dụng kĩ thuật kĩ thuật trong tập luyện và thi đấu.</a:t>
            </a:r>
          </a:p>
        </p:txBody>
      </p:sp>
      <p:sp>
        <p:nvSpPr>
          <p:cNvPr id="104454" name="AutoShape 6">
            <a:hlinkClick r:id="" action="ppaction://hlinkshowjump?jump=previousslide" highlightClick="1"/>
            <a:extLst>
              <a:ext uri="{FF2B5EF4-FFF2-40B4-BE49-F238E27FC236}">
                <a16:creationId xmlns:a16="http://schemas.microsoft.com/office/drawing/2014/main" id="{62EFD62B-1725-3219-D15F-122C2E6A3BAA}"/>
              </a:ext>
            </a:extLst>
          </p:cNvPr>
          <p:cNvSpPr>
            <a:spLocks noChangeArrowheads="1"/>
          </p:cNvSpPr>
          <p:nvPr/>
        </p:nvSpPr>
        <p:spPr bwMode="auto">
          <a:xfrm>
            <a:off x="16764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5" name="AutoShape 7">
            <a:hlinkClick r:id="" action="ppaction://hlinkshowjump?jump=nextslide" highlightClick="1"/>
            <a:extLst>
              <a:ext uri="{FF2B5EF4-FFF2-40B4-BE49-F238E27FC236}">
                <a16:creationId xmlns:a16="http://schemas.microsoft.com/office/drawing/2014/main" id="{7F97E417-B8C1-EC22-858D-E98C79DFC7F1}"/>
              </a:ext>
            </a:extLst>
          </p:cNvPr>
          <p:cNvSpPr>
            <a:spLocks noChangeArrowheads="1"/>
          </p:cNvSpPr>
          <p:nvPr/>
        </p:nvSpPr>
        <p:spPr bwMode="auto">
          <a:xfrm>
            <a:off x="9893300" y="64008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Effect transition="in" filter="fade">
                                      <p:cBhvr>
                                        <p:cTn id="7" dur="1000"/>
                                        <p:tgtEl>
                                          <p:spTgt spid="104451">
                                            <p:txEl>
                                              <p:pRg st="0" end="0"/>
                                            </p:txEl>
                                          </p:spTgt>
                                        </p:tgtEl>
                                      </p:cBhvr>
                                    </p:animEffect>
                                    <p:anim calcmode="lin" valueType="num">
                                      <p:cBhvr>
                                        <p:cTn id="8" dur="10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44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4451">
                                            <p:txEl>
                                              <p:pRg st="1" end="1"/>
                                            </p:txEl>
                                          </p:spTgt>
                                        </p:tgtEl>
                                        <p:attrNameLst>
                                          <p:attrName>style.visibility</p:attrName>
                                        </p:attrNameLst>
                                      </p:cBhvr>
                                      <p:to>
                                        <p:strVal val="visible"/>
                                      </p:to>
                                    </p:set>
                                    <p:animEffect transition="in" filter="fade">
                                      <p:cBhvr>
                                        <p:cTn id="14" dur="1000"/>
                                        <p:tgtEl>
                                          <p:spTgt spid="104451">
                                            <p:txEl>
                                              <p:pRg st="1" end="1"/>
                                            </p:txEl>
                                          </p:spTgt>
                                        </p:tgtEl>
                                      </p:cBhvr>
                                    </p:animEffect>
                                    <p:anim calcmode="lin" valueType="num">
                                      <p:cBhvr>
                                        <p:cTn id="15" dur="10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44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04451">
                                            <p:txEl>
                                              <p:pRg st="2" end="2"/>
                                            </p:txEl>
                                          </p:spTgt>
                                        </p:tgtEl>
                                        <p:attrNameLst>
                                          <p:attrName>style.visibility</p:attrName>
                                        </p:attrNameLst>
                                      </p:cBhvr>
                                      <p:to>
                                        <p:strVal val="visible"/>
                                      </p:to>
                                    </p:set>
                                    <p:animEffect transition="in" filter="fade">
                                      <p:cBhvr>
                                        <p:cTn id="21" dur="1000"/>
                                        <p:tgtEl>
                                          <p:spTgt spid="104451">
                                            <p:txEl>
                                              <p:pRg st="2" end="2"/>
                                            </p:txEl>
                                          </p:spTgt>
                                        </p:tgtEl>
                                      </p:cBhvr>
                                    </p:animEffect>
                                    <p:anim calcmode="lin" valueType="num">
                                      <p:cBhvr>
                                        <p:cTn id="22" dur="10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445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04451">
                                            <p:txEl>
                                              <p:pRg st="3" end="3"/>
                                            </p:txEl>
                                          </p:spTgt>
                                        </p:tgtEl>
                                        <p:attrNameLst>
                                          <p:attrName>style.visibility</p:attrName>
                                        </p:attrNameLst>
                                      </p:cBhvr>
                                      <p:to>
                                        <p:strVal val="visible"/>
                                      </p:to>
                                    </p:set>
                                    <p:animEffect transition="in" filter="fade">
                                      <p:cBhvr>
                                        <p:cTn id="28" dur="1000"/>
                                        <p:tgtEl>
                                          <p:spTgt spid="104451">
                                            <p:txEl>
                                              <p:pRg st="3" end="3"/>
                                            </p:txEl>
                                          </p:spTgt>
                                        </p:tgtEl>
                                      </p:cBhvr>
                                    </p:animEffect>
                                    <p:anim calcmode="lin" valueType="num">
                                      <p:cBhvr>
                                        <p:cTn id="29" dur="1000" fill="hold"/>
                                        <p:tgtEl>
                                          <p:spTgt spid="10445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44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04451">
                                            <p:txEl>
                                              <p:pRg st="4" end="4"/>
                                            </p:txEl>
                                          </p:spTgt>
                                        </p:tgtEl>
                                        <p:attrNameLst>
                                          <p:attrName>style.visibility</p:attrName>
                                        </p:attrNameLst>
                                      </p:cBhvr>
                                      <p:to>
                                        <p:strVal val="visible"/>
                                      </p:to>
                                    </p:set>
                                    <p:animEffect transition="in" filter="fade">
                                      <p:cBhvr>
                                        <p:cTn id="35" dur="1000"/>
                                        <p:tgtEl>
                                          <p:spTgt spid="104451">
                                            <p:txEl>
                                              <p:pRg st="4" end="4"/>
                                            </p:txEl>
                                          </p:spTgt>
                                        </p:tgtEl>
                                      </p:cBhvr>
                                    </p:animEffect>
                                    <p:anim calcmode="lin" valueType="num">
                                      <p:cBhvr>
                                        <p:cTn id="36" dur="1000" fill="hold"/>
                                        <p:tgtEl>
                                          <p:spTgt spid="10445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445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04451">
                                            <p:txEl>
                                              <p:pRg st="5" end="5"/>
                                            </p:txEl>
                                          </p:spTgt>
                                        </p:tgtEl>
                                        <p:attrNameLst>
                                          <p:attrName>style.visibility</p:attrName>
                                        </p:attrNameLst>
                                      </p:cBhvr>
                                      <p:to>
                                        <p:strVal val="visible"/>
                                      </p:to>
                                    </p:set>
                                    <p:animEffect transition="in" filter="fade">
                                      <p:cBhvr>
                                        <p:cTn id="42" dur="1000"/>
                                        <p:tgtEl>
                                          <p:spTgt spid="104451">
                                            <p:txEl>
                                              <p:pRg st="5" end="5"/>
                                            </p:txEl>
                                          </p:spTgt>
                                        </p:tgtEl>
                                      </p:cBhvr>
                                    </p:animEffect>
                                    <p:anim calcmode="lin" valueType="num">
                                      <p:cBhvr>
                                        <p:cTn id="43" dur="1000" fill="hold"/>
                                        <p:tgtEl>
                                          <p:spTgt spid="10445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445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a:extLst>
              <a:ext uri="{FF2B5EF4-FFF2-40B4-BE49-F238E27FC236}">
                <a16:creationId xmlns:a16="http://schemas.microsoft.com/office/drawing/2014/main" id="{17869C50-904F-FCFC-3BDA-6191CD769C57}"/>
              </a:ext>
            </a:extLst>
          </p:cNvPr>
          <p:cNvSpPr>
            <a:spLocks noGrp="1" noChangeArrowheads="1"/>
          </p:cNvSpPr>
          <p:nvPr>
            <p:ph idx="1"/>
          </p:nvPr>
        </p:nvSpPr>
        <p:spPr>
          <a:xfrm>
            <a:off x="1905000" y="381000"/>
            <a:ext cx="8458200" cy="6172200"/>
          </a:xfrm>
        </p:spPr>
        <p:txBody>
          <a:bodyPr>
            <a:normAutofit/>
          </a:bodyPr>
          <a:lstStyle/>
          <a:p>
            <a:pPr algn="just">
              <a:lnSpc>
                <a:spcPct val="80000"/>
              </a:lnSpc>
            </a:pPr>
            <a:r>
              <a:rPr lang="en-US" altLang="en-US" b="1" i="1">
                <a:solidFill>
                  <a:schemeClr val="folHlink"/>
                </a:solidFill>
              </a:rPr>
              <a:t>2.Yêu cầu.</a:t>
            </a:r>
            <a:endParaRPr lang="en-US" altLang="en-US" b="1">
              <a:solidFill>
                <a:schemeClr val="folHlink"/>
              </a:solidFill>
            </a:endParaRPr>
          </a:p>
          <a:p>
            <a:pPr algn="just">
              <a:lnSpc>
                <a:spcPct val="80000"/>
              </a:lnSpc>
            </a:pPr>
            <a:r>
              <a:rPr lang="en-US" altLang="en-US"/>
              <a:t>	Quá trình giảng dạy kĩ thuật cần quá triệt những yêu cầu sau:</a:t>
            </a:r>
          </a:p>
          <a:p>
            <a:pPr algn="just">
              <a:lnSpc>
                <a:spcPct val="80000"/>
              </a:lnSpc>
            </a:pPr>
            <a:r>
              <a:rPr lang="en-US" altLang="en-US"/>
              <a:t>	- Đảm bảo yêu cầu của các nguyên tắc giảng dạy đi từ đễ đến khó, từ đơn giản đến phức tạp, từ đã biết đến chưa biết.</a:t>
            </a:r>
          </a:p>
          <a:p>
            <a:pPr algn="just">
              <a:lnSpc>
                <a:spcPct val="80000"/>
              </a:lnSpc>
            </a:pPr>
            <a:r>
              <a:rPr lang="en-US" altLang="en-US"/>
              <a:t>	- Giảng dạy kĩ thuật phải được tiến hành một cách tuần tự hợp lí sao cho có thể tận dụng được những qui luật của chuyển kĩ xảo trong giảng dạy động tác</a:t>
            </a:r>
          </a:p>
          <a:p>
            <a:pPr algn="just">
              <a:lnSpc>
                <a:spcPct val="80000"/>
              </a:lnSpc>
            </a:pPr>
            <a:r>
              <a:rPr lang="en-US" altLang="en-US"/>
              <a:t>	- Thường xuyên theo dõi các diễn biến quá trình tiếp thu kĩ thuật, sửa chữa các sai lầm mà người học mắc phải một các kịp thời.</a:t>
            </a:r>
          </a:p>
          <a:p>
            <a:pPr algn="just">
              <a:lnSpc>
                <a:spcPct val="80000"/>
              </a:lnSpc>
            </a:pPr>
            <a:r>
              <a:rPr lang="en-US" altLang="en-US"/>
              <a:t>	- Sử dụng phối hợp một cách khoa học và hợp lí các phương pháp giảng dạy trong GDTC để nhằm  gúp người học tiếp thu nhanh các kĩ thuật cần trang bị trong quá trình tập luyện.</a:t>
            </a:r>
          </a:p>
        </p:txBody>
      </p:sp>
      <p:sp>
        <p:nvSpPr>
          <p:cNvPr id="110596" name="AutoShape 4">
            <a:hlinkClick r:id="" action="ppaction://hlinkshowjump?jump=previousslide" highlightClick="1"/>
            <a:extLst>
              <a:ext uri="{FF2B5EF4-FFF2-40B4-BE49-F238E27FC236}">
                <a16:creationId xmlns:a16="http://schemas.microsoft.com/office/drawing/2014/main" id="{9B107DE1-2BF6-7654-F236-D98AF110C14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597" name="AutoShape 5">
            <a:hlinkClick r:id="" action="ppaction://hlinkshowjump?jump=nextslide" highlightClick="1"/>
            <a:extLst>
              <a:ext uri="{FF2B5EF4-FFF2-40B4-BE49-F238E27FC236}">
                <a16:creationId xmlns:a16="http://schemas.microsoft.com/office/drawing/2014/main" id="{04946756-0D12-EAF7-E8B6-ABFF98710B0C}"/>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Effect transition="in" filter="fade">
                                      <p:cBhvr>
                                        <p:cTn id="7" dur="1000"/>
                                        <p:tgtEl>
                                          <p:spTgt spid="110595">
                                            <p:txEl>
                                              <p:pRg st="0" end="0"/>
                                            </p:txEl>
                                          </p:spTgt>
                                        </p:tgtEl>
                                      </p:cBhvr>
                                    </p:animEffect>
                                    <p:anim calcmode="lin" valueType="num">
                                      <p:cBhvr>
                                        <p:cTn id="8" dur="10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05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10595">
                                            <p:txEl>
                                              <p:pRg st="1" end="1"/>
                                            </p:txEl>
                                          </p:spTgt>
                                        </p:tgtEl>
                                        <p:attrNameLst>
                                          <p:attrName>style.visibility</p:attrName>
                                        </p:attrNameLst>
                                      </p:cBhvr>
                                      <p:to>
                                        <p:strVal val="visible"/>
                                      </p:to>
                                    </p:set>
                                    <p:animEffect transition="in" filter="fade">
                                      <p:cBhvr>
                                        <p:cTn id="14" dur="1000"/>
                                        <p:tgtEl>
                                          <p:spTgt spid="110595">
                                            <p:txEl>
                                              <p:pRg st="1" end="1"/>
                                            </p:txEl>
                                          </p:spTgt>
                                        </p:tgtEl>
                                      </p:cBhvr>
                                    </p:animEffect>
                                    <p:anim calcmode="lin" valueType="num">
                                      <p:cBhvr>
                                        <p:cTn id="15" dur="10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05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10595">
                                            <p:txEl>
                                              <p:pRg st="2" end="2"/>
                                            </p:txEl>
                                          </p:spTgt>
                                        </p:tgtEl>
                                        <p:attrNameLst>
                                          <p:attrName>style.visibility</p:attrName>
                                        </p:attrNameLst>
                                      </p:cBhvr>
                                      <p:to>
                                        <p:strVal val="visible"/>
                                      </p:to>
                                    </p:set>
                                    <p:animEffect transition="in" filter="fade">
                                      <p:cBhvr>
                                        <p:cTn id="21" dur="1000"/>
                                        <p:tgtEl>
                                          <p:spTgt spid="110595">
                                            <p:txEl>
                                              <p:pRg st="2" end="2"/>
                                            </p:txEl>
                                          </p:spTgt>
                                        </p:tgtEl>
                                      </p:cBhvr>
                                    </p:animEffect>
                                    <p:anim calcmode="lin" valueType="num">
                                      <p:cBhvr>
                                        <p:cTn id="22" dur="10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05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10595">
                                            <p:txEl>
                                              <p:pRg st="3" end="3"/>
                                            </p:txEl>
                                          </p:spTgt>
                                        </p:tgtEl>
                                        <p:attrNameLst>
                                          <p:attrName>style.visibility</p:attrName>
                                        </p:attrNameLst>
                                      </p:cBhvr>
                                      <p:to>
                                        <p:strVal val="visible"/>
                                      </p:to>
                                    </p:set>
                                    <p:animEffect transition="in" filter="fade">
                                      <p:cBhvr>
                                        <p:cTn id="28" dur="1000"/>
                                        <p:tgtEl>
                                          <p:spTgt spid="110595">
                                            <p:txEl>
                                              <p:pRg st="3" end="3"/>
                                            </p:txEl>
                                          </p:spTgt>
                                        </p:tgtEl>
                                      </p:cBhvr>
                                    </p:animEffect>
                                    <p:anim calcmode="lin" valueType="num">
                                      <p:cBhvr>
                                        <p:cTn id="29" dur="1000" fill="hold"/>
                                        <p:tgtEl>
                                          <p:spTgt spid="1105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05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10595">
                                            <p:txEl>
                                              <p:pRg st="4" end="4"/>
                                            </p:txEl>
                                          </p:spTgt>
                                        </p:tgtEl>
                                        <p:attrNameLst>
                                          <p:attrName>style.visibility</p:attrName>
                                        </p:attrNameLst>
                                      </p:cBhvr>
                                      <p:to>
                                        <p:strVal val="visible"/>
                                      </p:to>
                                    </p:set>
                                    <p:animEffect transition="in" filter="fade">
                                      <p:cBhvr>
                                        <p:cTn id="35" dur="1000"/>
                                        <p:tgtEl>
                                          <p:spTgt spid="110595">
                                            <p:txEl>
                                              <p:pRg st="4" end="4"/>
                                            </p:txEl>
                                          </p:spTgt>
                                        </p:tgtEl>
                                      </p:cBhvr>
                                    </p:animEffect>
                                    <p:anim calcmode="lin" valueType="num">
                                      <p:cBhvr>
                                        <p:cTn id="36" dur="1000" fill="hold"/>
                                        <p:tgtEl>
                                          <p:spTgt spid="1105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05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10595">
                                            <p:txEl>
                                              <p:pRg st="5" end="5"/>
                                            </p:txEl>
                                          </p:spTgt>
                                        </p:tgtEl>
                                        <p:attrNameLst>
                                          <p:attrName>style.visibility</p:attrName>
                                        </p:attrNameLst>
                                      </p:cBhvr>
                                      <p:to>
                                        <p:strVal val="visible"/>
                                      </p:to>
                                    </p:set>
                                    <p:animEffect transition="in" filter="fade">
                                      <p:cBhvr>
                                        <p:cTn id="42" dur="1000"/>
                                        <p:tgtEl>
                                          <p:spTgt spid="110595">
                                            <p:txEl>
                                              <p:pRg st="5" end="5"/>
                                            </p:txEl>
                                          </p:spTgt>
                                        </p:tgtEl>
                                      </p:cBhvr>
                                    </p:animEffect>
                                    <p:anim calcmode="lin" valueType="num">
                                      <p:cBhvr>
                                        <p:cTn id="43" dur="1000" fill="hold"/>
                                        <p:tgtEl>
                                          <p:spTgt spid="11059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05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4963F98A-F1F6-BFB6-CF10-DC65F1C91C6E}"/>
              </a:ext>
            </a:extLst>
          </p:cNvPr>
          <p:cNvSpPr>
            <a:spLocks noGrp="1" noChangeArrowheads="1"/>
          </p:cNvSpPr>
          <p:nvPr>
            <p:ph type="title"/>
          </p:nvPr>
        </p:nvSpPr>
        <p:spPr>
          <a:xfrm>
            <a:off x="2209800" y="533401"/>
            <a:ext cx="7696200" cy="639763"/>
          </a:xfrm>
        </p:spPr>
        <p:txBody>
          <a:bodyPr/>
          <a:lstStyle/>
          <a:p>
            <a:pPr algn="l"/>
            <a:r>
              <a:rPr lang="en-US" altLang="en-US" sz="2800" b="1" i="1">
                <a:solidFill>
                  <a:schemeClr val="folHlink"/>
                </a:solidFill>
              </a:rPr>
              <a:t>3. Các giai đoạn giảng dạy kĩ thuật cầu lông.</a:t>
            </a:r>
          </a:p>
        </p:txBody>
      </p:sp>
      <p:sp>
        <p:nvSpPr>
          <p:cNvPr id="112643" name="Rectangle 3">
            <a:extLst>
              <a:ext uri="{FF2B5EF4-FFF2-40B4-BE49-F238E27FC236}">
                <a16:creationId xmlns:a16="http://schemas.microsoft.com/office/drawing/2014/main" id="{1403EF15-2C1D-9B75-3B4F-29974C94B29F}"/>
              </a:ext>
            </a:extLst>
          </p:cNvPr>
          <p:cNvSpPr>
            <a:spLocks noGrp="1" noChangeArrowheads="1"/>
          </p:cNvSpPr>
          <p:nvPr>
            <p:ph idx="1"/>
          </p:nvPr>
        </p:nvSpPr>
        <p:spPr>
          <a:xfrm>
            <a:off x="2057400" y="1447800"/>
            <a:ext cx="8229600" cy="4419600"/>
          </a:xfrm>
        </p:spPr>
        <p:txBody>
          <a:bodyPr/>
          <a:lstStyle/>
          <a:p>
            <a:pPr algn="just">
              <a:lnSpc>
                <a:spcPct val="90000"/>
              </a:lnSpc>
            </a:pPr>
            <a:r>
              <a:rPr lang="en-US" altLang="en-US" b="1" i="1"/>
              <a:t>3.1. Giai đoạn giảng dạy ban đầu.</a:t>
            </a:r>
            <a:endParaRPr lang="en-US" altLang="en-US"/>
          </a:p>
          <a:p>
            <a:pPr algn="just">
              <a:lnSpc>
                <a:spcPct val="90000"/>
              </a:lnSpc>
            </a:pPr>
            <a:r>
              <a:rPr lang="en-US" altLang="en-US"/>
              <a:t>	Ở giai đoạn này cần giảng dạy cho người học nhận thức đúng về mục đích và nhiệm vụ của động tác mình cần học thông qua việc sử dụng các phương pháp trục quan để học có khái niệm tư duy đúng đắn về kĩ thuật của giáo viên đề ra, với các kĩ thuật phúc tạp khi tiến hành có thể đơn giản hoá bằng các phương pháp phân chia hay sử đụng các bài tập bổ trợ để dẫn dắt cho người tập dễ dàng thực hiện kĩ thuật một cách chính sách với chất lượng cao.</a:t>
            </a:r>
          </a:p>
        </p:txBody>
      </p:sp>
      <p:sp>
        <p:nvSpPr>
          <p:cNvPr id="112644" name="AutoShape 4">
            <a:hlinkClick r:id="" action="ppaction://hlinkshowjump?jump=previousslide" highlightClick="1"/>
            <a:extLst>
              <a:ext uri="{FF2B5EF4-FFF2-40B4-BE49-F238E27FC236}">
                <a16:creationId xmlns:a16="http://schemas.microsoft.com/office/drawing/2014/main" id="{56F75BDA-2454-D94E-394A-B454A3F6E355}"/>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45" name="AutoShape 5">
            <a:hlinkClick r:id="" action="ppaction://hlinkshowjump?jump=nextslide" highlightClick="1"/>
            <a:extLst>
              <a:ext uri="{FF2B5EF4-FFF2-40B4-BE49-F238E27FC236}">
                <a16:creationId xmlns:a16="http://schemas.microsoft.com/office/drawing/2014/main" id="{A0C62A7F-52F2-6DA0-F4D5-8C9F6FF21C7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12642"/>
                                        </p:tgtEl>
                                        <p:attrNameLst>
                                          <p:attrName>style.visibility</p:attrName>
                                        </p:attrNameLst>
                                      </p:cBhvr>
                                      <p:to>
                                        <p:strVal val="visible"/>
                                      </p:to>
                                    </p:set>
                                    <p:anim calcmode="lin" valueType="num">
                                      <p:cBhvr>
                                        <p:cTn id="7" dur="500" fill="hold"/>
                                        <p:tgtEl>
                                          <p:spTgt spid="112642"/>
                                        </p:tgtEl>
                                        <p:attrNameLst>
                                          <p:attrName>ppt_w</p:attrName>
                                        </p:attrNameLst>
                                      </p:cBhvr>
                                      <p:tavLst>
                                        <p:tav tm="0">
                                          <p:val>
                                            <p:fltVal val="0"/>
                                          </p:val>
                                        </p:tav>
                                        <p:tav tm="100000">
                                          <p:val>
                                            <p:strVal val="#ppt_w"/>
                                          </p:val>
                                        </p:tav>
                                      </p:tavLst>
                                    </p:anim>
                                    <p:anim calcmode="lin" valueType="num">
                                      <p:cBhvr>
                                        <p:cTn id="8" dur="500" fill="hold"/>
                                        <p:tgtEl>
                                          <p:spTgt spid="112642"/>
                                        </p:tgtEl>
                                        <p:attrNameLst>
                                          <p:attrName>ppt_h</p:attrName>
                                        </p:attrNameLst>
                                      </p:cBhvr>
                                      <p:tavLst>
                                        <p:tav tm="0">
                                          <p:val>
                                            <p:fltVal val="0"/>
                                          </p:val>
                                        </p:tav>
                                        <p:tav tm="100000">
                                          <p:val>
                                            <p:strVal val="#ppt_h"/>
                                          </p:val>
                                        </p:tav>
                                      </p:tavLst>
                                    </p:anim>
                                    <p:animEffect transition="in" filter="fade">
                                      <p:cBhvr>
                                        <p:cTn id="9" dur="500"/>
                                        <p:tgtEl>
                                          <p:spTgt spid="11264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12643">
                                            <p:txEl>
                                              <p:pRg st="0" end="0"/>
                                            </p:txEl>
                                          </p:spTgt>
                                        </p:tgtEl>
                                        <p:attrNameLst>
                                          <p:attrName>style.visibility</p:attrName>
                                        </p:attrNameLst>
                                      </p:cBhvr>
                                      <p:to>
                                        <p:strVal val="visible"/>
                                      </p:to>
                                    </p:set>
                                    <p:animEffect transition="in" filter="fade">
                                      <p:cBhvr>
                                        <p:cTn id="14" dur="1000"/>
                                        <p:tgtEl>
                                          <p:spTgt spid="112643">
                                            <p:txEl>
                                              <p:pRg st="0" end="0"/>
                                            </p:txEl>
                                          </p:spTgt>
                                        </p:tgtEl>
                                      </p:cBhvr>
                                    </p:animEffect>
                                    <p:anim calcmode="lin" valueType="num">
                                      <p:cBhvr>
                                        <p:cTn id="15" dur="10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26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12643">
                                            <p:txEl>
                                              <p:pRg st="1" end="1"/>
                                            </p:txEl>
                                          </p:spTgt>
                                        </p:tgtEl>
                                        <p:attrNameLst>
                                          <p:attrName>style.visibility</p:attrName>
                                        </p:attrNameLst>
                                      </p:cBhvr>
                                      <p:to>
                                        <p:strVal val="visible"/>
                                      </p:to>
                                    </p:set>
                                    <p:animEffect transition="in" filter="fade">
                                      <p:cBhvr>
                                        <p:cTn id="21" dur="1000"/>
                                        <p:tgtEl>
                                          <p:spTgt spid="112643">
                                            <p:txEl>
                                              <p:pRg st="1" end="1"/>
                                            </p:txEl>
                                          </p:spTgt>
                                        </p:tgtEl>
                                      </p:cBhvr>
                                    </p:animEffect>
                                    <p:anim calcmode="lin" valueType="num">
                                      <p:cBhvr>
                                        <p:cTn id="22" dur="1000" fill="hold"/>
                                        <p:tgtEl>
                                          <p:spTgt spid="11264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1264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P spid="1126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3">
            <a:extLst>
              <a:ext uri="{FF2B5EF4-FFF2-40B4-BE49-F238E27FC236}">
                <a16:creationId xmlns:a16="http://schemas.microsoft.com/office/drawing/2014/main" id="{CB7F0CB5-0ECB-2582-D4E5-0EE7F3C138EB}"/>
              </a:ext>
            </a:extLst>
          </p:cNvPr>
          <p:cNvSpPr>
            <a:spLocks noGrp="1" noChangeArrowheads="1"/>
          </p:cNvSpPr>
          <p:nvPr>
            <p:ph idx="1"/>
          </p:nvPr>
        </p:nvSpPr>
        <p:spPr>
          <a:xfrm>
            <a:off x="1981200" y="838200"/>
            <a:ext cx="8229600" cy="5486400"/>
          </a:xfrm>
        </p:spPr>
        <p:txBody>
          <a:bodyPr/>
          <a:lstStyle/>
          <a:p>
            <a:pPr algn="just">
              <a:lnSpc>
                <a:spcPct val="90000"/>
              </a:lnSpc>
            </a:pPr>
            <a:r>
              <a:rPr lang="en-US" altLang="en-US"/>
              <a:t>	Ví dụ: Trong giảng dạy kĩ thuật phòng thủ thấp tay thường có sự kết hợp với các bước chân, sau khi giảng giải và thi phạm về kĩ thuật có thể cho nguời tâp thực hiện không tiếp xúc với cầu bằng cách đếm nhịp: 1 là buớc chân; 2 là xoay thân; 3 là đánh cầuvà 4 là về tư thế chuẩn bị ban đầu. Nhịp 5,6,7,8 tiếp tục thực hiện các giai đoạn như 1,2,3,4.</a:t>
            </a:r>
          </a:p>
          <a:p>
            <a:pPr algn="just">
              <a:lnSpc>
                <a:spcPct val="90000"/>
              </a:lnSpc>
            </a:pPr>
            <a:r>
              <a:rPr lang="en-US" altLang="en-US"/>
              <a:t>	Quá trình này không chỉ thực hiện vài lần mà cần được tiến hành từ ngày này sang ngày khác, từ buổi học này sang buổi học khác làm cho người tập có định hướng đúng về kĩ thuật và độ khó cũng được tăng dần lên theo tương ứng với khả năng tiếp thu của người tập.</a:t>
            </a:r>
          </a:p>
        </p:txBody>
      </p:sp>
      <p:sp>
        <p:nvSpPr>
          <p:cNvPr id="113668" name="AutoShape 4">
            <a:hlinkClick r:id="" action="ppaction://hlinkshowjump?jump=previousslide" highlightClick="1"/>
            <a:extLst>
              <a:ext uri="{FF2B5EF4-FFF2-40B4-BE49-F238E27FC236}">
                <a16:creationId xmlns:a16="http://schemas.microsoft.com/office/drawing/2014/main" id="{CCBEB821-3C52-7652-76E1-5BCD9215D03B}"/>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669" name="AutoShape 5">
            <a:hlinkClick r:id="" action="ppaction://hlinkshowjump?jump=nextslide" highlightClick="1"/>
            <a:extLst>
              <a:ext uri="{FF2B5EF4-FFF2-40B4-BE49-F238E27FC236}">
                <a16:creationId xmlns:a16="http://schemas.microsoft.com/office/drawing/2014/main" id="{EE03BF6C-0775-396F-DA6D-7432A4320142}"/>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1000"/>
                                        <p:tgtEl>
                                          <p:spTgt spid="113667">
                                            <p:txEl>
                                              <p:pRg st="0" end="0"/>
                                            </p:txEl>
                                          </p:spTgt>
                                        </p:tgtEl>
                                      </p:cBhvr>
                                    </p:animEffect>
                                    <p:anim calcmode="lin" valueType="num">
                                      <p:cBhvr>
                                        <p:cTn id="8" dur="10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36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13667">
                                            <p:txEl>
                                              <p:pRg st="1" end="1"/>
                                            </p:txEl>
                                          </p:spTgt>
                                        </p:tgtEl>
                                        <p:attrNameLst>
                                          <p:attrName>style.visibility</p:attrName>
                                        </p:attrNameLst>
                                      </p:cBhvr>
                                      <p:to>
                                        <p:strVal val="visible"/>
                                      </p:to>
                                    </p:set>
                                    <p:animEffect transition="in" filter="fade">
                                      <p:cBhvr>
                                        <p:cTn id="14" dur="1000"/>
                                        <p:tgtEl>
                                          <p:spTgt spid="113667">
                                            <p:txEl>
                                              <p:pRg st="1" end="1"/>
                                            </p:txEl>
                                          </p:spTgt>
                                        </p:tgtEl>
                                      </p:cBhvr>
                                    </p:animEffect>
                                    <p:anim calcmode="lin" valueType="num">
                                      <p:cBhvr>
                                        <p:cTn id="15" dur="10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36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a:extLst>
              <a:ext uri="{FF2B5EF4-FFF2-40B4-BE49-F238E27FC236}">
                <a16:creationId xmlns:a16="http://schemas.microsoft.com/office/drawing/2014/main" id="{C1087A81-A90D-CA03-1D32-BEBA70E5CD4B}"/>
              </a:ext>
            </a:extLst>
          </p:cNvPr>
          <p:cNvSpPr>
            <a:spLocks noGrp="1" noChangeArrowheads="1"/>
          </p:cNvSpPr>
          <p:nvPr>
            <p:ph idx="1"/>
          </p:nvPr>
        </p:nvSpPr>
        <p:spPr>
          <a:xfrm>
            <a:off x="1981200" y="457200"/>
            <a:ext cx="8305800" cy="5943600"/>
          </a:xfrm>
        </p:spPr>
        <p:txBody>
          <a:bodyPr/>
          <a:lstStyle/>
          <a:p>
            <a:pPr algn="just"/>
            <a:r>
              <a:rPr lang="en-US" altLang="en-US"/>
              <a:t>	Ở giai đoạn này, khi tiếp thu kĩ thuật cầu lông người tập không thể tránh khỏi mắc phải sai lầm. Các sai lầm mắc phải do nhiều các nguyên nhân khác nhau, nhưng thường được thể hiện sai ở các điểm như: động tác bị cứng vai, phương hướng nhịp điệu chưa đúng, chưa phối hợp được lực đánh cầu, điểm tiếp xúc cầu sai, v,v…Bởi vậy sửa chữa sai lầm cho người tập khi thực hiện kĩ thuật ở giai đoạn này là nhiệm vụ quan trọng của người GV. Người thầy cần sớm phát hiện những lỗi sai, tìm hiểu những nguyên nhân và đề ra các biện pháp khắc phục lỗi sai lầm đó cho người học một cách kịp thời mới có thể nâng cao hiệu quả giảng dạy của mình.</a:t>
            </a:r>
          </a:p>
        </p:txBody>
      </p:sp>
      <p:sp>
        <p:nvSpPr>
          <p:cNvPr id="114692" name="AutoShape 4">
            <a:hlinkClick r:id="" action="ppaction://hlinkshowjump?jump=previousslide" highlightClick="1"/>
            <a:extLst>
              <a:ext uri="{FF2B5EF4-FFF2-40B4-BE49-F238E27FC236}">
                <a16:creationId xmlns:a16="http://schemas.microsoft.com/office/drawing/2014/main" id="{0205D692-836C-694F-77E7-31A753BD7A34}"/>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693" name="AutoShape 5">
            <a:hlinkClick r:id="" action="ppaction://hlinkshowjump?jump=nextslide" highlightClick="1"/>
            <a:extLst>
              <a:ext uri="{FF2B5EF4-FFF2-40B4-BE49-F238E27FC236}">
                <a16:creationId xmlns:a16="http://schemas.microsoft.com/office/drawing/2014/main" id="{CAE44C16-8D84-19AD-9686-7AAEDBF15F03}"/>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Effect transition="in" filter="diamond(in)">
                                      <p:cBhvr>
                                        <p:cTn id="7" dur="2000"/>
                                        <p:tgtEl>
                                          <p:spTgt spid="114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0B5A37A8-853D-060C-8ECC-69B515851B30}"/>
              </a:ext>
            </a:extLst>
          </p:cNvPr>
          <p:cNvSpPr>
            <a:spLocks noGrp="1" noChangeArrowheads="1"/>
          </p:cNvSpPr>
          <p:nvPr>
            <p:ph type="title"/>
          </p:nvPr>
        </p:nvSpPr>
        <p:spPr>
          <a:xfrm>
            <a:off x="2209800" y="609600"/>
            <a:ext cx="7772400" cy="4724400"/>
          </a:xfrm>
        </p:spPr>
        <p:txBody>
          <a:bodyPr/>
          <a:lstStyle/>
          <a:p>
            <a:pPr algn="just"/>
            <a:r>
              <a:rPr lang="en-US" altLang="en-US" sz="3200"/>
              <a:t>	Kết thúc giai đoạn này người tập phải tiếp thu được kĩ thuật tương đối hoàn chỉnh, tuy nhiên các động tác thực hiện còn thô thiển và thể hiện ở mức độ chuẩn xác chư cao, chưa điều chỉnh được đường cầu theo ý muốn, dùng sức nhiều mà hiệu quả đánh cầu chưa được cao, động tác phối hợp chưa được nhịp nhàng.</a:t>
            </a:r>
          </a:p>
        </p:txBody>
      </p:sp>
      <p:sp>
        <p:nvSpPr>
          <p:cNvPr id="115716" name="AutoShape 4">
            <a:hlinkClick r:id="" action="ppaction://hlinkshowjump?jump=previousslide" highlightClick="1"/>
            <a:extLst>
              <a:ext uri="{FF2B5EF4-FFF2-40B4-BE49-F238E27FC236}">
                <a16:creationId xmlns:a16="http://schemas.microsoft.com/office/drawing/2014/main" id="{ACFEEAE5-03B7-7D25-40AD-D249AC60F520}"/>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717" name="AutoShape 5">
            <a:hlinkClick r:id="" action="ppaction://hlinkshowjump?jump=nextslide" highlightClick="1"/>
            <a:extLst>
              <a:ext uri="{FF2B5EF4-FFF2-40B4-BE49-F238E27FC236}">
                <a16:creationId xmlns:a16="http://schemas.microsoft.com/office/drawing/2014/main" id="{F2896B22-9579-554A-9FC9-0C807EF48B2B}"/>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fade">
                                      <p:cBhvr>
                                        <p:cTn id="7" dur="1000"/>
                                        <p:tgtEl>
                                          <p:spTgt spid="115714"/>
                                        </p:tgtEl>
                                      </p:cBhvr>
                                    </p:animEffect>
                                    <p:anim calcmode="lin" valueType="num">
                                      <p:cBhvr>
                                        <p:cTn id="8" dur="1000" fill="hold"/>
                                        <p:tgtEl>
                                          <p:spTgt spid="115714"/>
                                        </p:tgtEl>
                                        <p:attrNameLst>
                                          <p:attrName>ppt_x</p:attrName>
                                        </p:attrNameLst>
                                      </p:cBhvr>
                                      <p:tavLst>
                                        <p:tav tm="0">
                                          <p:val>
                                            <p:strVal val="#ppt_x"/>
                                          </p:val>
                                        </p:tav>
                                        <p:tav tm="100000">
                                          <p:val>
                                            <p:strVal val="#ppt_x"/>
                                          </p:val>
                                        </p:tav>
                                      </p:tavLst>
                                    </p:anim>
                                    <p:anim calcmode="lin" valueType="num">
                                      <p:cBhvr>
                                        <p:cTn id="9" dur="1000" fill="hold"/>
                                        <p:tgtEl>
                                          <p:spTgt spid="1157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67190AD3-363E-E7AD-8917-09BCA7201E51}"/>
              </a:ext>
            </a:extLst>
          </p:cNvPr>
          <p:cNvSpPr>
            <a:spLocks noGrp="1" noChangeArrowheads="1"/>
          </p:cNvSpPr>
          <p:nvPr>
            <p:ph type="title"/>
          </p:nvPr>
        </p:nvSpPr>
        <p:spPr>
          <a:xfrm>
            <a:off x="2436814" y="533400"/>
            <a:ext cx="7469187" cy="762000"/>
          </a:xfrm>
        </p:spPr>
        <p:txBody>
          <a:bodyPr/>
          <a:lstStyle/>
          <a:p>
            <a:pPr algn="just"/>
            <a:r>
              <a:rPr lang="en-US" altLang="en-US" sz="3200" b="1" i="1"/>
              <a:t>3.2. Giai đoạn giảng dạy sâu.</a:t>
            </a:r>
          </a:p>
        </p:txBody>
      </p:sp>
      <p:sp>
        <p:nvSpPr>
          <p:cNvPr id="122883" name="Rectangle 3">
            <a:extLst>
              <a:ext uri="{FF2B5EF4-FFF2-40B4-BE49-F238E27FC236}">
                <a16:creationId xmlns:a16="http://schemas.microsoft.com/office/drawing/2014/main" id="{20C230DC-A0CC-30F7-69D1-6C9E982BFB6D}"/>
              </a:ext>
            </a:extLst>
          </p:cNvPr>
          <p:cNvSpPr>
            <a:spLocks noGrp="1" noChangeArrowheads="1"/>
          </p:cNvSpPr>
          <p:nvPr>
            <p:ph idx="1"/>
          </p:nvPr>
        </p:nvSpPr>
        <p:spPr>
          <a:xfrm>
            <a:off x="2133600" y="1676400"/>
            <a:ext cx="8001000" cy="4648200"/>
          </a:xfrm>
        </p:spPr>
        <p:txBody>
          <a:bodyPr/>
          <a:lstStyle/>
          <a:p>
            <a:pPr algn="just"/>
            <a:r>
              <a:rPr lang="en-US" altLang="en-US"/>
              <a:t>	Ở giai đoạn này cần nâng cao kĩ thuật của người học đến mức độ tương đối hoàn thiện. Các chi tiết kĩ thuật cần được tiếp thu một cách hoàn chỉnh với độ chính xác cao về không gian, thời gian và nhịp điệu. Các bài tập thực hiện kĩ thuật cần đựơc thực hiện liên tục với độ khó tăng dần. Mặc dù việc thực hiện kĩ thuật ở giai đoạn này còn mang tính chất đơn lẻ, song những uyên cầu chính xác của kĩ thuật, độ chuẩn khi đánh cầu, yêu cầu về dùng sức, cự ly đánh cầu phải được tăng lên.</a:t>
            </a:r>
          </a:p>
        </p:txBody>
      </p:sp>
      <p:sp>
        <p:nvSpPr>
          <p:cNvPr id="122884" name="AutoShape 4">
            <a:hlinkClick r:id="" action="ppaction://hlinkshowjump?jump=previousslide" highlightClick="1"/>
            <a:extLst>
              <a:ext uri="{FF2B5EF4-FFF2-40B4-BE49-F238E27FC236}">
                <a16:creationId xmlns:a16="http://schemas.microsoft.com/office/drawing/2014/main" id="{2313528B-73B5-0D9B-788C-BE75744EFE52}"/>
              </a:ext>
            </a:extLst>
          </p:cNvPr>
          <p:cNvSpPr>
            <a:spLocks noChangeArrowheads="1"/>
          </p:cNvSpPr>
          <p:nvPr/>
        </p:nvSpPr>
        <p:spPr bwMode="auto">
          <a:xfrm>
            <a:off x="1790700" y="63627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885" name="AutoShape 5">
            <a:hlinkClick r:id="" action="ppaction://hlinkshowjump?jump=nextslide" highlightClick="1"/>
            <a:extLst>
              <a:ext uri="{FF2B5EF4-FFF2-40B4-BE49-F238E27FC236}">
                <a16:creationId xmlns:a16="http://schemas.microsoft.com/office/drawing/2014/main" id="{B2F8374A-8036-181F-CA42-D36C7F9FC0EF}"/>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500" fill="hold"/>
                                        <p:tgtEl>
                                          <p:spTgt spid="122882"/>
                                        </p:tgtEl>
                                        <p:attrNameLst>
                                          <p:attrName>ppt_w</p:attrName>
                                        </p:attrNameLst>
                                      </p:cBhvr>
                                      <p:tavLst>
                                        <p:tav tm="0">
                                          <p:val>
                                            <p:fltVal val="0"/>
                                          </p:val>
                                        </p:tav>
                                        <p:tav tm="100000">
                                          <p:val>
                                            <p:strVal val="#ppt_w"/>
                                          </p:val>
                                        </p:tav>
                                      </p:tavLst>
                                    </p:anim>
                                    <p:anim calcmode="lin" valueType="num">
                                      <p:cBhvr>
                                        <p:cTn id="8" dur="500" fill="hold"/>
                                        <p:tgtEl>
                                          <p:spTgt spid="122882"/>
                                        </p:tgtEl>
                                        <p:attrNameLst>
                                          <p:attrName>ppt_h</p:attrName>
                                        </p:attrNameLst>
                                      </p:cBhvr>
                                      <p:tavLst>
                                        <p:tav tm="0">
                                          <p:val>
                                            <p:fltVal val="0"/>
                                          </p:val>
                                        </p:tav>
                                        <p:tav tm="100000">
                                          <p:val>
                                            <p:strVal val="#ppt_h"/>
                                          </p:val>
                                        </p:tav>
                                      </p:tavLst>
                                    </p:anim>
                                    <p:animEffect transition="in" filter="fade">
                                      <p:cBhvr>
                                        <p:cTn id="9" dur="500"/>
                                        <p:tgtEl>
                                          <p:spTgt spid="12288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2883">
                                            <p:txEl>
                                              <p:pRg st="0" end="0"/>
                                            </p:txEl>
                                          </p:spTgt>
                                        </p:tgtEl>
                                        <p:attrNameLst>
                                          <p:attrName>style.visibility</p:attrName>
                                        </p:attrNameLst>
                                      </p:cBhvr>
                                      <p:to>
                                        <p:strVal val="visible"/>
                                      </p:to>
                                    </p:set>
                                    <p:animEffect transition="in" filter="fade">
                                      <p:cBhvr>
                                        <p:cTn id="14" dur="1000"/>
                                        <p:tgtEl>
                                          <p:spTgt spid="122883">
                                            <p:txEl>
                                              <p:pRg st="0" end="0"/>
                                            </p:txEl>
                                          </p:spTgt>
                                        </p:tgtEl>
                                      </p:cBhvr>
                                    </p:animEffect>
                                    <p:anim calcmode="lin" valueType="num">
                                      <p:cBhvr>
                                        <p:cTn id="15" dur="1000" fill="hold"/>
                                        <p:tgtEl>
                                          <p:spTgt spid="12288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288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a:extLst>
              <a:ext uri="{FF2B5EF4-FFF2-40B4-BE49-F238E27FC236}">
                <a16:creationId xmlns:a16="http://schemas.microsoft.com/office/drawing/2014/main" id="{EF94DAD4-125B-A9A4-48B7-14B3177130F7}"/>
              </a:ext>
            </a:extLst>
          </p:cNvPr>
          <p:cNvSpPr>
            <a:spLocks noGrp="1" noChangeArrowheads="1"/>
          </p:cNvSpPr>
          <p:nvPr>
            <p:ph idx="1"/>
          </p:nvPr>
        </p:nvSpPr>
        <p:spPr>
          <a:xfrm>
            <a:off x="2057400" y="628650"/>
            <a:ext cx="8153400" cy="5257800"/>
          </a:xfrm>
        </p:spPr>
        <p:txBody>
          <a:bodyPr/>
          <a:lstStyle/>
          <a:p>
            <a:pPr marL="0" indent="0" algn="just"/>
            <a:r>
              <a:rPr lang="en-US" altLang="en-US"/>
              <a:t>	Các động tác kĩ thuật của cầu lông chỉ thực hiện có hiệu quả khi biết kết hợp các yếu tố sức mạnh, sức nhanh ,sức bền và khéo léo trong kĩ thuật. Bởi vậy ngay ở giai đoạn này cần phải phối hợp giảng kĩ thuật với việc tập luyện với các tố chất liên quan, đặc biệt là các yếu tố cần thiết cho kĩ thuật di chuyển và lực gập mở cổ tay trong cac kĩ thuật đánh cầu. Nếu như ở giai đoạn đầu các động tác đánh cầu cần thực hiện với biên độ rộng của cánh tay thì ở giai đoạn này biên độ hoạt động của cánh tay cần hạn chế và bù vào đó là mở rộng biên độ hoạt động của cổ tay để tăng lực đánh cầu và điều chỉnh đường cầu cho chính xác, tiết kiệm và hiệu quả cao.</a:t>
            </a:r>
          </a:p>
        </p:txBody>
      </p:sp>
      <p:sp>
        <p:nvSpPr>
          <p:cNvPr id="124932" name="AutoShape 4">
            <a:hlinkClick r:id="" action="ppaction://hlinkshowjump?jump=previousslide" highlightClick="1"/>
            <a:extLst>
              <a:ext uri="{FF2B5EF4-FFF2-40B4-BE49-F238E27FC236}">
                <a16:creationId xmlns:a16="http://schemas.microsoft.com/office/drawing/2014/main" id="{170CAC88-26E1-A781-71C4-233E06031290}"/>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933" name="AutoShape 5">
            <a:hlinkClick r:id="" action="ppaction://hlinkshowjump?jump=nextslide" highlightClick="1"/>
            <a:extLst>
              <a:ext uri="{FF2B5EF4-FFF2-40B4-BE49-F238E27FC236}">
                <a16:creationId xmlns:a16="http://schemas.microsoft.com/office/drawing/2014/main" id="{8B089B73-29DE-372E-E068-D19E7532CC9C}"/>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fade">
                                      <p:cBhvr>
                                        <p:cTn id="7" dur="1000"/>
                                        <p:tgtEl>
                                          <p:spTgt spid="124931">
                                            <p:txEl>
                                              <p:pRg st="0" end="0"/>
                                            </p:txEl>
                                          </p:spTgt>
                                        </p:tgtEl>
                                      </p:cBhvr>
                                    </p:animEffect>
                                    <p:anim calcmode="lin" valueType="num">
                                      <p:cBhvr>
                                        <p:cTn id="8"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p:bld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2175</Words>
  <Application>Microsoft Office PowerPoint</Application>
  <PresentationFormat>Widescreen</PresentationFormat>
  <Paragraphs>60</Paragraphs>
  <Slides>16</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Trebuchet MS</vt:lpstr>
      <vt:lpstr>Wingdings 3</vt:lpstr>
      <vt:lpstr>Custom Design</vt:lpstr>
      <vt:lpstr>Facet</vt:lpstr>
      <vt:lpstr>NỘI DUNG CHƯƠNG TRÌNH GIẢNG DẠY MÔN CẦU LÔNG</vt:lpstr>
      <vt:lpstr>PowerPoint Presentation</vt:lpstr>
      <vt:lpstr>PowerPoint Presentation</vt:lpstr>
      <vt:lpstr>3. Các giai đoạn giảng dạy kĩ thuật cầu lông.</vt:lpstr>
      <vt:lpstr>PowerPoint Presentation</vt:lpstr>
      <vt:lpstr>PowerPoint Presentation</vt:lpstr>
      <vt:lpstr> Kết thúc giai đoạn này người tập phải tiếp thu được kĩ thuật tương đối hoàn chỉnh, tuy nhiên các động tác thực hiện còn thô thiển và thể hiện ở mức độ chuẩn xác chư cao, chưa điều chỉnh được đường cầu theo ý muốn, dùng sức nhiều mà hiệu quả đánh cầu chưa được cao, động tác phối hợp chưa được nhịp nhàng.</vt:lpstr>
      <vt:lpstr>3.2. Giai đoạn giảng dạy sâu.</vt:lpstr>
      <vt:lpstr>PowerPoint Presentation</vt:lpstr>
      <vt:lpstr>3.3. Giai đoạn củng cố và hoàn thiện.</vt:lpstr>
      <vt:lpstr>PowerPoint Presentation</vt:lpstr>
      <vt:lpstr>3.4. Tuần tự tiến hành giảng dạy kĩ thuật cầu lông.</vt:lpstr>
      <vt:lpstr>PowerPoint Presentation</vt:lpstr>
      <vt:lpstr>- Bước thứ 3: Cho HS tiếp xúc với cầu với những yêu cầu kĩ thuật đã được giảm nhẹ ( 50% lực tối đa), v,v… phưong pháp sử dụng ở giai đoạn này chủ yếu là các bài tập định mức theo thời gian từ 5 đến 30 phút. GV cần tiếp tục sửa chữa kĩ thuật cho HS. Kết thúc giai đoạn này tương ứng với giai đoạn giảng dạy ban đầu trong dạy học động tác.</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NỘI DUNG CHƯƠNG TRÌNH GIẢNG DẠY MÔN CẦU LÔNG</dc:title>
  <dc:creator>THINK</dc:creator>
  <cp:lastModifiedBy>THINK</cp:lastModifiedBy>
  <cp:revision>1</cp:revision>
  <dcterms:created xsi:type="dcterms:W3CDTF">2023-05-13T13:15:07Z</dcterms:created>
  <dcterms:modified xsi:type="dcterms:W3CDTF">2023-05-13T13:15:34Z</dcterms:modified>
</cp:coreProperties>
</file>