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73" r:id="rId11"/>
    <p:sldId id="267" r:id="rId12"/>
    <p:sldId id="274" r:id="rId13"/>
    <p:sldId id="269" r:id="rId14"/>
    <p:sldId id="275" r:id="rId15"/>
    <p:sldId id="276" r:id="rId16"/>
    <p:sldId id="277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E00"/>
    <a:srgbClr val="FFC301"/>
    <a:srgbClr val="DAA600"/>
    <a:srgbClr val="33CCFF"/>
    <a:srgbClr val="1BBEDF"/>
    <a:srgbClr val="39CAE7"/>
    <a:srgbClr val="4CD0EA"/>
    <a:srgbClr val="57B1C9"/>
    <a:srgbClr val="C89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3" d="100"/>
          <a:sy n="43" d="100"/>
        </p:scale>
        <p:origin x="-1224" y="-6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894FE-778B-4CDA-89F3-BB6872920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2C8EC-2A1E-41BC-B90B-F67AEAEE3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0BDAC-0CD5-47EC-ABEF-963E42CAF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73818-EE13-4430-BD42-3CA7D6EE3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5B97C-500B-48FD-9F13-1D7DF760E1E5}" type="datetimeFigureOut">
              <a:rPr lang="en-US" smtClean="0"/>
              <a:pPr/>
              <a:t>22/9/2017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F730-0619-4B65-926A-6410C05AD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esktop\Downloads\K&#7929;%20thu&#7853;t%20c&#7847;u%20l&#244;ng%20c&#417;%20b&#7843;n%20v&#224;%20n&#226;ng%20cao%20Vnbadminton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http://www.badminton-information.com/images/grip_2.jpg" TargetMode="Externa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Content Placeholder 22" descr="Badminton-mai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457073" cy="3124200"/>
          </a:xfrm>
        </p:spPr>
      </p:pic>
      <p:pic>
        <p:nvPicPr>
          <p:cNvPr id="27" name="Picture 26" descr="ec1ffd392848d35d8b703b7cc36347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109784"/>
            <a:ext cx="2667000" cy="3748216"/>
          </a:xfrm>
          <a:prstGeom prst="rect">
            <a:avLst/>
          </a:prstGeom>
        </p:spPr>
      </p:pic>
      <p:pic>
        <p:nvPicPr>
          <p:cNvPr id="25" name="Picture 24" descr="21f6ecc99bc3759933c8f8d2e636aa26.jpg"/>
          <p:cNvPicPr>
            <a:picLocks noChangeAspect="1"/>
          </p:cNvPicPr>
          <p:nvPr/>
        </p:nvPicPr>
        <p:blipFill>
          <a:blip r:embed="rId5"/>
          <a:srcRect b="12222"/>
          <a:stretch>
            <a:fillRect/>
          </a:stretch>
        </p:blipFill>
        <p:spPr>
          <a:xfrm>
            <a:off x="5410200" y="0"/>
            <a:ext cx="3733800" cy="5229968"/>
          </a:xfrm>
          <a:prstGeom prst="rect">
            <a:avLst/>
          </a:prstGeom>
        </p:spPr>
      </p:pic>
      <p:pic>
        <p:nvPicPr>
          <p:cNvPr id="28" name="Picture 27" descr="d7a0ab91b55b52035a29820fb07a2f53.jpg"/>
          <p:cNvPicPr>
            <a:picLocks noChangeAspect="1"/>
          </p:cNvPicPr>
          <p:nvPr/>
        </p:nvPicPr>
        <p:blipFill>
          <a:blip r:embed="rId6"/>
          <a:srcRect l="18367" t="4762"/>
          <a:stretch>
            <a:fillRect/>
          </a:stretch>
        </p:blipFill>
        <p:spPr>
          <a:xfrm>
            <a:off x="0" y="3048000"/>
            <a:ext cx="2743200" cy="2667000"/>
          </a:xfrm>
          <a:prstGeom prst="rect">
            <a:avLst/>
          </a:prstGeom>
        </p:spPr>
      </p:pic>
      <p:pic>
        <p:nvPicPr>
          <p:cNvPr id="29" name="Picture 28" descr="09f9fe8bdcae757db6bf4e5e74cc2ee6.jpg"/>
          <p:cNvPicPr>
            <a:picLocks noChangeAspect="1"/>
          </p:cNvPicPr>
          <p:nvPr/>
        </p:nvPicPr>
        <p:blipFill>
          <a:blip r:embed="rId7"/>
          <a:srcRect b="11111"/>
          <a:stretch>
            <a:fillRect/>
          </a:stretch>
        </p:blipFill>
        <p:spPr>
          <a:xfrm>
            <a:off x="5410200" y="5029200"/>
            <a:ext cx="3733800" cy="1828800"/>
          </a:xfrm>
          <a:prstGeom prst="rect">
            <a:avLst/>
          </a:prstGeom>
        </p:spPr>
      </p:pic>
      <p:pic>
        <p:nvPicPr>
          <p:cNvPr id="30" name="Picture 29" descr="116ce0c33bc719d00034f74776d20a3a (1).jpg"/>
          <p:cNvPicPr>
            <a:picLocks noChangeAspect="1"/>
          </p:cNvPicPr>
          <p:nvPr/>
        </p:nvPicPr>
        <p:blipFill>
          <a:blip r:embed="rId8"/>
          <a:srcRect l="20213" r="22340" b="37301"/>
          <a:stretch>
            <a:fillRect/>
          </a:stretch>
        </p:blipFill>
        <p:spPr>
          <a:xfrm>
            <a:off x="0" y="5353050"/>
            <a:ext cx="2743200" cy="15049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52600" y="1600200"/>
            <a:ext cx="5410200" cy="29718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19200" y="1752600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chemeClr val="bg1">
                    <a:lumMod val="95000"/>
                  </a:schemeClr>
                </a:solidFill>
                <a:latin typeface="Goudy Stout" pitchFamily="18" charset="0"/>
              </a:rPr>
              <a:t>CẦU LÔNG </a:t>
            </a:r>
            <a:endParaRPr lang="en-US" sz="7200">
              <a:solidFill>
                <a:schemeClr val="bg1">
                  <a:lumMod val="95000"/>
                </a:schemeClr>
              </a:solidFill>
              <a:latin typeface="Goudy Stout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400" y="3886200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smtClean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LỚP 10B2</a:t>
            </a:r>
          </a:p>
          <a:p>
            <a:pPr algn="ctr"/>
            <a:r>
              <a:rPr lang="en-US" sz="1600" b="1" u="sng" smtClean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TỔ </a:t>
            </a:r>
            <a:r>
              <a:rPr lang="en-US" sz="1600" b="1" u="sng" smtClean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</a:t>
            </a:r>
            <a:endParaRPr lang="en-US" sz="1600" b="1" u="sng">
              <a:solidFill>
                <a:schemeClr val="bg1">
                  <a:lumMod val="9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371600" y="1295400"/>
            <a:ext cx="5334000" cy="15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8894" y="2628106"/>
            <a:ext cx="2667000" cy="15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371600" y="3962400"/>
            <a:ext cx="381000" cy="15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6553200" y="1447800"/>
            <a:ext cx="304800" cy="15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 rot="10613407">
            <a:off x="4419600" y="5029200"/>
            <a:ext cx="457200" cy="3810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rot="5400000">
            <a:off x="5562600" y="3276600"/>
            <a:ext cx="6858000" cy="30480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000">
    <p:dissolve/>
    <p:sndAc>
      <p:stSnd>
        <p:snd r:embed="rId2" name="drumroll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764 -0.1463 C -0.29879 -0.15139 0.06024 -0.15625 0.06927 -0.14121 C 0.0783 -0.12616 -0.59236 -0.0801 -0.60382 -0.05648 C -0.61528 -0.03287 -0.10156 -0.00949 1.11111E-6 3.33333E-6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row a Pear by Jonas Mosesson #Design Popular #Dribbble #sho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52600"/>
            <a:ext cx="7620000" cy="5715000"/>
          </a:xfrm>
          <a:prstGeom prst="rect">
            <a:avLst/>
          </a:prstGeom>
          <a:noFill/>
        </p:spPr>
      </p:pic>
      <p:pic>
        <p:nvPicPr>
          <p:cNvPr id="5122" name="Picture 2" descr="Animated version by Tsuriel of illustration by @volfinside volfinsid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533400"/>
            <a:ext cx="2844800" cy="2133600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010400" cy="641350"/>
          </a:xfrm>
          <a:solidFill>
            <a:srgbClr val="DAA6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VNI-Times" pitchFamily="2" charset="0"/>
              </a:rPr>
              <a:t>Kyõ </a:t>
            </a:r>
            <a:r>
              <a:rPr lang="en-US" sz="3200" dirty="0" err="1" smtClean="0">
                <a:latin typeface="VNI-Times" pitchFamily="2" charset="0"/>
              </a:rPr>
              <a:t>thuaät</a:t>
            </a:r>
            <a:r>
              <a:rPr lang="en-US" sz="3200" dirty="0" smtClean="0">
                <a:latin typeface="VNI-Times" pitchFamily="2" charset="0"/>
              </a:rPr>
              <a:t> </a:t>
            </a:r>
            <a:r>
              <a:rPr lang="en-US" sz="3200" dirty="0" err="1" smtClean="0">
                <a:latin typeface="VNI-Times" pitchFamily="2" charset="0"/>
              </a:rPr>
              <a:t>giao</a:t>
            </a:r>
            <a:r>
              <a:rPr lang="en-US" sz="3200" dirty="0" smtClean="0">
                <a:latin typeface="VNI-Times" pitchFamily="2" charset="0"/>
              </a:rPr>
              <a:t> </a:t>
            </a:r>
            <a:r>
              <a:rPr lang="en-US" sz="3200" dirty="0" err="1" smtClean="0">
                <a:latin typeface="VNI-Times" pitchFamily="2" charset="0"/>
              </a:rPr>
              <a:t>caàu</a:t>
            </a:r>
            <a:r>
              <a:rPr lang="en-US" sz="3200" dirty="0" smtClean="0">
                <a:latin typeface="VNI-Times" pitchFamily="2" charset="0"/>
              </a:rPr>
              <a:t> </a:t>
            </a:r>
            <a:r>
              <a:rPr lang="en-US" sz="3200" dirty="0" err="1" smtClean="0">
                <a:latin typeface="VNI-Times" pitchFamily="2" charset="0"/>
              </a:rPr>
              <a:t>thaáp</a:t>
            </a:r>
            <a:r>
              <a:rPr lang="en-US" sz="3200" dirty="0" smtClean="0">
                <a:latin typeface="VNI-Times" pitchFamily="2" charset="0"/>
              </a:rPr>
              <a:t> </a:t>
            </a:r>
            <a:r>
              <a:rPr lang="en-US" sz="3200" dirty="0" err="1" smtClean="0">
                <a:latin typeface="VNI-Times" pitchFamily="2" charset="0"/>
              </a:rPr>
              <a:t>gaàn</a:t>
            </a:r>
            <a:r>
              <a:rPr lang="en-US" sz="3200" dirty="0" smtClean="0">
                <a:latin typeface="VNI-Times" pitchFamily="2" charset="0"/>
              </a:rPr>
              <a:t> </a:t>
            </a:r>
            <a:r>
              <a:rPr lang="en-US" sz="3200" dirty="0" err="1" smtClean="0">
                <a:latin typeface="VNI-Times" pitchFamily="2" charset="0"/>
              </a:rPr>
              <a:t>traùi</a:t>
            </a:r>
            <a:r>
              <a:rPr lang="en-US" sz="3200" dirty="0" smtClean="0">
                <a:latin typeface="VNI-Times" pitchFamily="2" charset="0"/>
              </a:rPr>
              <a:t> </a:t>
            </a:r>
            <a:r>
              <a:rPr lang="en-US" sz="3200" dirty="0" err="1" smtClean="0">
                <a:latin typeface="VNI-Times" pitchFamily="2" charset="0"/>
              </a:rPr>
              <a:t>tay</a:t>
            </a:r>
            <a:endParaRPr lang="en-US" sz="3200" dirty="0" smtClean="0">
              <a:latin typeface="VNI-Time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667000"/>
            <a:ext cx="8153400" cy="3810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304800" y="1524000"/>
            <a:ext cx="8839200" cy="53340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u="sng" smtClean="0">
                <a:latin typeface="VNI-Times" pitchFamily="2" charset="0"/>
              </a:rPr>
              <a:t> </a:t>
            </a:r>
            <a:r>
              <a:rPr lang="en-US" sz="4500" b="1" i="1" u="sng" smtClean="0">
                <a:latin typeface="VNI-Times" pitchFamily="2" charset="0"/>
              </a:rPr>
              <a:t>ÑEÁM THEO NHÒP 1 – 8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4500" b="1" i="1" u="sng" smtClean="0">
              <a:latin typeface="VNI-Times" pitchFamily="2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4500" b="1">
                <a:latin typeface="VNI-Times" pitchFamily="2" charset="0"/>
              </a:rPr>
              <a:t>Nhòp 5</a:t>
            </a:r>
            <a:r>
              <a:rPr lang="en-US" sz="4500">
                <a:latin typeface="VNI-Times" pitchFamily="2" charset="0"/>
              </a:rPr>
              <a:t> : Duøng löïc chuû yeáu cuûa ngoùn caùi cuûa baøn tay caàm vôït ñaåy töø sau ra tröôùc ñoàng thôøi vôùi vieäc buoâng rôi caàu cuûa tay traùi. </a:t>
            </a:r>
          </a:p>
          <a:p>
            <a:pPr>
              <a:lnSpc>
                <a:spcPct val="90000"/>
              </a:lnSpc>
              <a:defRPr/>
            </a:pPr>
            <a:r>
              <a:rPr lang="en-US" sz="4500" b="1">
                <a:latin typeface="VNI-Times" pitchFamily="2" charset="0"/>
              </a:rPr>
              <a:t>Nhòp 6</a:t>
            </a:r>
            <a:r>
              <a:rPr lang="en-US" sz="4500">
                <a:latin typeface="VNI-Times" pitchFamily="2" charset="0"/>
              </a:rPr>
              <a:t> : Maët vôït tieáp xuùc vôùi caàu vaø döøng ñoät ngoät.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4500">
                <a:latin typeface="VNI-Times" pitchFamily="2" charset="0"/>
              </a:rPr>
              <a:t>                     ( Nhòp 5 vaø 6 ñeám lieàn nhau ) </a:t>
            </a:r>
          </a:p>
          <a:p>
            <a:pPr>
              <a:lnSpc>
                <a:spcPct val="90000"/>
              </a:lnSpc>
              <a:defRPr/>
            </a:pPr>
            <a:r>
              <a:rPr lang="en-US" sz="4500" b="1">
                <a:latin typeface="VNI-Times" pitchFamily="2" charset="0"/>
              </a:rPr>
              <a:t>Nhòp 7</a:t>
            </a:r>
            <a:r>
              <a:rPr lang="en-US" sz="4500">
                <a:latin typeface="VNI-Times" pitchFamily="2" charset="0"/>
              </a:rPr>
              <a:t> : Thu vôït veà , ñoåi nhanh chaân traùi veà tröôùc, chaân phaûi ra sau thaønh tö theá chuaån bò trung bình. </a:t>
            </a:r>
            <a:endParaRPr lang="en-US" sz="4500" smtClean="0">
              <a:latin typeface="VNI-Times" pitchFamily="2" charset="0"/>
            </a:endParaRPr>
          </a:p>
          <a:p>
            <a:pPr>
              <a:lnSpc>
                <a:spcPct val="90000"/>
              </a:lnSpc>
              <a:defRPr/>
            </a:pPr>
            <a:endParaRPr lang="en-US" sz="4500">
              <a:latin typeface="VNI-Times" pitchFamily="2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4500" b="1">
                <a:latin typeface="VNI-Times" pitchFamily="2" charset="0"/>
              </a:rPr>
              <a:t>Nhòp 8</a:t>
            </a:r>
            <a:r>
              <a:rPr lang="en-US" sz="4500">
                <a:latin typeface="VNI-Times" pitchFamily="2" charset="0"/>
              </a:rPr>
              <a:t> : Trôû veà tö theá ban ñaàu. Hai chaân ñöøng chuïm laïi, tay caàm vôït, caàu.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800" b="1" i="1" smtClean="0">
              <a:latin typeface="VNI-Time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eep pushing avocado boy, it's almost friday.  Part of my sticker pack Moody Foodies:  https://www.behance.net/gallery/43627687/Moody-Foodies-for-StickerPlac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620000" cy="5715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4400" y="457200"/>
            <a:ext cx="8229600" cy="57912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DAA600"/>
          </a:soli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latin typeface="VNI-Times" pitchFamily="2" charset="0"/>
              </a:rPr>
              <a:t>Kyõ thuaät giao caàu cao xa thuaän tay</a:t>
            </a:r>
            <a:r>
              <a:rPr lang="en-US" sz="3600" smtClean="0">
                <a:latin typeface="VNI-Times" pitchFamily="2" charset="0"/>
              </a:rPr>
              <a:t> 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057400"/>
            <a:ext cx="8007350" cy="4267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u="sng" smtClean="0">
                <a:latin typeface="VNI-Times" pitchFamily="2" charset="0"/>
              </a:rPr>
              <a:t> ÑEÁM THEO NHÒP 1 – 8 : </a:t>
            </a:r>
            <a:endParaRPr lang="en-US" b="1" smtClean="0">
              <a:latin typeface="VNI-Time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VNI-Times" pitchFamily="2" charset="0"/>
              </a:rPr>
              <a:t>Nhòp 1 : Chaân ngöôïc phía vôùi tay caàm vôït böôùc leân tröôùc moät böôùc.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VNI-Times" pitchFamily="2" charset="0"/>
              </a:rPr>
              <a:t>Nhòp 2 : Chaân traùi môû ra vaø xoay goùc khoaûng 45</a:t>
            </a:r>
            <a:r>
              <a:rPr lang="en-US" baseline="30000" smtClean="0">
                <a:latin typeface="VNI-Times" pitchFamily="2" charset="0"/>
              </a:rPr>
              <a:t>o </a:t>
            </a:r>
            <a:r>
              <a:rPr lang="en-US" smtClean="0">
                <a:latin typeface="VNI-Times" pitchFamily="2" charset="0"/>
              </a:rPr>
              <a:t>höôùng löôùi.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VNI-Times" pitchFamily="2" charset="0"/>
              </a:rPr>
              <a:t>Nhòp 3 : Tay traùi caàm thaân caàu baèng ngoùn caùi vaø ngoùn troû.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VNI-Times" pitchFamily="2" charset="0"/>
              </a:rPr>
              <a:t>Nhòp 4 : Tay phaûi caàm vôït ngang söôøn, gaáp goùc khuyûu tay töï nhieân.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latin typeface="VNI-Time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905000"/>
            <a:ext cx="8305800" cy="4495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eep pushing avocado boy, it's almost friday.  Part of my sticker pack Moody Foodies:  https://www.behance.net/gallery/43627687/Moody-Foodies-for-StickerPlac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533400"/>
            <a:ext cx="7620000" cy="5715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04800"/>
            <a:ext cx="8229600" cy="57912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  <a:solidFill>
            <a:srgbClr val="DAA600"/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i="1" u="sng" smtClean="0">
                <a:latin typeface="VNI-Times" pitchFamily="2" charset="0"/>
              </a:rPr>
              <a:t>Kyõ thuaät giao caàu cao xa thuaän tay</a:t>
            </a:r>
            <a:r>
              <a:rPr lang="en-US" sz="4000" b="1" i="1" u="sng" smtClean="0">
                <a:latin typeface="VNI-Times" pitchFamily="2" charset="0"/>
              </a:rPr>
              <a:t> 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057400"/>
            <a:ext cx="800735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u="sng" smtClean="0">
                <a:latin typeface="VNI-Times" pitchFamily="2" charset="0"/>
              </a:rPr>
              <a:t> ÑEÁM THEO NHÒP 1 – 8 : </a:t>
            </a:r>
            <a:endParaRPr lang="en-US" b="1" smtClean="0">
              <a:latin typeface="VNI-Time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latin typeface="VNI-Time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905000"/>
            <a:ext cx="8305800" cy="4495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2667000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latin typeface="VNI-Times" pitchFamily="2" charset="0"/>
              </a:rPr>
              <a:t>Nhòp 5 : Ñöa vôït töø tröôùc xuoáng döôùi ra sau. </a:t>
            </a:r>
          </a:p>
          <a:p>
            <a:pPr>
              <a:defRPr/>
            </a:pPr>
            <a:r>
              <a:rPr lang="en-US" sz="2800" b="1">
                <a:latin typeface="VNI-Times" pitchFamily="2" charset="0"/>
              </a:rPr>
              <a:t>Nhòp 6 : Ñöa vôït töø döôùi ra tröôùc leân treân. </a:t>
            </a:r>
          </a:p>
          <a:p>
            <a:pPr>
              <a:defRPr/>
            </a:pPr>
            <a:r>
              <a:rPr lang="en-US" sz="2800" b="1">
                <a:latin typeface="VNI-Times" pitchFamily="2" charset="0"/>
              </a:rPr>
              <a:t>Nhòp 7 : Tieáp xuùc caàu vôùi löïc maïnh nhaát </a:t>
            </a:r>
          </a:p>
          <a:p>
            <a:pPr>
              <a:defRPr/>
            </a:pPr>
            <a:r>
              <a:rPr lang="en-US" sz="2800" b="1">
                <a:latin typeface="VNI-Times" pitchFamily="2" charset="0"/>
              </a:rPr>
              <a:t>             </a:t>
            </a:r>
            <a:r>
              <a:rPr lang="en-US" sz="2800" b="1" smtClean="0">
                <a:latin typeface="VNI-Times" pitchFamily="2" charset="0"/>
              </a:rPr>
              <a:t> </a:t>
            </a:r>
            <a:r>
              <a:rPr lang="en-US" sz="2800" b="1">
                <a:latin typeface="VNI-Times" pitchFamily="2" charset="0"/>
              </a:rPr>
              <a:t>( Nhòp 6 vaø 7 ñeám lieàn nhau ) </a:t>
            </a:r>
          </a:p>
          <a:p>
            <a:pPr>
              <a:defRPr/>
            </a:pPr>
            <a:r>
              <a:rPr lang="en-US" sz="2800" b="1">
                <a:latin typeface="VNI-Times" pitchFamily="2" charset="0"/>
              </a:rPr>
              <a:t>Nhòp 8 : Luøi chaân ngöôïc phí vôùi tay caàm vôït trôû veà tö theá ban ñaàu.</a:t>
            </a:r>
          </a:p>
        </p:txBody>
      </p:sp>
      <p:pic>
        <p:nvPicPr>
          <p:cNvPr id="8" name="Content Placeholder 7" descr="KT giao cau ca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2500" r="1942"/>
          <a:stretch>
            <a:fillRect/>
          </a:stretch>
        </p:blipFill>
        <p:spPr>
          <a:xfrm>
            <a:off x="685800" y="5257800"/>
            <a:ext cx="7696200" cy="16002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@isabellegene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924800" cy="6553200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714375"/>
          </a:xfrm>
          <a:solidFill>
            <a:srgbClr val="DAA6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VNI-Times" pitchFamily="2" charset="0"/>
              </a:rPr>
              <a:t>Kyõ </a:t>
            </a:r>
            <a:r>
              <a:rPr lang="en-US" sz="3600" dirty="0" err="1" smtClean="0">
                <a:latin typeface="VNI-Times" pitchFamily="2" charset="0"/>
              </a:rPr>
              <a:t>thuaät</a:t>
            </a:r>
            <a:r>
              <a:rPr lang="en-US" sz="3600" dirty="0" smtClean="0">
                <a:latin typeface="VNI-Times" pitchFamily="2" charset="0"/>
              </a:rPr>
              <a:t> </a:t>
            </a:r>
            <a:r>
              <a:rPr lang="en-US" sz="3600" dirty="0" err="1" smtClean="0">
                <a:latin typeface="VNI-Times" pitchFamily="2" charset="0"/>
              </a:rPr>
              <a:t>di</a:t>
            </a:r>
            <a:r>
              <a:rPr lang="en-US" sz="3600" dirty="0" smtClean="0">
                <a:latin typeface="VNI-Times" pitchFamily="2" charset="0"/>
              </a:rPr>
              <a:t> </a:t>
            </a:r>
            <a:r>
              <a:rPr lang="en-US" sz="3600" dirty="0" err="1" smtClean="0">
                <a:latin typeface="VNI-Times" pitchFamily="2" charset="0"/>
              </a:rPr>
              <a:t>chuyeån</a:t>
            </a:r>
            <a:r>
              <a:rPr lang="en-US" sz="3600" dirty="0" smtClean="0">
                <a:latin typeface="VNI-Times" pitchFamily="2" charset="0"/>
              </a:rPr>
              <a:t> ñôn </a:t>
            </a:r>
            <a:r>
              <a:rPr lang="en-US" sz="3600" dirty="0" err="1" smtClean="0">
                <a:latin typeface="VNI-Times" pitchFamily="2" charset="0"/>
              </a:rPr>
              <a:t>böôùc</a:t>
            </a:r>
            <a:endParaRPr lang="en-US" sz="3600" dirty="0" smtClean="0">
              <a:latin typeface="VNI-Time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838200"/>
            <a:ext cx="8534400" cy="57912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90600"/>
            <a:ext cx="8839200" cy="5562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u="sng" smtClean="0">
                <a:latin typeface="VNI-Times" pitchFamily="2" charset="0"/>
              </a:rPr>
              <a:t>ÑEÁM THEO NHÒP 1 – 8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>
                <a:latin typeface="VNI-Times" pitchFamily="2" charset="0"/>
              </a:rPr>
              <a:t>TTCB  trung bình  (Chaân cuøng phía tay caàm vôït laø chaân phaûi)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>
                <a:latin typeface="VNI-Times" pitchFamily="2" charset="0"/>
              </a:rPr>
              <a:t>Nhòp 1 ( vò trí soá 1 ): Böôùc chaân phaûi cheách 45</a:t>
            </a:r>
            <a:r>
              <a:rPr lang="en-US" sz="2400" b="1" baseline="30000" smtClean="0">
                <a:latin typeface="VNI-Times" pitchFamily="2" charset="0"/>
              </a:rPr>
              <a:t>o</a:t>
            </a:r>
            <a:r>
              <a:rPr lang="en-US" sz="2400" b="1" smtClean="0">
                <a:latin typeface="VNI-Times" pitchFamily="2" charset="0"/>
              </a:rPr>
              <a:t> höôùng löôùi , buïng khom , hai khôùp goái gaáp töï nhieân , troïng taâm doàn vaøo hai nöûa baøn chaân treân , loøng baøn tay caàm vôït môû ra höôùng veà tröôùc thöïc hieän kyõ thuaät ñaùnh caàu phaûi thaáp tay . Keát thuùc ñoäng taùc thu chaân phaûi veà taïo thaønh TTCB ôû vò trí soá 9 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>
                <a:latin typeface="VNI-Times" pitchFamily="2" charset="0"/>
              </a:rPr>
              <a:t>Nhòp 2 ( vò trí soá 2 ): Böôùc chaân phaûi leân chính dieän taïi vò trí naøy, ngöôøi taäp coù theå thöïc hieän caùch ñaùnh phaûi hoaëc traùi thaáp tay.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>
                <a:latin typeface="VNI-Times" pitchFamily="2" charset="0"/>
              </a:rPr>
              <a:t>Nhòp 3 (vò trí soá 3): Böôùc chaân phaûi sang traùi cheách 45</a:t>
            </a:r>
            <a:r>
              <a:rPr lang="en-US" sz="2400" b="1" baseline="30000" smtClean="0">
                <a:latin typeface="VNI-Times" pitchFamily="2" charset="0"/>
              </a:rPr>
              <a:t>o</a:t>
            </a:r>
            <a:r>
              <a:rPr lang="en-US" sz="2400" b="1" smtClean="0">
                <a:latin typeface="VNI-Times" pitchFamily="2" charset="0"/>
              </a:rPr>
              <a:t> thöïc hieän kyõ thuaät ñaùnh traùi thaáp tay.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>
                <a:latin typeface="VNI-Times" pitchFamily="2" charset="0"/>
              </a:rPr>
              <a:t>Nhòp 4 (vò trí soá 4): Böôùc chaân phaûi sang traùi thöïc hieän kyõ thuaät ñaùnh traùi thaáp ngang hoâng 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b="1" smtClean="0">
              <a:latin typeface="VNI-Time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6324600"/>
            <a:ext cx="7924800" cy="7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5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1" animBg="1"/>
      <p:bldP spid="2458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ibjab's StoryBots, animated minimals by Mauro Gatt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81000"/>
            <a:ext cx="6705600" cy="6705600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714375"/>
          </a:xfrm>
          <a:solidFill>
            <a:srgbClr val="DAA6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VNI-Times" pitchFamily="2" charset="0"/>
              </a:rPr>
              <a:t>Kyõ </a:t>
            </a:r>
            <a:r>
              <a:rPr lang="en-US" sz="3600" dirty="0" err="1" smtClean="0">
                <a:latin typeface="VNI-Times" pitchFamily="2" charset="0"/>
              </a:rPr>
              <a:t>thuaät</a:t>
            </a:r>
            <a:r>
              <a:rPr lang="en-US" sz="3600" dirty="0" smtClean="0">
                <a:latin typeface="VNI-Times" pitchFamily="2" charset="0"/>
              </a:rPr>
              <a:t> </a:t>
            </a:r>
            <a:r>
              <a:rPr lang="en-US" sz="3600" dirty="0" err="1" smtClean="0">
                <a:latin typeface="VNI-Times" pitchFamily="2" charset="0"/>
              </a:rPr>
              <a:t>di</a:t>
            </a:r>
            <a:r>
              <a:rPr lang="en-US" sz="3600" dirty="0" smtClean="0">
                <a:latin typeface="VNI-Times" pitchFamily="2" charset="0"/>
              </a:rPr>
              <a:t> </a:t>
            </a:r>
            <a:r>
              <a:rPr lang="en-US" sz="3600" dirty="0" err="1" smtClean="0">
                <a:latin typeface="VNI-Times" pitchFamily="2" charset="0"/>
              </a:rPr>
              <a:t>chuyeån</a:t>
            </a:r>
            <a:r>
              <a:rPr lang="en-US" sz="3600" dirty="0" smtClean="0">
                <a:latin typeface="VNI-Times" pitchFamily="2" charset="0"/>
              </a:rPr>
              <a:t> ñôn </a:t>
            </a:r>
            <a:r>
              <a:rPr lang="en-US" sz="3600" dirty="0" err="1" smtClean="0">
                <a:latin typeface="VNI-Times" pitchFamily="2" charset="0"/>
              </a:rPr>
              <a:t>böôùc</a:t>
            </a:r>
            <a:endParaRPr lang="en-US" sz="3600" dirty="0" smtClean="0">
              <a:latin typeface="VNI-Time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85800"/>
            <a:ext cx="8534400" cy="5791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295400"/>
            <a:ext cx="8540750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i="1" u="sng" smtClean="0">
                <a:latin typeface="VNI-Times" pitchFamily="2" charset="0"/>
              </a:rPr>
              <a:t>ÑEÁM THEO NHÒP 1 – 8  </a:t>
            </a:r>
          </a:p>
          <a:p>
            <a:pPr>
              <a:lnSpc>
                <a:spcPct val="80000"/>
              </a:lnSpc>
              <a:defRPr/>
            </a:pPr>
            <a:r>
              <a:rPr lang="en-US" sz="2700" b="1" i="1">
                <a:latin typeface="VNI-Times" pitchFamily="2" charset="0"/>
              </a:rPr>
              <a:t>Nhòp 5 (vò trí soá 5): Böôùc chaân phaûi qua traùi, ra sau, tay caàm vôït ñöa cao, khuyûu tay gaáp goùc taïo ñaø thöïc hieän kyõ thuaät ñaùnh traùi cao tay. </a:t>
            </a:r>
          </a:p>
          <a:p>
            <a:pPr>
              <a:lnSpc>
                <a:spcPct val="80000"/>
              </a:lnSpc>
              <a:defRPr/>
            </a:pPr>
            <a:r>
              <a:rPr lang="en-US" sz="2700" b="1" i="1">
                <a:latin typeface="VNI-Times" pitchFamily="2" charset="0"/>
              </a:rPr>
              <a:t>Nhòp 6 (vò trí soá 6): Ruùt chaân traùi ra sau chaân phaûi, gaáp goùc khuyûu chaân thöïc hieän kyõ thuaät phoøng thuû khi ñoái phöông ñaùnh ngang taàm ngöïc traùi. </a:t>
            </a:r>
          </a:p>
          <a:p>
            <a:pPr>
              <a:lnSpc>
                <a:spcPct val="80000"/>
              </a:lnSpc>
              <a:defRPr/>
            </a:pPr>
            <a:r>
              <a:rPr lang="en-US" sz="2700" b="1" i="1">
                <a:latin typeface="VNI-Times" pitchFamily="2" charset="0"/>
              </a:rPr>
              <a:t>Nhòp 7 (vò trí soá 7): Ruùt chaân phaûi ra sau chaân traùi, gaáp goùc khuyûu chaân thöïc hieän kyõ thuaät phoøng thuû khi ñoái phöông ñaùnh ngang taàm ngöïc phaûi.</a:t>
            </a:r>
          </a:p>
          <a:p>
            <a:pPr>
              <a:lnSpc>
                <a:spcPct val="80000"/>
              </a:lnSpc>
              <a:defRPr/>
            </a:pPr>
            <a:r>
              <a:rPr lang="en-US" sz="2700" b="1" i="1">
                <a:latin typeface="VNI-Times" pitchFamily="2" charset="0"/>
              </a:rPr>
              <a:t>Nhòp 8 (vò trí soá 8): Böôùc chaân phaûi sang phaûi thöïc hieän kyõ thuaät ñaùnh phaûi thaáp ngang hoâng.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latin typeface="VNI-Time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6324600"/>
            <a:ext cx="7924800" cy="7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4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9af04143d58e5d74634fd4235f70eb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80176" cy="6858000"/>
          </a:xfrm>
          <a:prstGeom prst="rect">
            <a:avLst/>
          </a:prstGeom>
        </p:spPr>
      </p:pic>
      <p:pic>
        <p:nvPicPr>
          <p:cNvPr id="6" name="Picture 5" descr="060225cde75e25459a05e6c83b6fecc1 (1).jpg"/>
          <p:cNvPicPr>
            <a:picLocks noChangeAspect="1"/>
          </p:cNvPicPr>
          <p:nvPr/>
        </p:nvPicPr>
        <p:blipFill>
          <a:blip r:embed="rId3"/>
          <a:srcRect r="-63" b="26190"/>
          <a:stretch>
            <a:fillRect/>
          </a:stretch>
        </p:blipFill>
        <p:spPr>
          <a:xfrm>
            <a:off x="1981200" y="4267200"/>
            <a:ext cx="2340077" cy="2590800"/>
          </a:xfrm>
          <a:prstGeom prst="rect">
            <a:avLst/>
          </a:prstGeom>
        </p:spPr>
      </p:pic>
      <p:pic>
        <p:nvPicPr>
          <p:cNvPr id="11" name="ClipArt Placeholder 10" descr="8daa7d703326118b5ae8dd70b6f3daa4.jpg"/>
          <p:cNvPicPr>
            <a:picLocks noGrp="1" noChangeAspect="1"/>
          </p:cNvPicPr>
          <p:nvPr>
            <p:ph type="clipArt" sz="half" idx="1"/>
          </p:nvPr>
        </p:nvPicPr>
        <p:blipFill>
          <a:blip r:embed="rId4"/>
          <a:stretch>
            <a:fillRect/>
          </a:stretch>
        </p:blipFill>
        <p:spPr>
          <a:xfrm>
            <a:off x="4267199" y="3200400"/>
            <a:ext cx="2971801" cy="3657600"/>
          </a:xfrm>
        </p:spPr>
      </p:pic>
      <p:pic>
        <p:nvPicPr>
          <p:cNvPr id="8" name="Picture 7" descr="368239dd1e75e337e0c72607ff10bcf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3438"/>
            <a:ext cx="1981200" cy="2694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8768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94fb49caf37349234bd1d51a58b5c2ab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200400"/>
            <a:ext cx="2438400" cy="3657600"/>
          </a:xfrm>
          <a:prstGeom prst="rect">
            <a:avLst/>
          </a:prstGeom>
        </p:spPr>
      </p:pic>
      <p:pic>
        <p:nvPicPr>
          <p:cNvPr id="9" name="Picture 8" descr="4b49dfd886887fbc09f22211d9c03d4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267200" cy="4267200"/>
          </a:xfrm>
          <a:prstGeom prst="rect">
            <a:avLst/>
          </a:prstGeom>
        </p:spPr>
      </p:pic>
      <p:pic>
        <p:nvPicPr>
          <p:cNvPr id="12" name="Picture 11" descr="85f4e39c22372e2a7182e4cde437b13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0"/>
            <a:ext cx="4876800" cy="3251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ỹ thuật cầu lông cơ bản và nâng cao Vnbadmint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211732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9E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50" name="Picture 6" descr="Badminton on Behanc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228600" y="304800"/>
            <a:ext cx="967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THANKS</a:t>
            </a:r>
            <a:r>
              <a:rPr lang="en-US" sz="4000" smtClean="0">
                <a:solidFill>
                  <a:schemeClr val="bg1"/>
                </a:solidFill>
                <a:latin typeface=".VnCooper" pitchFamily="34" charset="0"/>
              </a:rPr>
              <a:t> FOR </a:t>
            </a: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LISTENING</a:t>
            </a:r>
            <a:r>
              <a:rPr lang="en-US" sz="4000" smtClean="0">
                <a:solidFill>
                  <a:schemeClr val="bg1"/>
                </a:solidFill>
                <a:latin typeface=".VnCooper" pitchFamily="34" charset="0"/>
              </a:rPr>
              <a:t> AND </a:t>
            </a: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WATCHING</a:t>
            </a:r>
            <a:r>
              <a:rPr lang="en-US" sz="4000" smtClean="0">
                <a:solidFill>
                  <a:schemeClr val="bg1"/>
                </a:solidFill>
                <a:latin typeface=".VnCooper" pitchFamily="34" charset="0"/>
              </a:rPr>
              <a:t> </a:t>
            </a:r>
          </a:p>
          <a:p>
            <a:endParaRPr lang="en-US" sz="4000"/>
          </a:p>
        </p:txBody>
      </p:sp>
      <p:pic>
        <p:nvPicPr>
          <p:cNvPr id="9" name="Picture 2" descr="Discover &amp; Share this Transparent GIF with everyone you know. GIPHY is how you search, share, discover, and create GIFs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990600"/>
            <a:ext cx="1676400" cy="12233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nti_dribbb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438400"/>
            <a:ext cx="3810000" cy="2857500"/>
          </a:xfrm>
          <a:prstGeom prst="rect">
            <a:avLst/>
          </a:prstGeom>
          <a:noFill/>
        </p:spPr>
      </p:pic>
      <p:pic>
        <p:nvPicPr>
          <p:cNvPr id="1032" name="Picture 8" descr="Twitter | Facebook | Instagra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295400"/>
            <a:ext cx="1905000" cy="1428750"/>
          </a:xfrm>
          <a:prstGeom prst="rect">
            <a:avLst/>
          </a:prstGeom>
          <a:noFill/>
        </p:spPr>
      </p:pic>
      <p:pic>
        <p:nvPicPr>
          <p:cNvPr id="31" name="Picture 30" descr="images853722_11_Cau_long.jpg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0" y="4114800"/>
            <a:ext cx="4495799" cy="2743200"/>
          </a:xfrm>
          <a:prstGeom prst="rect">
            <a:avLst/>
          </a:prstGeom>
        </p:spPr>
      </p:pic>
      <p:pic>
        <p:nvPicPr>
          <p:cNvPr id="1030" name="Picture 6" descr="Here's to the weekend, Dropbox Paper style  instagram | behance | vimeo | tumblr | twitte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228600"/>
            <a:ext cx="1625600" cy="1219200"/>
          </a:xfrm>
          <a:prstGeom prst="rect">
            <a:avLst/>
          </a:prstGeom>
          <a:noFill/>
        </p:spPr>
      </p:pic>
      <p:pic>
        <p:nvPicPr>
          <p:cNvPr id="1034" name="Picture 10" descr="#wattpad #humor [Pongo él título en inglés para que se lea cool :v] ¡Hola hola! Como verán, esta wea no es una historia ¡Son mis dibujos!  Creaciones mías, que  tendrán alguna que otra ilustración o cómic (de cualquier tipo, tanto mis experiencias o de &quot;volver a casa&quot;)  Esto es para que se relajen mientras yo me c...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5334000"/>
            <a:ext cx="2514600" cy="220279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495800" y="2133600"/>
            <a:ext cx="3320461" cy="1231106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DAA600"/>
                </a:solidFill>
              </a:rPr>
              <a:t>    </a:t>
            </a:r>
            <a:r>
              <a:rPr lang="en-US" sz="5400" b="1" i="1" smtClean="0">
                <a:solidFill>
                  <a:srgbClr val="DAA600"/>
                </a:solidFill>
              </a:rPr>
              <a:t>LỊCH SỬ</a:t>
            </a:r>
          </a:p>
          <a:p>
            <a:r>
              <a:rPr lang="en-US" sz="2000" smtClean="0"/>
              <a:t> </a:t>
            </a:r>
            <a:r>
              <a:rPr lang="en-US" sz="2000" b="1" smtClean="0"/>
              <a:t>PHÁT TRIỂN MÔN CẦU LÔNG</a:t>
            </a:r>
            <a:endParaRPr lang="en-US" sz="800" b="1"/>
          </a:p>
        </p:txBody>
      </p:sp>
      <p:pic>
        <p:nvPicPr>
          <p:cNvPr id="6" name="Picture 5" descr="badminton-history (1).jpg"/>
          <p:cNvPicPr>
            <a:picLocks noChangeAspect="1"/>
          </p:cNvPicPr>
          <p:nvPr/>
        </p:nvPicPr>
        <p:blipFill>
          <a:blip r:embed="rId7"/>
          <a:srcRect l="1836" t="7442" r="1651"/>
          <a:stretch>
            <a:fillRect/>
          </a:stretch>
        </p:blipFill>
        <p:spPr>
          <a:xfrm>
            <a:off x="0" y="228600"/>
            <a:ext cx="4495800" cy="3886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5800" y="1295400"/>
            <a:ext cx="3429000" cy="4419600"/>
          </a:xfrm>
          <a:prstGeom prst="rect">
            <a:avLst/>
          </a:prstGeom>
          <a:noFill/>
          <a:ln w="28575"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76800" y="4038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i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CỦA THẾ GIỚI</a:t>
            </a:r>
          </a:p>
          <a:p>
            <a:pPr>
              <a:buFont typeface="Arial" pitchFamily="34" charset="0"/>
              <a:buChar char="•"/>
            </a:pPr>
            <a:r>
              <a:rPr lang="en-US" sz="1400" i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CỦA VIỆT NAM</a:t>
            </a:r>
            <a:endParaRPr lang="en-US" sz="1400" i="1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181600" y="4648200"/>
            <a:ext cx="1981200" cy="1588"/>
          </a:xfrm>
          <a:prstGeom prst="line">
            <a:avLst/>
          </a:prstGeom>
          <a:ln w="38100">
            <a:solidFill>
              <a:srgbClr val="DA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10200" y="4800600"/>
            <a:ext cx="1447800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5029200"/>
            <a:ext cx="1981200" cy="1588"/>
          </a:xfrm>
          <a:prstGeom prst="line">
            <a:avLst/>
          </a:prstGeom>
          <a:ln w="38100">
            <a:solidFill>
              <a:srgbClr val="DA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24400" y="1447800"/>
            <a:ext cx="2971800" cy="76200"/>
          </a:xfrm>
          <a:prstGeom prst="rect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4400" y="5486400"/>
            <a:ext cx="2971800" cy="7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/>
          <p:cNvSpPr/>
          <p:nvPr/>
        </p:nvSpPr>
        <p:spPr>
          <a:xfrm rot="10800000">
            <a:off x="8382000" y="381000"/>
            <a:ext cx="609600" cy="533400"/>
          </a:xfrm>
          <a:prstGeom prst="rtTriangle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 descr="IMG_0013_1582437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44824"/>
            <a:ext cx="9677400" cy="6813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533400" y="0"/>
            <a:ext cx="96774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1143000"/>
            <a:ext cx="6705600" cy="9906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5300" b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Lòch söû phaùt trieån</a:t>
            </a:r>
            <a:br>
              <a:rPr lang="en-US" sz="5300" b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</a:br>
            <a:r>
              <a:rPr lang="en-US" sz="5300" b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moân Caàu Loâng</a:t>
            </a:r>
            <a:r>
              <a:rPr lang="en-US" sz="3600" b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/>
            </a:r>
            <a:br>
              <a:rPr lang="en-US" sz="3600" b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</a:br>
            <a:r>
              <a:rPr lang="en-US" sz="4000" i="1" u="sng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Treân Theá Giôùi</a:t>
            </a:r>
            <a:r>
              <a:rPr lang="en-US" sz="2200" u="sng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endParaRPr lang="en-US" sz="3600" u="sng" smtClean="0">
              <a:solidFill>
                <a:schemeClr val="bg1">
                  <a:lumMod val="95000"/>
                </a:schemeClr>
              </a:solidFill>
              <a:latin typeface="VNI-Times" pitchFamily="2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3886200" y="2971800"/>
            <a:ext cx="5257800" cy="5334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Xuaát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hieän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caùch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ñaây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hôn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2000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naêm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ôû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thôøi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Hy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Laïp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coå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ñaïi</a:t>
            </a:r>
            <a:r>
              <a:rPr lang="en-US" sz="240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VNI-Time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TK 18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ôû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AÁn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Ñoä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coù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1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troø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chôi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teân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Picna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troâng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raát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gioáng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moân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Caàu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Loâng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hieän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ñaïi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ngaøy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nay.</a:t>
            </a:r>
            <a:endParaRPr lang="en-US" sz="2400">
              <a:solidFill>
                <a:schemeClr val="bg1">
                  <a:lumMod val="95000"/>
                </a:schemeClr>
              </a:solidFill>
              <a:latin typeface="VNI-Time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VNI-Time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1873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Só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quan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Anh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sau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khi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töø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AÁn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Ñoä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trôû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veà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trong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moät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buoåi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tieäc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ñaõ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phoå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bieàn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troø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chôi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NI-Times" pitchFamily="2" charset="0"/>
              </a:rPr>
              <a:t>naøy</a:t>
            </a:r>
            <a:r>
              <a:rPr lang="en-US" sz="2800" dirty="0" smtClean="0">
                <a:latin typeface="VNI-Times" pitchFamily="2" charset="0"/>
              </a:rPr>
              <a:t>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0" descr="IMG_0013_1582437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1"/>
            <a:ext cx="4114800" cy="4343400"/>
          </a:xfrm>
          <a:prstGeom prst="rect">
            <a:avLst/>
          </a:prstGeom>
        </p:spPr>
      </p:pic>
      <p:pic>
        <p:nvPicPr>
          <p:cNvPr id="18" name="Content Placeholder 17" descr="IMG_0014_1582434i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-533400" y="4343400"/>
            <a:ext cx="4038600" cy="2514600"/>
          </a:xfrm>
        </p:spPr>
      </p:pic>
      <p:sp>
        <p:nvSpPr>
          <p:cNvPr id="17" name="Rectangle 16"/>
          <p:cNvSpPr/>
          <p:nvPr/>
        </p:nvSpPr>
        <p:spPr>
          <a:xfrm>
            <a:off x="3505200" y="1752600"/>
            <a:ext cx="304800" cy="3886200"/>
          </a:xfrm>
          <a:prstGeom prst="rect">
            <a:avLst/>
          </a:pr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onday by Jonas Mosesson #Design Popular #Dribbble #sho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187825" cy="3140869"/>
          </a:xfrm>
          <a:prstGeom prst="rect">
            <a:avLst/>
          </a:prstGeom>
          <a:noFill/>
        </p:spPr>
      </p:pic>
      <p:pic>
        <p:nvPicPr>
          <p:cNvPr id="17426" name="Picture 18" descr=" 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" y="3429000"/>
            <a:ext cx="5785610" cy="4343400"/>
          </a:xfrm>
          <a:prstGeom prst="rect">
            <a:avLst/>
          </a:prstGeom>
          <a:noFill/>
        </p:spPr>
      </p:pic>
      <p:pic>
        <p:nvPicPr>
          <p:cNvPr id="1741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14815"/>
          <a:stretch>
            <a:fillRect/>
          </a:stretch>
        </p:blipFill>
        <p:spPr bwMode="auto">
          <a:xfrm>
            <a:off x="7162800" y="4800600"/>
            <a:ext cx="1752600" cy="17526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09600" y="1143000"/>
            <a:ext cx="4419600" cy="28194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0" y="2209800"/>
            <a:ext cx="8229600" cy="7874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>
                <a:latin typeface="VNI-Times" pitchFamily="2" charset="0"/>
              </a:rPr>
              <a:t>1960 xuaát hieän ôû moät soá thaønh phoá lôùn.</a:t>
            </a:r>
            <a:br>
              <a:rPr lang="en-US" sz="2400">
                <a:latin typeface="VNI-Times" pitchFamily="2" charset="0"/>
              </a:rPr>
            </a:br>
            <a:endParaRPr lang="en-US" sz="2400" b="1" u="sng" smtClean="0">
              <a:latin typeface="VNI-Times" pitchFamily="2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1295400"/>
            <a:ext cx="6324600" cy="914400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US" sz="2300">
                <a:latin typeface="VNI-Times" pitchFamily="2" charset="0"/>
              </a:rPr>
              <a:t>Ngaøy 5 thaùng 7 naêm 1934 Lieân </a:t>
            </a:r>
            <a:r>
              <a:rPr lang="en-US" sz="2300" smtClean="0">
                <a:latin typeface="VNI-Times" pitchFamily="2" charset="0"/>
              </a:rPr>
              <a:t>Ñoaøn</a:t>
            </a:r>
          </a:p>
          <a:p>
            <a:pPr>
              <a:buNone/>
              <a:defRPr/>
            </a:pPr>
            <a:r>
              <a:rPr lang="en-US" sz="2300" smtClean="0">
                <a:latin typeface="VNI-Times" pitchFamily="2" charset="0"/>
              </a:rPr>
              <a:t>   </a:t>
            </a:r>
            <a:r>
              <a:rPr lang="en-US" sz="2300">
                <a:latin typeface="VNI-Times" pitchFamily="2" charset="0"/>
              </a:rPr>
              <a:t>Caàu Loâng Theá Giôùi ñöôïc thaønh </a:t>
            </a:r>
            <a:r>
              <a:rPr lang="en-US" sz="2300" smtClean="0">
                <a:latin typeface="VNI-Times" pitchFamily="2" charset="0"/>
              </a:rPr>
              <a:t>laäp  (IBF </a:t>
            </a:r>
            <a:r>
              <a:rPr lang="en-US" sz="2300">
                <a:latin typeface="VNI-Times" pitchFamily="2" charset="0"/>
              </a:rPr>
              <a:t>)</a:t>
            </a:r>
          </a:p>
          <a:p>
            <a:pPr>
              <a:buNone/>
              <a:defRPr/>
            </a:pPr>
            <a:endParaRPr lang="en-US" sz="2300" dirty="0" smtClean="0">
              <a:latin typeface="VNI-Times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0" y="2819400"/>
            <a:ext cx="11125200" cy="198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>
                <a:latin typeface="VNI-Times" pitchFamily="2" charset="0"/>
              </a:rPr>
              <a:t>1990 Lieân Ñoaøn Caàu Loâng </a:t>
            </a:r>
            <a:endParaRPr lang="en-US" sz="2400" smtClean="0">
              <a:latin typeface="VNI-Times" pitchFamily="2" charset="0"/>
            </a:endParaRPr>
          </a:p>
          <a:p>
            <a:pPr>
              <a:buNone/>
              <a:defRPr/>
            </a:pPr>
            <a:r>
              <a:rPr lang="en-US" sz="2400" smtClean="0">
                <a:latin typeface="VNI-Times" pitchFamily="2" charset="0"/>
              </a:rPr>
              <a:t>Vieät </a:t>
            </a:r>
            <a:r>
              <a:rPr lang="en-US" sz="2400">
                <a:latin typeface="VNI-Times" pitchFamily="2" charset="0"/>
              </a:rPr>
              <a:t>Nam </a:t>
            </a:r>
            <a:r>
              <a:rPr lang="en-US" sz="2400" smtClean="0">
                <a:latin typeface="VNI-Times" pitchFamily="2" charset="0"/>
              </a:rPr>
              <a:t>ñöôïc </a:t>
            </a:r>
            <a:r>
              <a:rPr lang="en-US" sz="2400">
                <a:latin typeface="VNI-Times" pitchFamily="2" charset="0"/>
              </a:rPr>
              <a:t>thaønh laäp</a:t>
            </a:r>
            <a:r>
              <a:rPr lang="en-US" sz="2400" smtClean="0">
                <a:latin typeface="VNI-Times" pitchFamily="2" charset="0"/>
              </a:rPr>
              <a:t>.</a:t>
            </a:r>
          </a:p>
          <a:p>
            <a:pPr>
              <a:buNone/>
              <a:defRPr/>
            </a:pPr>
            <a:r>
              <a:rPr lang="en-US" sz="2400" smtClean="0">
                <a:latin typeface="VNI-Times" pitchFamily="2" charset="0"/>
              </a:rPr>
              <a:t>( </a:t>
            </a:r>
            <a:r>
              <a:rPr lang="en-US" sz="2400">
                <a:latin typeface="VNI-Times" pitchFamily="2" charset="0"/>
              </a:rPr>
              <a:t>VBF ) </a:t>
            </a:r>
          </a:p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-5562600" y="0"/>
            <a:ext cx="4038600" cy="1981200"/>
          </a:xfrm>
        </p:spPr>
        <p:txBody>
          <a:bodyPr/>
          <a:lstStyle/>
          <a:p>
            <a:endParaRPr lang="en-US"/>
          </a:p>
        </p:txBody>
      </p:sp>
      <p:pic>
        <p:nvPicPr>
          <p:cNvPr id="17418" name="Picture 10" descr="Related image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 l="28462" t="20541" r="26923" b="717"/>
          <a:stretch>
            <a:fillRect/>
          </a:stretch>
        </p:blipFill>
        <p:spPr bwMode="auto">
          <a:xfrm>
            <a:off x="4800600" y="5181600"/>
            <a:ext cx="2209800" cy="1371600"/>
          </a:xfrm>
          <a:prstGeom prst="rect">
            <a:avLst/>
          </a:prstGeom>
          <a:noFill/>
        </p:spPr>
      </p:pic>
      <p:pic>
        <p:nvPicPr>
          <p:cNvPr id="17420" name="Picture 12" descr="Related image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4191000" y="3048000"/>
            <a:ext cx="2857500" cy="2076983"/>
          </a:xfrm>
          <a:prstGeom prst="rect">
            <a:avLst/>
          </a:prstGeom>
          <a:noFill/>
        </p:spPr>
      </p:pic>
      <p:pic>
        <p:nvPicPr>
          <p:cNvPr id="17422" name="Picture 14" descr="Related image"/>
          <p:cNvPicPr>
            <a:picLocks noChangeAspect="1" noChangeArrowheads="1"/>
          </p:cNvPicPr>
          <p:nvPr/>
        </p:nvPicPr>
        <p:blipFill>
          <a:blip r:embed="rId7">
            <a:grayscl/>
          </a:blip>
          <a:srcRect/>
          <a:stretch>
            <a:fillRect/>
          </a:stretch>
        </p:blipFill>
        <p:spPr bwMode="auto">
          <a:xfrm>
            <a:off x="5562600" y="228600"/>
            <a:ext cx="3274888" cy="2667000"/>
          </a:xfrm>
          <a:prstGeom prst="rect">
            <a:avLst/>
          </a:prstGeom>
          <a:noFill/>
        </p:spPr>
      </p:pic>
      <p:pic>
        <p:nvPicPr>
          <p:cNvPr id="17424" name="Picture 16" descr="Related image"/>
          <p:cNvPicPr>
            <a:picLocks noChangeAspect="1" noChangeArrowheads="1"/>
          </p:cNvPicPr>
          <p:nvPr/>
        </p:nvPicPr>
        <p:blipFill>
          <a:blip r:embed="rId8">
            <a:grayscl/>
          </a:blip>
          <a:srcRect l="29340" t="21103" r="19542" b="2158"/>
          <a:stretch>
            <a:fillRect/>
          </a:stretch>
        </p:blipFill>
        <p:spPr bwMode="auto">
          <a:xfrm>
            <a:off x="7239000" y="2971800"/>
            <a:ext cx="1676400" cy="16764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81000" y="304800"/>
            <a:ext cx="4191000" cy="707886"/>
          </a:xfrm>
          <a:prstGeom prst="rect">
            <a:avLst/>
          </a:prstGeom>
          <a:solidFill>
            <a:srgbClr val="C898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 b="1" u="sng" smtClean="0">
                <a:solidFill>
                  <a:schemeClr val="bg1">
                    <a:lumMod val="85000"/>
                  </a:schemeClr>
                </a:solidFill>
                <a:latin typeface="VNI-Lithos" pitchFamily="2" charset="0"/>
              </a:rPr>
              <a:t>ÔÛ Vieät Nam </a:t>
            </a:r>
            <a:endParaRPr lang="en-US" sz="4000" b="1" u="sng">
              <a:solidFill>
                <a:schemeClr val="bg1">
                  <a:lumMod val="85000"/>
                </a:schemeClr>
              </a:solidFill>
              <a:latin typeface="VNI-Lithos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267200"/>
            <a:ext cx="4129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>
                <a:latin typeface="VNI-Times" pitchFamily="2" charset="0"/>
              </a:rPr>
              <a:t>1994 VN trôû thaønh thaønh </a:t>
            </a:r>
            <a:r>
              <a:rPr lang="en-US" sz="2400" smtClean="0">
                <a:latin typeface="VNI-Times" pitchFamily="2" charset="0"/>
              </a:rPr>
              <a:t>vieân</a:t>
            </a:r>
          </a:p>
          <a:p>
            <a:pPr>
              <a:defRPr/>
            </a:pPr>
            <a:r>
              <a:rPr lang="en-US" sz="2400" smtClean="0">
                <a:latin typeface="VNI-Times" pitchFamily="2" charset="0"/>
              </a:rPr>
              <a:t> </a:t>
            </a:r>
            <a:r>
              <a:rPr lang="en-US" sz="2400">
                <a:latin typeface="VNI-Times" pitchFamily="2" charset="0"/>
              </a:rPr>
              <a:t>cuûa IBF </a:t>
            </a:r>
            <a:endParaRPr lang="en-US" sz="2400" dirty="0">
              <a:latin typeface="VNI-Times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vid Pulju - I love these things!!! Friday by Jonas Mosess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0" y="0"/>
            <a:ext cx="5588000" cy="4191000"/>
          </a:xfrm>
          <a:prstGeom prst="rect">
            <a:avLst/>
          </a:prstGeom>
          <a:noFill/>
        </p:spPr>
      </p:pic>
      <p:pic>
        <p:nvPicPr>
          <p:cNvPr id="18436" name="Picture 4" descr="Plant by Sahil Sadigov - Dribbb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886200"/>
            <a:ext cx="3962400" cy="2971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4"/>
          <a:srcRect r="42042" b="7814"/>
          <a:stretch>
            <a:fillRect/>
          </a:stretch>
        </p:blipFill>
        <p:spPr bwMode="auto">
          <a:xfrm>
            <a:off x="0" y="990600"/>
            <a:ext cx="4416425" cy="5227638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787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latin typeface="VNI-Times" pitchFamily="2" charset="0"/>
              </a:rPr>
              <a:t>Saân baõi, duïng cuï taäp luyeän</a:t>
            </a:r>
            <a:r>
              <a:rPr lang="en-US" sz="3600" b="1" smtClean="0">
                <a:latin typeface="VNI-Times" pitchFamily="2" charset="0"/>
              </a:rPr>
              <a:t>.</a:t>
            </a:r>
            <a:br>
              <a:rPr lang="en-US" sz="3600" b="1" smtClean="0">
                <a:latin typeface="VNI-Times" pitchFamily="2" charset="0"/>
              </a:rPr>
            </a:br>
            <a:endParaRPr lang="en-US" sz="3600" b="1" smtClean="0">
              <a:latin typeface="VNI-Times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200" y="685800"/>
            <a:ext cx="4114800" cy="32766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838200"/>
            <a:ext cx="4037012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Times" pitchFamily="2" charset="0"/>
              </a:rPr>
              <a:t>Daøi 13m40 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Times" pitchFamily="2" charset="0"/>
              </a:rPr>
              <a:t>Roäng 6m10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Times" pitchFamily="2" charset="0"/>
              </a:rPr>
              <a:t>Löôùi cao 1m55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Times" pitchFamily="2" charset="0"/>
              </a:rPr>
              <a:t>      ôû giöõa truøng 1m524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Times" pitchFamily="2" charset="0"/>
              </a:rPr>
              <a:t>Ñöôøng bieân roäng 4cm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Times" pitchFamily="2" charset="0"/>
              </a:rPr>
              <a:t>Saân ñôn roäng 5m18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smtClean="0">
              <a:latin typeface="VNI-Times" pitchFamily="2" charset="0"/>
            </a:endParaRPr>
          </a:p>
          <a:p>
            <a:pPr eaLnBrk="1" hangingPunct="1">
              <a:defRPr/>
            </a:pPr>
            <a:endParaRPr lang="en-US" sz="2800" smtClean="0">
              <a:latin typeface="VNI-Times" pitchFamily="2" charset="0"/>
            </a:endParaRPr>
          </a:p>
        </p:txBody>
      </p:sp>
      <p:sp>
        <p:nvSpPr>
          <p:cNvPr id="11271" name="Rectangle 7"/>
          <p:cNvSpPr>
            <a:spLocks noRot="1" noChangeArrowheads="1"/>
          </p:cNvSpPr>
          <p:nvPr/>
        </p:nvSpPr>
        <p:spPr bwMode="auto">
          <a:xfrm>
            <a:off x="1524000" y="6264275"/>
            <a:ext cx="1447800" cy="593725"/>
          </a:xfrm>
          <a:prstGeom prst="rect">
            <a:avLst/>
          </a:prstGeom>
          <a:solidFill>
            <a:srgbClr val="DAA6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Times" pitchFamily="2" charset="0"/>
              </a:rPr>
              <a:t>SAÂN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67200" y="685800"/>
            <a:ext cx="4648200" cy="3505200"/>
          </a:xfrm>
          <a:prstGeom prst="rect">
            <a:avLst/>
          </a:prstGeom>
          <a:noFill/>
          <a:ln w="28575"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uesday morning's coffee is just too darn HOT.  Part of my sticker pack Moody Foodies:  https://www.behance.net/gallery/43627687/Moody-Foodies-for-StickerPlac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143000"/>
            <a:ext cx="7620000" cy="5715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447800" y="381000"/>
            <a:ext cx="8001000" cy="60960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Roller Brush by Gal Shir - Dribbbl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0"/>
            <a:ext cx="3200400" cy="24003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 flipV="1">
            <a:off x="0" y="6857999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20" name="Picture 8" descr="Cau mo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43000" y="1143000"/>
            <a:ext cx="1981200" cy="1676400"/>
          </a:xfr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66800"/>
            <a:ext cx="1219200" cy="609600"/>
          </a:xfrm>
          <a:solidFill>
            <a:srgbClr val="DAA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smtClean="0">
                <a:latin typeface="VNI-Times" pitchFamily="2" charset="0"/>
              </a:rPr>
              <a:t>CAÀU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4114800" y="533400"/>
            <a:ext cx="3927475" cy="2514600"/>
          </a:xfrm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800" b="1" smtClean="0">
                <a:latin typeface="VNI-Times" pitchFamily="2" charset="0"/>
              </a:rPr>
              <a:t>Coù 16 caùnh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800" b="1" smtClean="0">
                <a:latin typeface="VNI-Times" pitchFamily="2" charset="0"/>
              </a:rPr>
              <a:t>Thaân ñöôïc noái laïi baèng chæ coù boâi keo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800" b="1" smtClean="0">
                <a:latin typeface="VNI-Times" pitchFamily="2" charset="0"/>
              </a:rPr>
              <a:t>Nuùm laøm baèng thaân caây baàn. 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04800" y="5029200"/>
            <a:ext cx="1219200" cy="584775"/>
          </a:xfrm>
          <a:prstGeom prst="rect">
            <a:avLst/>
          </a:prstGeom>
          <a:solidFill>
            <a:srgbClr val="DAA6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latin typeface="VNI-Times" pitchFamily="2" charset="0"/>
              </a:rPr>
              <a:t>VÔÏT</a:t>
            </a:r>
          </a:p>
        </p:txBody>
      </p:sp>
      <p:pic>
        <p:nvPicPr>
          <p:cNvPr id="6150" name="Picture 9" descr="Vot CL MP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1676400" y="3429000"/>
            <a:ext cx="1046163" cy="3200400"/>
          </a:xfrm>
        </p:spPr>
      </p:pic>
      <p:sp>
        <p:nvSpPr>
          <p:cNvPr id="13322" name="Rectangle 10"/>
          <p:cNvSpPr>
            <a:spLocks noRot="1" noChangeArrowheads="1"/>
          </p:cNvSpPr>
          <p:nvPr/>
        </p:nvSpPr>
        <p:spPr bwMode="auto">
          <a:xfrm>
            <a:off x="4724400" y="3810000"/>
            <a:ext cx="3927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3323" name="Rectangle 11"/>
          <p:cNvSpPr>
            <a:spLocks noRot="1" noChangeArrowheads="1"/>
          </p:cNvSpPr>
          <p:nvPr/>
        </p:nvSpPr>
        <p:spPr bwMode="auto">
          <a:xfrm>
            <a:off x="4724400" y="3886200"/>
            <a:ext cx="3927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3324" name="Rectangle 12"/>
          <p:cNvSpPr>
            <a:spLocks noRot="1" noChangeArrowheads="1"/>
          </p:cNvSpPr>
          <p:nvPr/>
        </p:nvSpPr>
        <p:spPr bwMode="auto">
          <a:xfrm>
            <a:off x="3657600" y="3352800"/>
            <a:ext cx="4571999" cy="327660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§"/>
              <a:defRPr/>
            </a:pPr>
            <a:r>
              <a:rPr lang="en-US" sz="2800" b="1">
                <a:latin typeface="VNI-Times" pitchFamily="2" charset="0"/>
              </a:rPr>
              <a:t>Caáu taïo 3 phaàn : Maët, Thaân, Caùn vôït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§"/>
              <a:defRPr/>
            </a:pPr>
            <a:r>
              <a:rPr lang="en-US" sz="2800" b="1">
                <a:latin typeface="VNI-Times" pitchFamily="2" charset="0"/>
              </a:rPr>
              <a:t>Daøi khoâng quaù 68cm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§"/>
              <a:defRPr/>
            </a:pPr>
            <a:r>
              <a:rPr lang="en-US" sz="2800" b="1">
                <a:latin typeface="VNI-Times" pitchFamily="2" charset="0"/>
              </a:rPr>
              <a:t>Roäng khoâng quaù 23cm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§"/>
              <a:defRPr/>
            </a:pPr>
            <a:r>
              <a:rPr lang="en-US" sz="2800" b="1">
                <a:latin typeface="VNI-Times" pitchFamily="2" charset="0"/>
              </a:rPr>
              <a:t>Caùn daøi khoâng quaù 40cm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§"/>
              <a:defRPr/>
            </a:pPr>
            <a:r>
              <a:rPr lang="en-US" sz="2800" b="1">
                <a:latin typeface="VNI-Times" pitchFamily="2" charset="0"/>
              </a:rPr>
              <a:t>Naëng 95 tôùi 120gram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Discover &amp; Share this Transparent GIF with everyone you know. GIPHY is how you search, share, discover, and create GIFs.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4724400"/>
            <a:ext cx="2167466" cy="18288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03 0.00139 C -0.13402 -0.08773 -0.08402 -0.16505 -0.01701 -0.17037 C 0.04705 -0.17709 0.10695 -0.11713 0.11094 -0.03056 C 0.11598 0.0493 0.07396 0.12384 0.01389 0.12916 C -0.04097 0.1331 -0.09305 0.08402 -0.09704 0.00949 C -0.10104 -0.05857 -0.06597 -0.12246 -0.0151 -0.12778 C 0.03195 -0.13172 0.07605 -0.09051 0.079 -0.02801 C 0.08195 0.02801 0.054 0.08264 0.01198 0.08518 C -0.02604 0.08935 -0.06197 0.0574 -0.0651 0.00671 C -0.06701 -0.03866 -0.046 -0.08241 -0.01302 -0.08519 C 0.01598 -0.08773 0.04497 -0.06389 0.04705 -0.02523 C 0.04896 0.0081 0.03403 0.04004 0.0099 0.04259 C -0.01006 0.04537 -0.03107 0.03078 -0.03211 0.00393 C -0.03402 -0.01736 -0.02604 -0.03982 -0.01111 -0.0426 C 0.00105 -0.0426 0.01303 -0.03727 0.01494 -0.02269 C 0.01598 -0.0132 0.01389 -0.00394 0.00799 3.33333E-6 C 0.00504 0.00139 0.00296 0.00139 -4.44444E-6 3.33333E-6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3318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8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few of my Moody Foodies have been trending on Giphy these last days, so I figured I might post a few more on the old Dribbble as well. Here's a toasty one.  Get them in iMessages now, you dum dum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620000" cy="5715000"/>
          </a:xfrm>
          <a:prstGeom prst="rect">
            <a:avLst/>
          </a:prstGeom>
          <a:noFill/>
        </p:spPr>
      </p:pic>
      <p:pic>
        <p:nvPicPr>
          <p:cNvPr id="22536" name="Picture 8" descr="Thursday by Jonas Mosesson #Design Popular #Dribbble #shot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686300"/>
            <a:ext cx="2895600" cy="21717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8200" y="1295400"/>
            <a:ext cx="7848600" cy="4191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2" name="Picture 4" descr="奔跑的橙子 Running orange by Kankan #Design Popular #Dribbble #shot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-304800"/>
            <a:ext cx="4572000" cy="34290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324600" cy="838200"/>
          </a:xfrm>
          <a:solidFill>
            <a:srgbClr val="DAA600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VNI-Jamai" pitchFamily="2" charset="0"/>
              </a:rPr>
              <a:t>Caùch caàm vôït thuaän tay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8686800" cy="21717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2800" b="1" i="1" u="sng" smtClean="0">
              <a:latin typeface="VNI-Times" pitchFamily="2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u="sng" smtClean="0">
                <a:latin typeface="VNI-Times" pitchFamily="2" charset="0"/>
              </a:rPr>
              <a:t> ÑEÁM THEO NHÒP 1 – 8 : </a:t>
            </a:r>
            <a:endParaRPr lang="en-US" sz="2800" b="1" smtClean="0">
              <a:latin typeface="VNI-Times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1 </a:t>
            </a:r>
            <a:r>
              <a:rPr lang="en-US" sz="2800" smtClean="0">
                <a:latin typeface="VNI-Times" pitchFamily="2" charset="0"/>
              </a:rPr>
              <a:t>: Tay traùi caàm vôït sao cho caïnh nghieâng cuûa vôït quay veà tröôùc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2</a:t>
            </a:r>
            <a:r>
              <a:rPr lang="en-US" sz="2800" smtClean="0">
                <a:latin typeface="VNI-Times" pitchFamily="2" charset="0"/>
              </a:rPr>
              <a:t> : Tay phaûi ñöa leân ngang vai höôùng loøng baøn tay ra tröôùc , sao cho ngoùn caùi vaø ngoùn troû taïo thaønh hình chöõ V ( 45</a:t>
            </a:r>
            <a:r>
              <a:rPr lang="en-US" sz="2800" baseline="30000" smtClean="0">
                <a:latin typeface="VNI-Times" pitchFamily="2" charset="0"/>
              </a:rPr>
              <a:t>o</a:t>
            </a:r>
            <a:r>
              <a:rPr lang="en-US" sz="2800" smtClean="0">
                <a:latin typeface="VNI-Times" pitchFamily="2" charset="0"/>
              </a:rPr>
              <a:t> ) höôùng leân treân 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3</a:t>
            </a:r>
            <a:r>
              <a:rPr lang="en-US" sz="2800" smtClean="0">
                <a:latin typeface="VNI-Times" pitchFamily="2" charset="0"/>
              </a:rPr>
              <a:t> : Baøn tay phaûi ñeå vaøo caùn vôït sao cho caïnh döôùi cuûa baøn tay caàm vôït caùch ñaùy caùn vôït khoaûng 1 cm 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4</a:t>
            </a:r>
            <a:r>
              <a:rPr lang="en-US" sz="2800" smtClean="0">
                <a:latin typeface="VNI-Times" pitchFamily="2" charset="0"/>
              </a:rPr>
              <a:t> : Ngoùn caùi giöõ caùn vôït baèng ñoát ngoaøi cuûa maët beân cuûa caùn vôït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6477000"/>
            <a:ext cx="7620000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85800" y="1219200"/>
            <a:ext cx="5334000" cy="1588"/>
          </a:xfrm>
          <a:prstGeom prst="line">
            <a:avLst/>
          </a:prstGeom>
          <a:ln w="38100">
            <a:solidFill>
              <a:srgbClr val="DA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05000" y="1371600"/>
            <a:ext cx="29718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minton-m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 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29200"/>
            <a:ext cx="1828800" cy="1828800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371600"/>
            <a:ext cx="84582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5 : Ngoùn troû giöõ caùn vôït baèng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800" b="1" smtClean="0">
                <a:latin typeface="VNI-Times" pitchFamily="2" charset="0"/>
              </a:rPr>
              <a:t>ñoát ngoaøi, phía treân cuûa ngoùn caùi 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6 : Ba ngoùn coøn laïi aùp hôø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800" b="1" smtClean="0">
                <a:latin typeface="VNI-Times" pitchFamily="2" charset="0"/>
              </a:rPr>
              <a:t>töï </a:t>
            </a:r>
            <a:r>
              <a:rPr lang="en-US" sz="2800" b="1" smtClean="0">
                <a:latin typeface="VNI-Times" pitchFamily="2" charset="0"/>
              </a:rPr>
              <a:t>nhieân vaøo caùn vôït ôû döôùi ngoùn caùi.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7 : Duoãi coå tay caàm vôït ,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800" b="1" smtClean="0">
                <a:latin typeface="VNI-Times" pitchFamily="2" charset="0"/>
              </a:rPr>
              <a:t>sao cho caïnh beân cuûa maët vôït 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800" b="1" smtClean="0">
                <a:latin typeface="VNI-Times" pitchFamily="2" charset="0"/>
              </a:rPr>
              <a:t> thaân vôït , caùn vôït vaø caùnh tay caàm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800" b="1" smtClean="0">
                <a:latin typeface="VNI-Times" pitchFamily="2" charset="0"/>
              </a:rPr>
              <a:t> vôït taïo thaønh moät ñöôøng thaúng . 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8 : Ñöa veà tö theá chuaån bò 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</p:txBody>
      </p:sp>
      <p:pic>
        <p:nvPicPr>
          <p:cNvPr id="50180" name="Picture 4" descr="Forehand Grip"/>
          <p:cNvPicPr>
            <a:picLocks noChangeAspect="1" noChangeArrowheads="1"/>
          </p:cNvPicPr>
          <p:nvPr/>
        </p:nvPicPr>
        <p:blipFill>
          <a:blip r:embed="rId4" r:link="rId5"/>
          <a:srcRect l="5882" t="2941" r="5882" b="5882"/>
          <a:stretch>
            <a:fillRect/>
          </a:stretch>
        </p:blipFill>
        <p:spPr bwMode="auto">
          <a:xfrm>
            <a:off x="228600" y="2133600"/>
            <a:ext cx="265471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2971800" y="762000"/>
            <a:ext cx="5791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6400800"/>
            <a:ext cx="5791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카톡! 스타들의 수능 응원 메시지가 왔어요 | 1boon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057399" cy="2057400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0"/>
            <a:ext cx="5638800" cy="685800"/>
          </a:xfrm>
          <a:solidFill>
            <a:srgbClr val="DAA600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latin typeface="VNI-Jamai" pitchFamily="2" charset="0"/>
              </a:rPr>
              <a:t>Caùch caàm vôït thuaän tay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667000" y="990600"/>
            <a:ext cx="6477000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515600" y="-533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010400" cy="641350"/>
          </a:xfrm>
          <a:solidFill>
            <a:srgbClr val="DAA6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 smtClean="0">
                <a:latin typeface="VNI-Times" pitchFamily="2" charset="0"/>
              </a:rPr>
              <a:t>Kyõ </a:t>
            </a:r>
            <a:r>
              <a:rPr lang="en-US" sz="3200" b="1" u="sng" dirty="0" err="1" smtClean="0">
                <a:latin typeface="VNI-Times" pitchFamily="2" charset="0"/>
              </a:rPr>
              <a:t>thuaät</a:t>
            </a:r>
            <a:r>
              <a:rPr lang="en-US" sz="3200" b="1" u="sng" dirty="0" smtClean="0">
                <a:latin typeface="VNI-Times" pitchFamily="2" charset="0"/>
              </a:rPr>
              <a:t> </a:t>
            </a:r>
            <a:r>
              <a:rPr lang="en-US" sz="3200" b="1" u="sng" dirty="0" err="1" smtClean="0">
                <a:latin typeface="VNI-Times" pitchFamily="2" charset="0"/>
              </a:rPr>
              <a:t>giao</a:t>
            </a:r>
            <a:r>
              <a:rPr lang="en-US" sz="3200" b="1" u="sng" dirty="0" smtClean="0">
                <a:latin typeface="VNI-Times" pitchFamily="2" charset="0"/>
              </a:rPr>
              <a:t> </a:t>
            </a:r>
            <a:r>
              <a:rPr lang="en-US" sz="3200" b="1" u="sng" dirty="0" err="1" smtClean="0">
                <a:latin typeface="VNI-Times" pitchFamily="2" charset="0"/>
              </a:rPr>
              <a:t>caàu</a:t>
            </a:r>
            <a:r>
              <a:rPr lang="en-US" sz="3200" b="1" u="sng" dirty="0" smtClean="0">
                <a:latin typeface="VNI-Times" pitchFamily="2" charset="0"/>
              </a:rPr>
              <a:t> </a:t>
            </a:r>
            <a:r>
              <a:rPr lang="en-US" sz="3200" b="1" u="sng" dirty="0" err="1" smtClean="0">
                <a:latin typeface="VNI-Times" pitchFamily="2" charset="0"/>
              </a:rPr>
              <a:t>thaáp</a:t>
            </a:r>
            <a:r>
              <a:rPr lang="en-US" sz="3200" b="1" u="sng" dirty="0" smtClean="0">
                <a:latin typeface="VNI-Times" pitchFamily="2" charset="0"/>
              </a:rPr>
              <a:t> </a:t>
            </a:r>
            <a:r>
              <a:rPr lang="en-US" sz="3200" b="1" u="sng" dirty="0" err="1" smtClean="0">
                <a:latin typeface="VNI-Times" pitchFamily="2" charset="0"/>
              </a:rPr>
              <a:t>gaàn</a:t>
            </a:r>
            <a:r>
              <a:rPr lang="en-US" sz="3200" b="1" u="sng" dirty="0" smtClean="0">
                <a:latin typeface="VNI-Times" pitchFamily="2" charset="0"/>
              </a:rPr>
              <a:t> </a:t>
            </a:r>
            <a:r>
              <a:rPr lang="en-US" sz="3200" b="1" u="sng" dirty="0" err="1" smtClean="0">
                <a:latin typeface="VNI-Times" pitchFamily="2" charset="0"/>
              </a:rPr>
              <a:t>traùi</a:t>
            </a:r>
            <a:r>
              <a:rPr lang="en-US" sz="3200" b="1" u="sng" dirty="0" smtClean="0">
                <a:latin typeface="VNI-Times" pitchFamily="2" charset="0"/>
              </a:rPr>
              <a:t> </a:t>
            </a:r>
            <a:r>
              <a:rPr lang="en-US" sz="3200" b="1" u="sng" dirty="0" err="1" smtClean="0">
                <a:latin typeface="VNI-Times" pitchFamily="2" charset="0"/>
              </a:rPr>
              <a:t>tay</a:t>
            </a:r>
            <a:endParaRPr lang="en-US" sz="3200" b="1" u="sng" dirty="0" smtClean="0">
              <a:latin typeface="VNI-Times" pitchFamily="2" charset="0"/>
            </a:endParaRPr>
          </a:p>
        </p:txBody>
      </p:sp>
      <p:pic>
        <p:nvPicPr>
          <p:cNvPr id="32770" name="Picture 2" descr="Grow a Pear by Jonas Mosesson #Design Popular #Dribbble #sho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7620000" cy="571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2438400"/>
            <a:ext cx="8153400" cy="381000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2667000"/>
            <a:ext cx="9144000" cy="3886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u="sng" smtClean="0">
                <a:latin typeface="VNI-Times" pitchFamily="2" charset="0"/>
              </a:rPr>
              <a:t> </a:t>
            </a:r>
            <a:r>
              <a:rPr lang="en-US" sz="2800" b="1" i="1" u="sng" smtClean="0">
                <a:latin typeface="VNI-Times" pitchFamily="2" charset="0"/>
              </a:rPr>
              <a:t>ÑEÁM THEO NHÒP 1 – 8 : </a:t>
            </a:r>
            <a:endParaRPr lang="en-US" sz="2800" b="1" i="1" smtClean="0">
              <a:latin typeface="VNI-Times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1</a:t>
            </a:r>
            <a:r>
              <a:rPr lang="en-US" sz="2800" smtClean="0">
                <a:latin typeface="VNI-Times" pitchFamily="2" charset="0"/>
              </a:rPr>
              <a:t> : Chaân cuøng phía vôùi tay caàm vôït böôùc leân tröôùc moät böôùc.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2</a:t>
            </a:r>
            <a:r>
              <a:rPr lang="en-US" sz="2800" smtClean="0">
                <a:latin typeface="VNI-Times" pitchFamily="2" charset="0"/>
              </a:rPr>
              <a:t> : Chaân traùi môû ra vaø xoay goùc khoaûng 45</a:t>
            </a:r>
            <a:r>
              <a:rPr lang="en-US" sz="2800" baseline="30000" smtClean="0">
                <a:latin typeface="VNI-Times" pitchFamily="2" charset="0"/>
              </a:rPr>
              <a:t>o</a:t>
            </a:r>
            <a:r>
              <a:rPr lang="en-US" sz="2800" smtClean="0">
                <a:latin typeface="VNI-Times" pitchFamily="2" charset="0"/>
              </a:rPr>
              <a:t> höôùng löôùi.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3</a:t>
            </a:r>
            <a:r>
              <a:rPr lang="en-US" sz="2800" smtClean="0">
                <a:latin typeface="VNI-Times" pitchFamily="2" charset="0"/>
              </a:rPr>
              <a:t> : Tay traùi caàm caùnh caàu baèng ngoùn caùi vaø ngoùn troû. Ba ngoùn coøn laïi höôùng tôùi tröôùc.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smtClean="0">
                <a:latin typeface="VNI-Times" pitchFamily="2" charset="0"/>
              </a:rPr>
              <a:t>Nhòp 4 </a:t>
            </a:r>
            <a:r>
              <a:rPr lang="en-US" sz="2800" smtClean="0">
                <a:latin typeface="VNI-Times" pitchFamily="2" charset="0"/>
              </a:rPr>
              <a:t>: Caàm vôït ñeå maët vôït caùch nuùm caàu khoaûng 15 ñeán 20cm , ngoùn caùi vaø ngoùn troû tyø leân hai caïnh beân cuûa caùn vôït , sao cho khuyûu tay caàm vôït gaáp goùc ngang taàm ngöïc.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DAA600"/>
          </a:soli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7" descr="Kt giao cau tha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81200" y="990600"/>
            <a:ext cx="5200650" cy="16002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1124</Words>
  <Application>Microsoft Office PowerPoint</Application>
  <PresentationFormat>On-screen Show (4:3)</PresentationFormat>
  <Paragraphs>99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Lòch söû phaùt trieån  moân Caàu Loâng Treân Theá Giôùi </vt:lpstr>
      <vt:lpstr>1960 xuaát hieän ôû moät soá thaønh phoá lôùn. </vt:lpstr>
      <vt:lpstr>Saân baõi, duïng cuï taäp luyeän. </vt:lpstr>
      <vt:lpstr>CAÀU</vt:lpstr>
      <vt:lpstr>Caùch caàm vôït thuaän tay</vt:lpstr>
      <vt:lpstr>Caùch caàm vôït thuaän tay</vt:lpstr>
      <vt:lpstr>Kyõ thuaät giao caàu thaáp gaàn traùi tay</vt:lpstr>
      <vt:lpstr>Kyõ thuaät giao caàu thaáp gaàn traùi tay</vt:lpstr>
      <vt:lpstr>Kyõ thuaät giao caàu cao xa thuaän tay </vt:lpstr>
      <vt:lpstr>Kyõ thuaät giao caàu cao xa thuaän tay </vt:lpstr>
      <vt:lpstr>Kyõ thuaät di chuyeån ñôn böôùc</vt:lpstr>
      <vt:lpstr>Kyõ thuaät di chuyeån ñôn böôùc</vt:lpstr>
      <vt:lpstr>Slide 15</vt:lpstr>
      <vt:lpstr>Slide 16</vt:lpstr>
      <vt:lpstr>Slide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26</cp:revision>
  <dcterms:created xsi:type="dcterms:W3CDTF">2017-09-21T13:30:52Z</dcterms:created>
  <dcterms:modified xsi:type="dcterms:W3CDTF">2017-09-22T05:52:22Z</dcterms:modified>
</cp:coreProperties>
</file>