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61" r:id="rId2"/>
    <p:sldId id="262" r:id="rId3"/>
    <p:sldId id="290" r:id="rId4"/>
    <p:sldId id="263" r:id="rId5"/>
    <p:sldId id="264" r:id="rId6"/>
    <p:sldId id="265" r:id="rId7"/>
    <p:sldId id="300" r:id="rId8"/>
    <p:sldId id="302" r:id="rId9"/>
    <p:sldId id="271" r:id="rId10"/>
    <p:sldId id="292" r:id="rId11"/>
    <p:sldId id="272" r:id="rId12"/>
    <p:sldId id="293" r:id="rId13"/>
    <p:sldId id="296" r:id="rId14"/>
    <p:sldId id="273" r:id="rId15"/>
    <p:sldId id="274" r:id="rId16"/>
    <p:sldId id="275" r:id="rId17"/>
    <p:sldId id="294" r:id="rId18"/>
    <p:sldId id="295" r:id="rId19"/>
    <p:sldId id="286" r:id="rId20"/>
    <p:sldId id="298" r:id="rId21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FF"/>
    <a:srgbClr val="2466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63" autoAdjust="0"/>
    <p:restoredTop sz="94660"/>
  </p:normalViewPr>
  <p:slideViewPr>
    <p:cSldViewPr>
      <p:cViewPr varScale="1">
        <p:scale>
          <a:sx n="83" d="100"/>
          <a:sy n="83" d="100"/>
        </p:scale>
        <p:origin x="1512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39EF0D-7548-4BB8-844D-7BADE92A92AE}" type="datetimeFigureOut">
              <a:rPr lang="vi-VN" smtClean="0"/>
              <a:t>21/09/2022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FBAC97-B391-4E1D-9E14-BBE0BFBA33F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2600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Slide Image Placeholder 6145"/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ln/>
        </p:spPr>
      </p:sp>
      <p:sp>
        <p:nvSpPr>
          <p:cNvPr id="4098" name="Text Placeholder 6146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US" altLang="zh-CN" smtClean="0">
              <a:ea typeface="SimSun" pitchFamily="2" charset="-122"/>
            </a:endParaRPr>
          </a:p>
        </p:txBody>
      </p:sp>
      <p:sp>
        <p:nvSpPr>
          <p:cNvPr id="4099" name="Slide Number Placeholder 1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4D64A379-028B-42F3-B319-B202E3C5CC8D}" type="slidenum">
              <a:rPr lang="en-US" altLang="zh-CN"/>
              <a:pPr/>
              <a:t>1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FBAC97-B391-4E1D-9E14-BBE0BFBA33FA}" type="slidenum">
              <a:rPr lang="vi-VN" smtClean="0"/>
              <a:t>11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446857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FBAC97-B391-4E1D-9E14-BBE0BFBA33FA}" type="slidenum">
              <a:rPr lang="vi-VN" smtClean="0"/>
              <a:t>15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81872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4FB16-169C-4B45-8EFB-AA41B8E910AC}" type="datetimeFigureOut">
              <a:rPr lang="vi-VN" smtClean="0"/>
              <a:t>21/09/2022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F46B-DB84-483E-8098-9AED421CB21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04975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4FB16-169C-4B45-8EFB-AA41B8E910AC}" type="datetimeFigureOut">
              <a:rPr lang="vi-VN" smtClean="0"/>
              <a:t>21/09/2022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F46B-DB84-483E-8098-9AED421CB21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78215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4FB16-169C-4B45-8EFB-AA41B8E910AC}" type="datetimeFigureOut">
              <a:rPr lang="vi-VN" smtClean="0"/>
              <a:t>21/09/2022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F46B-DB84-483E-8098-9AED421CB21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74933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4FB16-169C-4B45-8EFB-AA41B8E910AC}" type="datetimeFigureOut">
              <a:rPr lang="vi-VN" smtClean="0"/>
              <a:t>21/09/2022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F46B-DB84-483E-8098-9AED421CB21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93795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4FB16-169C-4B45-8EFB-AA41B8E910AC}" type="datetimeFigureOut">
              <a:rPr lang="vi-VN" smtClean="0"/>
              <a:t>21/09/2022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F46B-DB84-483E-8098-9AED421CB21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06132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4FB16-169C-4B45-8EFB-AA41B8E910AC}" type="datetimeFigureOut">
              <a:rPr lang="vi-VN" smtClean="0"/>
              <a:t>21/09/2022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F46B-DB84-483E-8098-9AED421CB21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63173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4FB16-169C-4B45-8EFB-AA41B8E910AC}" type="datetimeFigureOut">
              <a:rPr lang="vi-VN" smtClean="0"/>
              <a:t>21/09/2022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F46B-DB84-483E-8098-9AED421CB21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7606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4FB16-169C-4B45-8EFB-AA41B8E910AC}" type="datetimeFigureOut">
              <a:rPr lang="vi-VN" smtClean="0"/>
              <a:t>21/09/2022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F46B-DB84-483E-8098-9AED421CB21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84021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4FB16-169C-4B45-8EFB-AA41B8E910AC}" type="datetimeFigureOut">
              <a:rPr lang="vi-VN" smtClean="0"/>
              <a:t>21/09/2022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F46B-DB84-483E-8098-9AED421CB21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90703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4FB16-169C-4B45-8EFB-AA41B8E910AC}" type="datetimeFigureOut">
              <a:rPr lang="vi-VN" smtClean="0"/>
              <a:t>21/09/2022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F46B-DB84-483E-8098-9AED421CB21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86717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4FB16-169C-4B45-8EFB-AA41B8E910AC}" type="datetimeFigureOut">
              <a:rPr lang="vi-VN" smtClean="0"/>
              <a:t>21/09/2022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F46B-DB84-483E-8098-9AED421CB21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72172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4FB16-169C-4B45-8EFB-AA41B8E910AC}" type="datetimeFigureOut">
              <a:rPr lang="vi-VN" smtClean="0"/>
              <a:t>21/09/2022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8EF46B-DB84-483E-8098-9AED421CB21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85652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48974" y="2557798"/>
            <a:ext cx="6002365" cy="2671401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rtlCol="0">
            <a:prstTxWarp prst="textPlain">
              <a:avLst>
                <a:gd name="adj" fmla="val 46769"/>
              </a:avLst>
            </a:prstTxWarp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en-US" sz="4400" b="1" noProof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PHÂN TÍCH ĐỀ, LẬP DÀN Ý BÀI VĂN NGHỊ LUẬN</a:t>
            </a:r>
          </a:p>
          <a:p>
            <a:pPr algn="ctr"/>
            <a:endParaRPr lang="vi-VN" sz="2000" b="1" dirty="0"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43808" y="1323791"/>
            <a:ext cx="3240361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4400" b="1" cap="all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Ngữ văn 11</a:t>
            </a:r>
            <a:endParaRPr lang="vi-VN" sz="4400" b="1" cap="all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5" name="Picture 4098" descr="post-60-108059800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8875" y="460736"/>
            <a:ext cx="866775" cy="124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23751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31745"/>
          <p:cNvSpPr>
            <a:spLocks noGrp="1" noChangeArrowheads="1"/>
          </p:cNvSpPr>
          <p:nvPr>
            <p:ph type="title"/>
          </p:nvPr>
        </p:nvSpPr>
        <p:spPr>
          <a:xfrm>
            <a:off x="-30728" y="798347"/>
            <a:ext cx="9144000" cy="614429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l"/>
            <a:r>
              <a:rPr lang="en-US" altLang="zh-CN" sz="2800" b="1" dirty="0" err="1" smtClean="0">
                <a:solidFill>
                  <a:srgbClr val="0070C0"/>
                </a:solidFill>
                <a:ea typeface="SimSun" pitchFamily="2" charset="-122"/>
              </a:rPr>
              <a:t>Đề</a:t>
            </a:r>
            <a:r>
              <a:rPr lang="en-US" altLang="zh-CN" sz="2800" b="1" dirty="0" smtClean="0">
                <a:solidFill>
                  <a:srgbClr val="0070C0"/>
                </a:solidFill>
                <a:ea typeface="SimSun" pitchFamily="2" charset="-122"/>
              </a:rPr>
              <a:t> 4</a:t>
            </a:r>
          </a:p>
        </p:txBody>
      </p:sp>
      <p:sp>
        <p:nvSpPr>
          <p:cNvPr id="15362" name="Text Box 31747"/>
          <p:cNvSpPr txBox="1">
            <a:spLocks noChangeArrowheads="1"/>
          </p:cNvSpPr>
          <p:nvPr/>
        </p:nvSpPr>
        <p:spPr bwMode="auto">
          <a:xfrm>
            <a:off x="838200" y="1916832"/>
            <a:ext cx="3733800" cy="457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400" dirty="0">
                <a:ea typeface="SimSun" pitchFamily="2" charset="-122"/>
              </a:rPr>
              <a:t>- </a:t>
            </a:r>
            <a:r>
              <a:rPr lang="en-US" altLang="zh-CN" sz="2400" dirty="0" err="1">
                <a:ea typeface="SimSun" pitchFamily="2" charset="-122"/>
              </a:rPr>
              <a:t>Vấn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đề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nghị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luận</a:t>
            </a:r>
            <a:r>
              <a:rPr lang="en-US" altLang="zh-CN" sz="2400" dirty="0">
                <a:ea typeface="SimSun" pitchFamily="2" charset="-122"/>
              </a:rPr>
              <a:t>:</a:t>
            </a:r>
          </a:p>
        </p:txBody>
      </p:sp>
      <p:sp>
        <p:nvSpPr>
          <p:cNvPr id="15363" name="Text Box 31748"/>
          <p:cNvSpPr txBox="1">
            <a:spLocks noChangeArrowheads="1"/>
          </p:cNvSpPr>
          <p:nvPr/>
        </p:nvSpPr>
        <p:spPr bwMode="auto">
          <a:xfrm>
            <a:off x="800100" y="2492896"/>
            <a:ext cx="4059932" cy="457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400" dirty="0">
                <a:ea typeface="SimSun" pitchFamily="2" charset="-122"/>
              </a:rPr>
              <a:t>- </a:t>
            </a:r>
            <a:r>
              <a:rPr lang="en-US" altLang="zh-CN" sz="2400" dirty="0" err="1">
                <a:ea typeface="SimSun" pitchFamily="2" charset="-122"/>
              </a:rPr>
              <a:t>Yêu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cầu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về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nội</a:t>
            </a:r>
            <a:r>
              <a:rPr lang="en-US" altLang="zh-CN" sz="2400" dirty="0">
                <a:ea typeface="SimSun" pitchFamily="2" charset="-122"/>
              </a:rPr>
              <a:t> dung:</a:t>
            </a:r>
          </a:p>
        </p:txBody>
      </p:sp>
      <p:sp>
        <p:nvSpPr>
          <p:cNvPr id="15364" name="Text Box 31749"/>
          <p:cNvSpPr txBox="1">
            <a:spLocks noChangeArrowheads="1"/>
          </p:cNvSpPr>
          <p:nvPr/>
        </p:nvSpPr>
        <p:spPr bwMode="auto">
          <a:xfrm>
            <a:off x="845096" y="4581128"/>
            <a:ext cx="4953000" cy="457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400" dirty="0">
                <a:ea typeface="SimSun" pitchFamily="2" charset="-122"/>
              </a:rPr>
              <a:t>- </a:t>
            </a:r>
            <a:r>
              <a:rPr lang="en-US" altLang="zh-CN" sz="2400" dirty="0" err="1">
                <a:ea typeface="SimSun" pitchFamily="2" charset="-122"/>
              </a:rPr>
              <a:t>Yêu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cầu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về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phương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pháp</a:t>
            </a:r>
            <a:r>
              <a:rPr lang="en-US" altLang="zh-CN" sz="2400" dirty="0">
                <a:ea typeface="SimSun" pitchFamily="2" charset="-122"/>
              </a:rPr>
              <a:t>:</a:t>
            </a:r>
          </a:p>
        </p:txBody>
      </p:sp>
      <p:sp>
        <p:nvSpPr>
          <p:cNvPr id="31751" name="Text Box 31750"/>
          <p:cNvSpPr txBox="1">
            <a:spLocks noChangeArrowheads="1"/>
          </p:cNvSpPr>
          <p:nvPr/>
        </p:nvSpPr>
        <p:spPr bwMode="auto">
          <a:xfrm>
            <a:off x="3563888" y="1973922"/>
            <a:ext cx="5184576" cy="400110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Tính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trung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thực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trong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thi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cử</a:t>
            </a:r>
            <a:endParaRPr lang="en-US" altLang="zh-CN" sz="2000" dirty="0">
              <a:solidFill>
                <a:srgbClr val="0070C0"/>
              </a:solidFill>
              <a:ea typeface="SimSun" pitchFamily="2" charset="-122"/>
            </a:endParaRPr>
          </a:p>
        </p:txBody>
      </p:sp>
      <p:sp>
        <p:nvSpPr>
          <p:cNvPr id="31752" name="Text Box 31751"/>
          <p:cNvSpPr txBox="1">
            <a:spLocks noChangeArrowheads="1"/>
          </p:cNvSpPr>
          <p:nvPr/>
        </p:nvSpPr>
        <p:spPr bwMode="auto">
          <a:xfrm>
            <a:off x="1115616" y="2963028"/>
            <a:ext cx="7779543" cy="1477328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+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Nêu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ý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nghĩa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nội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dung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câu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nói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của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Tổng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thống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: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ông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tha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thiết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mong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 smtClean="0">
                <a:solidFill>
                  <a:srgbClr val="0070C0"/>
                </a:solidFill>
                <a:ea typeface="SimSun" pitchFamily="2" charset="-122"/>
              </a:rPr>
              <a:t>muốn</a:t>
            </a:r>
            <a:r>
              <a:rPr lang="en-US" altLang="zh-CN" sz="20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con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mình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được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giáo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dục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tính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trung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thực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,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biết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nhìn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thẳng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vào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năng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 smtClean="0">
                <a:solidFill>
                  <a:srgbClr val="0070C0"/>
                </a:solidFill>
                <a:ea typeface="SimSun" pitchFamily="2" charset="-122"/>
              </a:rPr>
              <a:t>lực</a:t>
            </a:r>
            <a:r>
              <a:rPr lang="en-US" altLang="zh-CN" sz="2000" dirty="0" smtClean="0">
                <a:solidFill>
                  <a:srgbClr val="0070C0"/>
                </a:solidFill>
                <a:ea typeface="SimSun" pitchFamily="2" charset="-122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altLang="zh-CN" sz="2000" dirty="0" smtClean="0">
                <a:solidFill>
                  <a:srgbClr val="0070C0"/>
                </a:solidFill>
                <a:ea typeface="SimSun" pitchFamily="2" charset="-122"/>
              </a:rPr>
              <a:t>+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Bày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tỏ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quan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niệm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của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bản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thân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: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đồng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tình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hay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phản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đối</a:t>
            </a:r>
            <a:endParaRPr lang="en-US" altLang="zh-CN" sz="2000" dirty="0">
              <a:solidFill>
                <a:srgbClr val="0070C0"/>
              </a:solidFill>
              <a:ea typeface="SimSun" pitchFamily="2" charset="-122"/>
            </a:endParaRPr>
          </a:p>
        </p:txBody>
      </p:sp>
      <p:sp>
        <p:nvSpPr>
          <p:cNvPr id="31753" name="Text Box 31752"/>
          <p:cNvSpPr txBox="1">
            <a:spLocks noChangeArrowheads="1"/>
          </p:cNvSpPr>
          <p:nvPr/>
        </p:nvSpPr>
        <p:spPr bwMode="auto">
          <a:xfrm>
            <a:off x="1322783" y="5089887"/>
            <a:ext cx="7572375" cy="400110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Kết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hợp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thao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tác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phân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tích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, so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sánh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và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bình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luận</a:t>
            </a:r>
            <a:endParaRPr lang="en-US" altLang="zh-CN" sz="2000" dirty="0">
              <a:solidFill>
                <a:srgbClr val="0070C0"/>
              </a:solidFill>
              <a:ea typeface="SimSun" pitchFamily="2" charset="-122"/>
            </a:endParaRPr>
          </a:p>
        </p:txBody>
      </p:sp>
      <p:sp>
        <p:nvSpPr>
          <p:cNvPr id="15368" name="Text Box 31753"/>
          <p:cNvSpPr txBox="1">
            <a:spLocks noChangeArrowheads="1"/>
          </p:cNvSpPr>
          <p:nvPr/>
        </p:nvSpPr>
        <p:spPr bwMode="auto">
          <a:xfrm>
            <a:off x="1284768" y="798347"/>
            <a:ext cx="2438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800" dirty="0" err="1">
                <a:ea typeface="SimSun" pitchFamily="2" charset="-122"/>
              </a:rPr>
              <a:t>Phân</a:t>
            </a:r>
            <a:r>
              <a:rPr lang="en-US" altLang="zh-CN" sz="2800" dirty="0">
                <a:ea typeface="SimSun" pitchFamily="2" charset="-122"/>
              </a:rPr>
              <a:t> </a:t>
            </a:r>
            <a:r>
              <a:rPr lang="en-US" altLang="zh-CN" sz="2800" dirty="0" err="1">
                <a:ea typeface="SimSun" pitchFamily="2" charset="-122"/>
              </a:rPr>
              <a:t>tích</a:t>
            </a:r>
            <a:r>
              <a:rPr lang="en-US" altLang="zh-CN" sz="2800" dirty="0">
                <a:ea typeface="SimSun" pitchFamily="2" charset="-122"/>
              </a:rPr>
              <a:t> </a:t>
            </a:r>
            <a:r>
              <a:rPr lang="en-US" altLang="zh-CN" sz="2800" dirty="0" err="1">
                <a:ea typeface="SimSun" pitchFamily="2" charset="-122"/>
              </a:rPr>
              <a:t>đề</a:t>
            </a:r>
            <a:endParaRPr lang="en-US" altLang="zh-CN" sz="2800" dirty="0">
              <a:ea typeface="SimSun" pitchFamily="2" charset="-122"/>
            </a:endParaRPr>
          </a:p>
        </p:txBody>
      </p:sp>
      <p:sp>
        <p:nvSpPr>
          <p:cNvPr id="15369" name="Text Box 31754"/>
          <p:cNvSpPr txBox="1">
            <a:spLocks noChangeArrowheads="1"/>
          </p:cNvSpPr>
          <p:nvPr/>
        </p:nvSpPr>
        <p:spPr bwMode="auto">
          <a:xfrm>
            <a:off x="865668" y="5638800"/>
            <a:ext cx="3276600" cy="457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400" dirty="0">
                <a:ea typeface="SimSun" pitchFamily="2" charset="-122"/>
              </a:rPr>
              <a:t>- </a:t>
            </a:r>
            <a:r>
              <a:rPr lang="en-US" altLang="zh-CN" sz="2400" dirty="0" err="1">
                <a:ea typeface="SimSun" pitchFamily="2" charset="-122"/>
              </a:rPr>
              <a:t>Yêu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cầu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về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tư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liệu</a:t>
            </a:r>
            <a:r>
              <a:rPr lang="en-US" altLang="zh-CN" sz="2400" dirty="0">
                <a:ea typeface="SimSun" pitchFamily="2" charset="-122"/>
              </a:rPr>
              <a:t>:</a:t>
            </a:r>
          </a:p>
        </p:txBody>
      </p:sp>
      <p:sp>
        <p:nvSpPr>
          <p:cNvPr id="31756" name="Text Box 31755"/>
          <p:cNvSpPr txBox="1">
            <a:spLocks noChangeArrowheads="1"/>
          </p:cNvSpPr>
          <p:nvPr/>
        </p:nvSpPr>
        <p:spPr bwMode="auto">
          <a:xfrm>
            <a:off x="5694759" y="5695890"/>
            <a:ext cx="3200400" cy="400110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Trong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đời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sống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xã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hội</a:t>
            </a:r>
            <a:endParaRPr lang="en-US" altLang="zh-CN" sz="2000" dirty="0">
              <a:solidFill>
                <a:srgbClr val="0070C0"/>
              </a:solidFill>
              <a:ea typeface="SimSun" pitchFamily="2" charset="-122"/>
            </a:endParaRPr>
          </a:p>
        </p:txBody>
      </p:sp>
      <p:pic>
        <p:nvPicPr>
          <p:cNvPr id="12" name="Picture 4098" descr="post-60-10805980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36095"/>
            <a:ext cx="866775" cy="124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2227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17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1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1" grpId="0" animBg="1"/>
      <p:bldP spid="31752" grpId="0" animBg="1"/>
      <p:bldP spid="31753" grpId="0" animBg="1"/>
      <p:bldP spid="3175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ext Placeholder 11265"/>
          <p:cNvSpPr>
            <a:spLocks noGrp="1" noChangeArrowheads="1"/>
          </p:cNvSpPr>
          <p:nvPr>
            <p:ph idx="1"/>
          </p:nvPr>
        </p:nvSpPr>
        <p:spPr>
          <a:xfrm>
            <a:off x="0" y="-76200"/>
            <a:ext cx="9144000" cy="76200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80000"/>
              </a:lnSpc>
              <a:buFont typeface="Arial" pitchFamily="34" charset="0"/>
              <a:buNone/>
            </a:pPr>
            <a:endParaRPr lang="en-US" altLang="zh-CN" sz="900" smtClean="0">
              <a:solidFill>
                <a:srgbClr val="0000FF"/>
              </a:solidFill>
              <a:ea typeface="SimSun" pitchFamily="2" charset="-122"/>
            </a:endParaRPr>
          </a:p>
        </p:txBody>
      </p:sp>
      <p:sp>
        <p:nvSpPr>
          <p:cNvPr id="10242" name="Text Box 11266"/>
          <p:cNvSpPr txBox="1">
            <a:spLocks noChangeArrowheads="1"/>
          </p:cNvSpPr>
          <p:nvPr/>
        </p:nvSpPr>
        <p:spPr bwMode="auto">
          <a:xfrm>
            <a:off x="685800" y="31242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US" altLang="zh-CN" sz="2400">
              <a:latin typeface=".VnTime" pitchFamily="34" charset="0"/>
              <a:ea typeface="SimSun" pitchFamily="2" charset="-122"/>
            </a:endParaRPr>
          </a:p>
        </p:txBody>
      </p:sp>
      <p:sp>
        <p:nvSpPr>
          <p:cNvPr id="10243" name="Text Box 11267"/>
          <p:cNvSpPr txBox="1">
            <a:spLocks noChangeArrowheads="1"/>
          </p:cNvSpPr>
          <p:nvPr/>
        </p:nvSpPr>
        <p:spPr bwMode="auto">
          <a:xfrm>
            <a:off x="419100" y="4086840"/>
            <a:ext cx="670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2400">
                <a:latin typeface=".VnTime" pitchFamily="34" charset="0"/>
                <a:ea typeface="SimSun" pitchFamily="2" charset="-122"/>
              </a:rPr>
              <a:t> </a:t>
            </a:r>
          </a:p>
        </p:txBody>
      </p:sp>
      <p:sp>
        <p:nvSpPr>
          <p:cNvPr id="10244" name="Straight Connector 11268"/>
          <p:cNvSpPr>
            <a:spLocks noChangeShapeType="1"/>
          </p:cNvSpPr>
          <p:nvPr/>
        </p:nvSpPr>
        <p:spPr bwMode="auto">
          <a:xfrm>
            <a:off x="0" y="914400"/>
            <a:ext cx="8964488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vi-VN"/>
          </a:p>
        </p:txBody>
      </p:sp>
      <p:sp>
        <p:nvSpPr>
          <p:cNvPr id="10245" name="Straight Connector 11269"/>
          <p:cNvSpPr>
            <a:spLocks noChangeShapeType="1"/>
          </p:cNvSpPr>
          <p:nvPr/>
        </p:nvSpPr>
        <p:spPr bwMode="auto">
          <a:xfrm>
            <a:off x="0" y="1600200"/>
            <a:ext cx="8964488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vi-VN"/>
          </a:p>
        </p:txBody>
      </p:sp>
      <p:sp>
        <p:nvSpPr>
          <p:cNvPr id="10246" name="Straight Connector 11270"/>
          <p:cNvSpPr>
            <a:spLocks noChangeShapeType="1"/>
          </p:cNvSpPr>
          <p:nvPr/>
        </p:nvSpPr>
        <p:spPr bwMode="auto">
          <a:xfrm flipH="1">
            <a:off x="892174" y="914400"/>
            <a:ext cx="22225" cy="5394920"/>
          </a:xfrm>
          <a:prstGeom prst="line">
            <a:avLst/>
          </a:prstGeom>
          <a:ln>
            <a:headEnd/>
            <a:tailEnd/>
          </a:ln>
          <a:ex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vi-VN"/>
          </a:p>
        </p:txBody>
      </p:sp>
      <p:sp>
        <p:nvSpPr>
          <p:cNvPr id="10247" name="Straight Connector 11271"/>
          <p:cNvSpPr>
            <a:spLocks noChangeShapeType="1"/>
          </p:cNvSpPr>
          <p:nvPr/>
        </p:nvSpPr>
        <p:spPr bwMode="auto">
          <a:xfrm>
            <a:off x="3962400" y="914400"/>
            <a:ext cx="0" cy="5394920"/>
          </a:xfrm>
          <a:prstGeom prst="line">
            <a:avLst/>
          </a:prstGeom>
          <a:ln>
            <a:headEnd/>
            <a:tailEnd/>
          </a:ln>
          <a:ex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vi-VN"/>
          </a:p>
        </p:txBody>
      </p:sp>
      <p:sp>
        <p:nvSpPr>
          <p:cNvPr id="10248" name="Straight Connector 11272"/>
          <p:cNvSpPr>
            <a:spLocks noChangeShapeType="1"/>
          </p:cNvSpPr>
          <p:nvPr/>
        </p:nvSpPr>
        <p:spPr bwMode="auto">
          <a:xfrm flipH="1" flipV="1">
            <a:off x="6127750" y="914400"/>
            <a:ext cx="4445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49" name="Straight Connector 11273"/>
          <p:cNvSpPr>
            <a:spLocks noChangeShapeType="1"/>
          </p:cNvSpPr>
          <p:nvPr/>
        </p:nvSpPr>
        <p:spPr bwMode="auto">
          <a:xfrm>
            <a:off x="6096000" y="914400"/>
            <a:ext cx="0" cy="5352819"/>
          </a:xfrm>
          <a:prstGeom prst="line">
            <a:avLst/>
          </a:prstGeom>
          <a:ln>
            <a:headEnd/>
            <a:tailEnd/>
          </a:ln>
          <a:ex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vi-VN"/>
          </a:p>
        </p:txBody>
      </p:sp>
      <p:sp>
        <p:nvSpPr>
          <p:cNvPr id="10250" name="Text Box 11274"/>
          <p:cNvSpPr txBox="1">
            <a:spLocks noChangeArrowheads="1"/>
          </p:cNvSpPr>
          <p:nvPr/>
        </p:nvSpPr>
        <p:spPr bwMode="auto">
          <a:xfrm>
            <a:off x="76200" y="1035050"/>
            <a:ext cx="685800" cy="460375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2400" dirty="0">
                <a:solidFill>
                  <a:srgbClr val="0000CC"/>
                </a:solidFill>
                <a:latin typeface=".VnTime" pitchFamily="34" charset="0"/>
                <a:ea typeface="SimSun" pitchFamily="2" charset="-122"/>
              </a:rPr>
              <a:t>ĐỀ</a:t>
            </a:r>
          </a:p>
        </p:txBody>
      </p:sp>
      <p:sp>
        <p:nvSpPr>
          <p:cNvPr id="10251" name="Text Box 11278"/>
          <p:cNvSpPr txBox="1">
            <a:spLocks noChangeArrowheads="1"/>
          </p:cNvSpPr>
          <p:nvPr/>
        </p:nvSpPr>
        <p:spPr bwMode="auto">
          <a:xfrm>
            <a:off x="0" y="1897063"/>
            <a:ext cx="838200" cy="368300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dirty="0">
                <a:solidFill>
                  <a:srgbClr val="0000CC"/>
                </a:solidFill>
                <a:latin typeface=".VnTime" pitchFamily="34" charset="0"/>
                <a:ea typeface="SimSun" pitchFamily="2" charset="-122"/>
              </a:rPr>
              <a:t>ĐỀ 1</a:t>
            </a:r>
          </a:p>
        </p:txBody>
      </p:sp>
      <p:sp>
        <p:nvSpPr>
          <p:cNvPr id="10252" name="Text Box 11279"/>
          <p:cNvSpPr txBox="1">
            <a:spLocks noChangeArrowheads="1"/>
          </p:cNvSpPr>
          <p:nvPr/>
        </p:nvSpPr>
        <p:spPr bwMode="auto">
          <a:xfrm>
            <a:off x="1905000" y="37338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endParaRPr lang="en-US" altLang="zh-CN" sz="2400">
              <a:latin typeface=".VnTime" pitchFamily="34" charset="0"/>
              <a:ea typeface="SimSun" pitchFamily="2" charset="-122"/>
            </a:endParaRPr>
          </a:p>
        </p:txBody>
      </p:sp>
      <p:sp>
        <p:nvSpPr>
          <p:cNvPr id="10253" name="Text Box 11280"/>
          <p:cNvSpPr txBox="1">
            <a:spLocks noChangeArrowheads="1"/>
          </p:cNvSpPr>
          <p:nvPr/>
        </p:nvSpPr>
        <p:spPr bwMode="auto">
          <a:xfrm>
            <a:off x="1066800" y="1752600"/>
            <a:ext cx="274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US" altLang="zh-CN" sz="2400">
              <a:latin typeface=".VnTime" pitchFamily="34" charset="0"/>
              <a:ea typeface="SimSun" pitchFamily="2" charset="-122"/>
            </a:endParaRPr>
          </a:p>
        </p:txBody>
      </p:sp>
      <p:sp>
        <p:nvSpPr>
          <p:cNvPr id="10254" name="Straight Connector 11284"/>
          <p:cNvSpPr>
            <a:spLocks noChangeShapeType="1"/>
          </p:cNvSpPr>
          <p:nvPr/>
        </p:nvSpPr>
        <p:spPr bwMode="auto">
          <a:xfrm>
            <a:off x="0" y="2780928"/>
            <a:ext cx="8964488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vi-VN"/>
          </a:p>
        </p:txBody>
      </p:sp>
      <p:sp>
        <p:nvSpPr>
          <p:cNvPr id="10255" name="Text Box 11285"/>
          <p:cNvSpPr txBox="1">
            <a:spLocks noChangeArrowheads="1"/>
          </p:cNvSpPr>
          <p:nvPr/>
        </p:nvSpPr>
        <p:spPr bwMode="auto">
          <a:xfrm>
            <a:off x="0" y="3124200"/>
            <a:ext cx="838200" cy="368300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>
                <a:solidFill>
                  <a:srgbClr val="0000CC"/>
                </a:solidFill>
                <a:latin typeface=".VnTime" pitchFamily="34" charset="0"/>
                <a:ea typeface="SimSun" pitchFamily="2" charset="-122"/>
              </a:rPr>
              <a:t>ĐỀ 2</a:t>
            </a:r>
          </a:p>
        </p:txBody>
      </p:sp>
      <p:sp>
        <p:nvSpPr>
          <p:cNvPr id="11289" name="Text Box 11288"/>
          <p:cNvSpPr txBox="1">
            <a:spLocks noChangeArrowheads="1"/>
          </p:cNvSpPr>
          <p:nvPr/>
        </p:nvSpPr>
        <p:spPr bwMode="auto">
          <a:xfrm>
            <a:off x="6172200" y="2929557"/>
            <a:ext cx="2720280" cy="1015663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2000" dirty="0" err="1" smtClean="0">
                <a:ea typeface="SimSun" pitchFamily="2" charset="-122"/>
              </a:rPr>
              <a:t>Đòi</a:t>
            </a:r>
            <a:r>
              <a:rPr lang="en-US" altLang="zh-CN" sz="2000" dirty="0" smtClean="0">
                <a:ea typeface="SimSun" pitchFamily="2" charset="-122"/>
              </a:rPr>
              <a:t> </a:t>
            </a:r>
            <a:r>
              <a:rPr lang="en-US" altLang="zh-CN" sz="2000" dirty="0" err="1" smtClean="0">
                <a:ea typeface="SimSun" pitchFamily="2" charset="-122"/>
              </a:rPr>
              <a:t>hỏi</a:t>
            </a:r>
            <a:r>
              <a:rPr lang="en-US" altLang="zh-CN" sz="2000" dirty="0" smtClean="0">
                <a:ea typeface="SimSun" pitchFamily="2" charset="-122"/>
              </a:rPr>
              <a:t> </a:t>
            </a:r>
            <a:r>
              <a:rPr lang="en-US" altLang="zh-CN" sz="2000" dirty="0" err="1" smtClean="0">
                <a:ea typeface="SimSun" pitchFamily="2" charset="-122"/>
              </a:rPr>
              <a:t>người</a:t>
            </a:r>
            <a:r>
              <a:rPr lang="en-US" altLang="zh-CN" sz="2000" dirty="0" smtClean="0">
                <a:ea typeface="SimSun" pitchFamily="2" charset="-122"/>
              </a:rPr>
              <a:t> </a:t>
            </a:r>
            <a:r>
              <a:rPr lang="en-US" altLang="zh-CN" sz="2000" dirty="0" err="1" smtClean="0">
                <a:ea typeface="SimSun" pitchFamily="2" charset="-122"/>
              </a:rPr>
              <a:t>viết</a:t>
            </a:r>
            <a:r>
              <a:rPr lang="en-US" altLang="zh-CN" sz="2000" dirty="0" smtClean="0">
                <a:ea typeface="SimSun" pitchFamily="2" charset="-122"/>
              </a:rPr>
              <a:t> </a:t>
            </a:r>
            <a:r>
              <a:rPr lang="en-US" altLang="zh-CN" sz="2000" dirty="0" err="1" smtClean="0">
                <a:ea typeface="SimSun" pitchFamily="2" charset="-122"/>
              </a:rPr>
              <a:t>phải</a:t>
            </a:r>
            <a:r>
              <a:rPr lang="en-US" altLang="zh-CN" sz="2000" dirty="0" smtClean="0">
                <a:ea typeface="SimSun" pitchFamily="2" charset="-122"/>
              </a:rPr>
              <a:t> </a:t>
            </a:r>
            <a:r>
              <a:rPr lang="en-US" altLang="zh-CN" sz="2000" dirty="0" err="1" smtClean="0">
                <a:ea typeface="SimSun" pitchFamily="2" charset="-122"/>
              </a:rPr>
              <a:t>tự</a:t>
            </a:r>
            <a:r>
              <a:rPr lang="en-US" altLang="zh-CN" sz="2000" dirty="0" smtClean="0">
                <a:ea typeface="SimSun" pitchFamily="2" charset="-122"/>
              </a:rPr>
              <a:t> </a:t>
            </a:r>
            <a:r>
              <a:rPr lang="en-US" altLang="zh-CN" sz="2000" dirty="0" err="1" smtClean="0">
                <a:ea typeface="SimSun" pitchFamily="2" charset="-122"/>
              </a:rPr>
              <a:t>triển</a:t>
            </a:r>
            <a:r>
              <a:rPr lang="en-US" altLang="zh-CN" sz="2000" dirty="0" smtClean="0">
                <a:ea typeface="SimSun" pitchFamily="2" charset="-122"/>
              </a:rPr>
              <a:t> </a:t>
            </a:r>
            <a:r>
              <a:rPr lang="en-US" altLang="zh-CN" sz="2000" dirty="0" err="1" smtClean="0">
                <a:ea typeface="SimSun" pitchFamily="2" charset="-122"/>
              </a:rPr>
              <a:t>khai</a:t>
            </a:r>
            <a:r>
              <a:rPr lang="en-US" altLang="zh-CN" sz="2000" dirty="0" smtClean="0">
                <a:ea typeface="SimSun" pitchFamily="2" charset="-122"/>
              </a:rPr>
              <a:t> ( ĐỀ MỞ)</a:t>
            </a:r>
            <a:endParaRPr lang="en-US" altLang="zh-CN" sz="2000" dirty="0">
              <a:ea typeface="SimSun" pitchFamily="2" charset="-122"/>
            </a:endParaRPr>
          </a:p>
        </p:txBody>
      </p:sp>
      <p:sp>
        <p:nvSpPr>
          <p:cNvPr id="10257" name="Straight Connector 11289"/>
          <p:cNvSpPr>
            <a:spLocks noChangeShapeType="1"/>
          </p:cNvSpPr>
          <p:nvPr/>
        </p:nvSpPr>
        <p:spPr bwMode="auto">
          <a:xfrm>
            <a:off x="76200" y="4577395"/>
            <a:ext cx="8964488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vi-VN"/>
          </a:p>
        </p:txBody>
      </p:sp>
      <p:sp>
        <p:nvSpPr>
          <p:cNvPr id="10258" name="Text Box 11290"/>
          <p:cNvSpPr txBox="1">
            <a:spLocks noChangeArrowheads="1"/>
          </p:cNvSpPr>
          <p:nvPr/>
        </p:nvSpPr>
        <p:spPr bwMode="auto">
          <a:xfrm>
            <a:off x="54100" y="4954230"/>
            <a:ext cx="739773" cy="368300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dirty="0">
                <a:solidFill>
                  <a:srgbClr val="0000CC"/>
                </a:solidFill>
                <a:latin typeface=".VnTime" pitchFamily="34" charset="0"/>
                <a:ea typeface="SimSun" pitchFamily="2" charset="-122"/>
              </a:rPr>
              <a:t>ĐỀ 3</a:t>
            </a:r>
          </a:p>
        </p:txBody>
      </p:sp>
      <p:sp>
        <p:nvSpPr>
          <p:cNvPr id="10260" name="Straight Connector 11294"/>
          <p:cNvSpPr>
            <a:spLocks noChangeShapeType="1"/>
          </p:cNvSpPr>
          <p:nvPr/>
        </p:nvSpPr>
        <p:spPr bwMode="auto">
          <a:xfrm>
            <a:off x="-60208" y="6255814"/>
            <a:ext cx="9024695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vi-VN"/>
          </a:p>
        </p:txBody>
      </p:sp>
      <p:sp>
        <p:nvSpPr>
          <p:cNvPr id="10261" name="Text Box 11295"/>
          <p:cNvSpPr txBox="1">
            <a:spLocks noChangeArrowheads="1"/>
          </p:cNvSpPr>
          <p:nvPr/>
        </p:nvSpPr>
        <p:spPr bwMode="auto">
          <a:xfrm>
            <a:off x="6553200" y="1066800"/>
            <a:ext cx="20574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400" dirty="0" err="1">
                <a:solidFill>
                  <a:srgbClr val="0000CC"/>
                </a:solidFill>
                <a:latin typeface=".VnArial" pitchFamily="34" charset="0"/>
                <a:ea typeface="SimSun" pitchFamily="2" charset="-122"/>
              </a:rPr>
              <a:t>Loại</a:t>
            </a:r>
            <a:r>
              <a:rPr lang="en-US" altLang="zh-CN" sz="2400" dirty="0">
                <a:solidFill>
                  <a:srgbClr val="0000CC"/>
                </a:solidFill>
                <a:latin typeface=".VnArial" pitchFamily="34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00CC"/>
                </a:solidFill>
                <a:latin typeface=".VnArial" pitchFamily="34" charset="0"/>
                <a:ea typeface="SimSun" pitchFamily="2" charset="-122"/>
              </a:rPr>
              <a:t>đề</a:t>
            </a:r>
            <a:endParaRPr lang="en-US" altLang="zh-CN" sz="2400" dirty="0">
              <a:solidFill>
                <a:srgbClr val="0000CC"/>
              </a:solidFill>
              <a:latin typeface=".VnArial" pitchFamily="34" charset="0"/>
              <a:ea typeface="SimSun" pitchFamily="2" charset="-122"/>
            </a:endParaRPr>
          </a:p>
        </p:txBody>
      </p:sp>
      <p:sp>
        <p:nvSpPr>
          <p:cNvPr id="11297" name="Text Box 11296"/>
          <p:cNvSpPr txBox="1">
            <a:spLocks noChangeArrowheads="1"/>
          </p:cNvSpPr>
          <p:nvPr/>
        </p:nvSpPr>
        <p:spPr bwMode="auto">
          <a:xfrm>
            <a:off x="6373689" y="1817014"/>
            <a:ext cx="2438399" cy="861774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2000" dirty="0" err="1">
                <a:ea typeface="SimSun" pitchFamily="2" charset="-122"/>
              </a:rPr>
              <a:t>Đề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có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định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 smtClean="0">
                <a:ea typeface="SimSun" pitchFamily="2" charset="-122"/>
              </a:rPr>
              <a:t>hướng</a:t>
            </a:r>
            <a:endParaRPr lang="en-US" altLang="zh-CN" sz="2000" dirty="0" smtClean="0">
              <a:ea typeface="SimSun" pitchFamily="2" charset="-122"/>
            </a:endParaRPr>
          </a:p>
          <a:p>
            <a:pPr algn="ctr">
              <a:spcBef>
                <a:spcPct val="50000"/>
              </a:spcBef>
            </a:pPr>
            <a:r>
              <a:rPr lang="en-US" altLang="zh-CN" sz="2000" dirty="0" smtClean="0">
                <a:ea typeface="SimSun" pitchFamily="2" charset="-122"/>
              </a:rPr>
              <a:t>ĐỀ ĐÓNG</a:t>
            </a:r>
            <a:endParaRPr lang="en-US" altLang="zh-CN" sz="2000" dirty="0">
              <a:ea typeface="SimSun" pitchFamily="2" charset="-122"/>
            </a:endParaRPr>
          </a:p>
        </p:txBody>
      </p:sp>
      <p:sp>
        <p:nvSpPr>
          <p:cNvPr id="11299" name="Text Box 11298"/>
          <p:cNvSpPr txBox="1">
            <a:spLocks noChangeArrowheads="1"/>
          </p:cNvSpPr>
          <p:nvPr/>
        </p:nvSpPr>
        <p:spPr bwMode="auto">
          <a:xfrm>
            <a:off x="892174" y="1775835"/>
            <a:ext cx="2994028" cy="854075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2000" dirty="0" err="1">
                <a:ea typeface="SimSun" pitchFamily="2" charset="-122"/>
              </a:rPr>
              <a:t>Chuẩn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bị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hành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trang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vào</a:t>
            </a:r>
            <a:endParaRPr lang="en-US" altLang="zh-CN" sz="2000" dirty="0">
              <a:ea typeface="SimSun" pitchFamily="2" charset="-122"/>
            </a:endParaRPr>
          </a:p>
          <a:p>
            <a:pPr algn="ctr">
              <a:spcBef>
                <a:spcPct val="50000"/>
              </a:spcBef>
            </a:pP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thế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kỉ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mới</a:t>
            </a:r>
            <a:endParaRPr lang="en-US" altLang="zh-CN" sz="2000" dirty="0">
              <a:ea typeface="SimSun" pitchFamily="2" charset="-122"/>
            </a:endParaRPr>
          </a:p>
        </p:txBody>
      </p:sp>
      <p:sp>
        <p:nvSpPr>
          <p:cNvPr id="11300" name="Text Box 11299"/>
          <p:cNvSpPr txBox="1">
            <a:spLocks noChangeArrowheads="1"/>
          </p:cNvSpPr>
          <p:nvPr/>
        </p:nvSpPr>
        <p:spPr bwMode="auto">
          <a:xfrm>
            <a:off x="990599" y="3200400"/>
            <a:ext cx="2357265" cy="861774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2000" dirty="0" err="1">
                <a:ea typeface="SimSun" pitchFamily="2" charset="-122"/>
              </a:rPr>
              <a:t>Tâm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sự</a:t>
            </a:r>
            <a:r>
              <a:rPr lang="en-US" altLang="zh-CN" sz="2000" dirty="0">
                <a:ea typeface="SimSun" pitchFamily="2" charset="-122"/>
              </a:rPr>
              <a:t> </a:t>
            </a:r>
            <a:endParaRPr lang="en-US" altLang="zh-CN" sz="2000" dirty="0" smtClean="0">
              <a:ea typeface="SimSun" pitchFamily="2" charset="-122"/>
            </a:endParaRPr>
          </a:p>
          <a:p>
            <a:pPr algn="ctr">
              <a:spcBef>
                <a:spcPct val="50000"/>
              </a:spcBef>
            </a:pPr>
            <a:r>
              <a:rPr lang="en-US" altLang="zh-CN" sz="2000" dirty="0" err="1" smtClean="0">
                <a:ea typeface="SimSun" pitchFamily="2" charset="-122"/>
              </a:rPr>
              <a:t>Hồ</a:t>
            </a:r>
            <a:r>
              <a:rPr lang="en-US" altLang="zh-CN" sz="2000" dirty="0" smtClean="0">
                <a:ea typeface="SimSun" pitchFamily="2" charset="-122"/>
              </a:rPr>
              <a:t> </a:t>
            </a:r>
            <a:r>
              <a:rPr lang="en-US" altLang="zh-CN" sz="2000" dirty="0" err="1" smtClean="0">
                <a:ea typeface="SimSun" pitchFamily="2" charset="-122"/>
              </a:rPr>
              <a:t>Xuân</a:t>
            </a:r>
            <a:r>
              <a:rPr lang="en-US" altLang="zh-CN" sz="2000" dirty="0" smtClean="0">
                <a:ea typeface="SimSun" pitchFamily="2" charset="-122"/>
              </a:rPr>
              <a:t> </a:t>
            </a:r>
            <a:r>
              <a:rPr lang="en-US" altLang="zh-CN" sz="2000" dirty="0" err="1" smtClean="0">
                <a:ea typeface="SimSun" pitchFamily="2" charset="-122"/>
              </a:rPr>
              <a:t>Hương</a:t>
            </a:r>
            <a:endParaRPr lang="en-US" altLang="zh-CN" sz="2000" dirty="0">
              <a:ea typeface="SimSun" pitchFamily="2" charset="-122"/>
            </a:endParaRPr>
          </a:p>
        </p:txBody>
      </p:sp>
      <p:sp>
        <p:nvSpPr>
          <p:cNvPr id="11301" name="Text Box 11300"/>
          <p:cNvSpPr txBox="1">
            <a:spLocks noChangeArrowheads="1"/>
          </p:cNvSpPr>
          <p:nvPr/>
        </p:nvSpPr>
        <p:spPr bwMode="auto">
          <a:xfrm>
            <a:off x="1123634" y="4849004"/>
            <a:ext cx="2617661" cy="1169551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2000" dirty="0" err="1">
                <a:ea typeface="SimSun" pitchFamily="2" charset="-122"/>
              </a:rPr>
              <a:t>Cảnh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thu</a:t>
            </a:r>
            <a:r>
              <a:rPr lang="en-US" altLang="zh-CN" sz="2000" dirty="0">
                <a:ea typeface="SimSun" pitchFamily="2" charset="-122"/>
              </a:rPr>
              <a:t>, </a:t>
            </a:r>
            <a:r>
              <a:rPr lang="en-US" altLang="zh-CN" sz="2000" dirty="0" err="1">
                <a:ea typeface="SimSun" pitchFamily="2" charset="-122"/>
              </a:rPr>
              <a:t>tình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thu</a:t>
            </a:r>
            <a:r>
              <a:rPr lang="en-US" altLang="zh-CN" sz="2000" dirty="0">
                <a:ea typeface="SimSun" pitchFamily="2" charset="-122"/>
              </a:rPr>
              <a:t>,</a:t>
            </a:r>
          </a:p>
          <a:p>
            <a:pPr algn="ctr">
              <a:spcBef>
                <a:spcPct val="50000"/>
              </a:spcBef>
            </a:pP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thành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công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nghệ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thuật</a:t>
            </a:r>
            <a:endParaRPr lang="en-US" altLang="zh-CN" sz="2000" dirty="0">
              <a:ea typeface="SimSun" pitchFamily="2" charset="-122"/>
            </a:endParaRPr>
          </a:p>
        </p:txBody>
      </p:sp>
      <p:sp>
        <p:nvSpPr>
          <p:cNvPr id="11302" name="Text Box 11301"/>
          <p:cNvSpPr txBox="1">
            <a:spLocks noChangeArrowheads="1"/>
          </p:cNvSpPr>
          <p:nvPr/>
        </p:nvSpPr>
        <p:spPr bwMode="auto">
          <a:xfrm>
            <a:off x="4154096" y="1833759"/>
            <a:ext cx="1786082" cy="861774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000" dirty="0" err="1">
                <a:ea typeface="SimSun" pitchFamily="2" charset="-122"/>
              </a:rPr>
              <a:t>Nghị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luận</a:t>
            </a:r>
            <a:r>
              <a:rPr lang="en-US" altLang="zh-CN" sz="2000" dirty="0">
                <a:ea typeface="SimSun" pitchFamily="2" charset="-122"/>
              </a:rPr>
              <a:t> </a:t>
            </a:r>
            <a:endParaRPr lang="en-US" altLang="zh-CN" sz="2000" dirty="0" smtClean="0">
              <a:ea typeface="SimSun" pitchFamily="2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2000" dirty="0" err="1" smtClean="0">
                <a:ea typeface="SimSun" pitchFamily="2" charset="-122"/>
              </a:rPr>
              <a:t>xã</a:t>
            </a:r>
            <a:r>
              <a:rPr lang="en-US" altLang="zh-CN" sz="2000" dirty="0" smtClean="0">
                <a:ea typeface="SimSun" pitchFamily="2" charset="-122"/>
              </a:rPr>
              <a:t> </a:t>
            </a:r>
            <a:r>
              <a:rPr lang="en-US" altLang="zh-CN" sz="2000" dirty="0" err="1" smtClean="0">
                <a:ea typeface="SimSun" pitchFamily="2" charset="-122"/>
              </a:rPr>
              <a:t>hội</a:t>
            </a:r>
            <a:endParaRPr lang="en-US" altLang="zh-CN" sz="2000" dirty="0">
              <a:ea typeface="SimSun" pitchFamily="2" charset="-122"/>
            </a:endParaRPr>
          </a:p>
        </p:txBody>
      </p:sp>
      <p:sp>
        <p:nvSpPr>
          <p:cNvPr id="11303" name="Text Box 11302"/>
          <p:cNvSpPr txBox="1">
            <a:spLocks noChangeArrowheads="1"/>
          </p:cNvSpPr>
          <p:nvPr/>
        </p:nvSpPr>
        <p:spPr bwMode="auto">
          <a:xfrm>
            <a:off x="4200277" y="3183709"/>
            <a:ext cx="1693719" cy="707886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000" dirty="0" err="1">
                <a:ea typeface="SimSun" pitchFamily="2" charset="-122"/>
              </a:rPr>
              <a:t>Nghị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luận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 smtClean="0">
                <a:ea typeface="SimSun" pitchFamily="2" charset="-122"/>
              </a:rPr>
              <a:t>văn</a:t>
            </a:r>
            <a:r>
              <a:rPr lang="en-US" altLang="zh-CN" sz="2000" dirty="0" smtClean="0">
                <a:ea typeface="SimSun" pitchFamily="2" charset="-122"/>
              </a:rPr>
              <a:t> </a:t>
            </a:r>
            <a:r>
              <a:rPr lang="en-US" altLang="zh-CN" sz="2000" dirty="0" err="1" smtClean="0">
                <a:ea typeface="SimSun" pitchFamily="2" charset="-122"/>
              </a:rPr>
              <a:t>học</a:t>
            </a:r>
            <a:endParaRPr lang="en-US" altLang="zh-CN" sz="2000" dirty="0">
              <a:ea typeface="SimSun" pitchFamily="2" charset="-122"/>
            </a:endParaRPr>
          </a:p>
        </p:txBody>
      </p:sp>
      <p:sp>
        <p:nvSpPr>
          <p:cNvPr id="11304" name="Text Box 11303"/>
          <p:cNvSpPr txBox="1">
            <a:spLocks noChangeArrowheads="1"/>
          </p:cNvSpPr>
          <p:nvPr/>
        </p:nvSpPr>
        <p:spPr bwMode="auto">
          <a:xfrm>
            <a:off x="4182618" y="4975266"/>
            <a:ext cx="1751443" cy="861774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000" dirty="0" err="1">
                <a:ea typeface="SimSun" pitchFamily="2" charset="-122"/>
              </a:rPr>
              <a:t>Nghị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 smtClean="0">
                <a:ea typeface="SimSun" pitchFamily="2" charset="-122"/>
              </a:rPr>
              <a:t>luận</a:t>
            </a:r>
            <a:r>
              <a:rPr lang="en-US" altLang="zh-CN" sz="2000" dirty="0" smtClean="0">
                <a:ea typeface="SimSun" pitchFamily="2" charset="-122"/>
              </a:rPr>
              <a:t> </a:t>
            </a:r>
            <a:endParaRPr lang="en-US" altLang="zh-CN" sz="2000" dirty="0" smtClean="0">
              <a:ea typeface="SimSun" pitchFamily="2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2000" dirty="0" err="1" smtClean="0">
                <a:ea typeface="SimSun" pitchFamily="2" charset="-122"/>
              </a:rPr>
              <a:t>văn</a:t>
            </a:r>
            <a:r>
              <a:rPr lang="en-US" altLang="zh-CN" sz="2000" dirty="0" smtClean="0">
                <a:ea typeface="SimSun" pitchFamily="2" charset="-122"/>
              </a:rPr>
              <a:t> </a:t>
            </a:r>
            <a:r>
              <a:rPr lang="en-US" altLang="zh-CN" sz="2000" dirty="0" err="1" smtClean="0">
                <a:ea typeface="SimSun" pitchFamily="2" charset="-122"/>
              </a:rPr>
              <a:t>học</a:t>
            </a:r>
            <a:endParaRPr lang="en-US" altLang="zh-CN" sz="2000" dirty="0">
              <a:ea typeface="SimSun" pitchFamily="2" charset="-122"/>
            </a:endParaRPr>
          </a:p>
        </p:txBody>
      </p:sp>
      <p:sp>
        <p:nvSpPr>
          <p:cNvPr id="10269" name="Text Box 11304"/>
          <p:cNvSpPr txBox="1">
            <a:spLocks noChangeArrowheads="1"/>
          </p:cNvSpPr>
          <p:nvPr/>
        </p:nvSpPr>
        <p:spPr bwMode="auto">
          <a:xfrm>
            <a:off x="990600" y="1066800"/>
            <a:ext cx="2819400" cy="457200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400" dirty="0" err="1">
                <a:solidFill>
                  <a:srgbClr val="0000CC"/>
                </a:solidFill>
                <a:ea typeface="SimSun" pitchFamily="2" charset="-122"/>
              </a:rPr>
              <a:t>Vấn</a:t>
            </a:r>
            <a:r>
              <a:rPr lang="en-US" altLang="zh-CN" sz="2400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00CC"/>
                </a:solidFill>
                <a:ea typeface="SimSun" pitchFamily="2" charset="-122"/>
              </a:rPr>
              <a:t>đề</a:t>
            </a:r>
            <a:r>
              <a:rPr lang="en-US" altLang="zh-CN" sz="2400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00CC"/>
                </a:solidFill>
                <a:ea typeface="SimSun" pitchFamily="2" charset="-122"/>
              </a:rPr>
              <a:t>nghị</a:t>
            </a:r>
            <a:r>
              <a:rPr lang="en-US" altLang="zh-CN" sz="2400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00CC"/>
                </a:solidFill>
                <a:ea typeface="SimSun" pitchFamily="2" charset="-122"/>
              </a:rPr>
              <a:t>luận</a:t>
            </a:r>
            <a:endParaRPr lang="en-US" altLang="zh-CN" sz="2400" dirty="0">
              <a:solidFill>
                <a:srgbClr val="0000CC"/>
              </a:solidFill>
              <a:ea typeface="SimSun" pitchFamily="2" charset="-122"/>
            </a:endParaRPr>
          </a:p>
        </p:txBody>
      </p:sp>
      <p:sp>
        <p:nvSpPr>
          <p:cNvPr id="10270" name="Text Box 11305"/>
          <p:cNvSpPr txBox="1">
            <a:spLocks noChangeArrowheads="1"/>
          </p:cNvSpPr>
          <p:nvPr/>
        </p:nvSpPr>
        <p:spPr bwMode="auto">
          <a:xfrm>
            <a:off x="4267200" y="1066800"/>
            <a:ext cx="1143000" cy="396875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000" dirty="0" err="1">
                <a:solidFill>
                  <a:srgbClr val="0000CC"/>
                </a:solidFill>
                <a:ea typeface="SimSun" pitchFamily="2" charset="-122"/>
              </a:rPr>
              <a:t>Thể</a:t>
            </a:r>
            <a:r>
              <a:rPr lang="en-US" altLang="zh-CN" sz="2000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00CC"/>
                </a:solidFill>
                <a:ea typeface="SimSun" pitchFamily="2" charset="-122"/>
              </a:rPr>
              <a:t>loại</a:t>
            </a:r>
            <a:endParaRPr lang="en-US" altLang="zh-CN" sz="2000" dirty="0">
              <a:solidFill>
                <a:srgbClr val="0000CC"/>
              </a:solidFill>
              <a:ea typeface="SimSun" pitchFamily="2" charset="-122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0" y="6267219"/>
            <a:ext cx="8964488" cy="4210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8964488" y="952500"/>
            <a:ext cx="0" cy="535682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10244" idx="0"/>
          </p:cNvCxnSpPr>
          <p:nvPr/>
        </p:nvCxnSpPr>
        <p:spPr>
          <a:xfrm>
            <a:off x="0" y="914400"/>
            <a:ext cx="0" cy="5352819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 Box 11288"/>
          <p:cNvSpPr txBox="1">
            <a:spLocks noChangeArrowheads="1"/>
          </p:cNvSpPr>
          <p:nvPr/>
        </p:nvSpPr>
        <p:spPr bwMode="auto">
          <a:xfrm>
            <a:off x="6172200" y="4898322"/>
            <a:ext cx="2572071" cy="1015663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2000" dirty="0" err="1" smtClean="0">
                <a:ea typeface="SimSun" pitchFamily="2" charset="-122"/>
              </a:rPr>
              <a:t>Đòi</a:t>
            </a:r>
            <a:r>
              <a:rPr lang="en-US" altLang="zh-CN" sz="2000" dirty="0" smtClean="0">
                <a:ea typeface="SimSun" pitchFamily="2" charset="-122"/>
              </a:rPr>
              <a:t> </a:t>
            </a:r>
            <a:r>
              <a:rPr lang="en-US" altLang="zh-CN" sz="2000" dirty="0" err="1" smtClean="0">
                <a:ea typeface="SimSun" pitchFamily="2" charset="-122"/>
              </a:rPr>
              <a:t>hỏi</a:t>
            </a:r>
            <a:r>
              <a:rPr lang="en-US" altLang="zh-CN" sz="2000" dirty="0" smtClean="0">
                <a:ea typeface="SimSun" pitchFamily="2" charset="-122"/>
              </a:rPr>
              <a:t> </a:t>
            </a:r>
            <a:r>
              <a:rPr lang="en-US" altLang="zh-CN" sz="2000" dirty="0" err="1" smtClean="0">
                <a:ea typeface="SimSun" pitchFamily="2" charset="-122"/>
              </a:rPr>
              <a:t>người</a:t>
            </a:r>
            <a:r>
              <a:rPr lang="en-US" altLang="zh-CN" sz="2000" dirty="0" smtClean="0">
                <a:ea typeface="SimSun" pitchFamily="2" charset="-122"/>
              </a:rPr>
              <a:t> </a:t>
            </a:r>
            <a:r>
              <a:rPr lang="en-US" altLang="zh-CN" sz="2000" dirty="0" err="1" smtClean="0">
                <a:ea typeface="SimSun" pitchFamily="2" charset="-122"/>
              </a:rPr>
              <a:t>viết</a:t>
            </a:r>
            <a:r>
              <a:rPr lang="en-US" altLang="zh-CN" sz="2000" dirty="0" smtClean="0">
                <a:ea typeface="SimSun" pitchFamily="2" charset="-122"/>
              </a:rPr>
              <a:t> </a:t>
            </a:r>
            <a:r>
              <a:rPr lang="en-US" altLang="zh-CN" sz="2000" dirty="0" err="1" smtClean="0">
                <a:ea typeface="SimSun" pitchFamily="2" charset="-122"/>
              </a:rPr>
              <a:t>phải</a:t>
            </a:r>
            <a:r>
              <a:rPr lang="en-US" altLang="zh-CN" sz="2000" dirty="0" smtClean="0">
                <a:ea typeface="SimSun" pitchFamily="2" charset="-122"/>
              </a:rPr>
              <a:t> </a:t>
            </a:r>
            <a:r>
              <a:rPr lang="en-US" altLang="zh-CN" sz="2000" dirty="0" err="1" smtClean="0">
                <a:ea typeface="SimSun" pitchFamily="2" charset="-122"/>
              </a:rPr>
              <a:t>tự</a:t>
            </a:r>
            <a:r>
              <a:rPr lang="en-US" altLang="zh-CN" sz="2000" dirty="0" smtClean="0">
                <a:ea typeface="SimSun" pitchFamily="2" charset="-122"/>
              </a:rPr>
              <a:t> </a:t>
            </a:r>
            <a:r>
              <a:rPr lang="en-US" altLang="zh-CN" sz="2000" dirty="0" err="1" smtClean="0">
                <a:ea typeface="SimSun" pitchFamily="2" charset="-122"/>
              </a:rPr>
              <a:t>triển</a:t>
            </a:r>
            <a:r>
              <a:rPr lang="en-US" altLang="zh-CN" sz="2000" dirty="0" smtClean="0">
                <a:ea typeface="SimSun" pitchFamily="2" charset="-122"/>
              </a:rPr>
              <a:t> </a:t>
            </a:r>
            <a:r>
              <a:rPr lang="en-US" altLang="zh-CN" sz="2000" dirty="0" err="1" smtClean="0">
                <a:ea typeface="SimSun" pitchFamily="2" charset="-122"/>
              </a:rPr>
              <a:t>khai</a:t>
            </a:r>
            <a:r>
              <a:rPr lang="en-US" altLang="zh-CN" sz="2000" dirty="0" smtClean="0">
                <a:ea typeface="SimSun" pitchFamily="2" charset="-122"/>
              </a:rPr>
              <a:t> ( </a:t>
            </a:r>
            <a:r>
              <a:rPr lang="en-US" altLang="zh-CN" sz="2000" dirty="0" err="1" smtClean="0">
                <a:ea typeface="SimSun" pitchFamily="2" charset="-122"/>
              </a:rPr>
              <a:t>Đề</a:t>
            </a:r>
            <a:r>
              <a:rPr lang="en-US" altLang="zh-CN" sz="2000" dirty="0" smtClean="0">
                <a:ea typeface="SimSun" pitchFamily="2" charset="-122"/>
              </a:rPr>
              <a:t> </a:t>
            </a:r>
            <a:r>
              <a:rPr lang="en-US" altLang="zh-CN" sz="2000" dirty="0" err="1" smtClean="0">
                <a:ea typeface="SimSun" pitchFamily="2" charset="-122"/>
              </a:rPr>
              <a:t>mở</a:t>
            </a:r>
            <a:r>
              <a:rPr lang="en-US" altLang="zh-CN" sz="2000" dirty="0" smtClean="0">
                <a:ea typeface="SimSun" pitchFamily="2" charset="-122"/>
              </a:rPr>
              <a:t>)</a:t>
            </a:r>
            <a:endParaRPr lang="en-US" altLang="zh-CN" sz="2000" dirty="0">
              <a:ea typeface="SimSun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51629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89" grpId="0" animBg="1"/>
      <p:bldP spid="11297" grpId="0" animBg="1"/>
      <p:bldP spid="11299" grpId="0" animBg="1"/>
      <p:bldP spid="11300" grpId="0" animBg="1"/>
      <p:bldP spid="11301" grpId="0" animBg="1"/>
      <p:bldP spid="11302" grpId="0" animBg="1"/>
      <p:bldP spid="11303" grpId="0" animBg="1"/>
      <p:bldP spid="11304" grpId="0" animBg="1"/>
      <p:bldP spid="3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664" y="404664"/>
            <a:ext cx="6480720" cy="122413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vi-VN" dirty="0"/>
          </a:p>
          <a:p>
            <a:endParaRPr lang="vi-VN" dirty="0"/>
          </a:p>
        </p:txBody>
      </p:sp>
      <p:sp>
        <p:nvSpPr>
          <p:cNvPr id="4" name="Rectangle 3"/>
          <p:cNvSpPr/>
          <p:nvPr/>
        </p:nvSpPr>
        <p:spPr>
          <a:xfrm>
            <a:off x="251520" y="1772816"/>
            <a:ext cx="8424936" cy="954107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vi-VN" sz="2800" i="1" dirty="0">
                <a:solidFill>
                  <a:srgbClr val="002060"/>
                </a:solidFill>
              </a:rPr>
              <a:t>Phân tích đề </a:t>
            </a:r>
            <a:r>
              <a:rPr lang="vi-VN" sz="2800" dirty="0">
                <a:solidFill>
                  <a:srgbClr val="002060"/>
                </a:solidFill>
              </a:rPr>
              <a:t>là chỉ ra những yêu cầu về nội dung, thao tác lập luận và phạm vi dẫn chứng của đề</a:t>
            </a:r>
            <a:r>
              <a:rPr lang="vi-VN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</a:p>
        </p:txBody>
      </p:sp>
      <p:sp>
        <p:nvSpPr>
          <p:cNvPr id="5" name="Right Arrow 4"/>
          <p:cNvSpPr/>
          <p:nvPr/>
        </p:nvSpPr>
        <p:spPr>
          <a:xfrm>
            <a:off x="179512" y="404664"/>
            <a:ext cx="2952328" cy="1224136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2. </a:t>
            </a:r>
            <a:r>
              <a:rPr 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Kết</a:t>
            </a:r>
            <a:r>
              <a:rPr lang="en-US" sz="2800" b="1" dirty="0" smtClean="0">
                <a:solidFill>
                  <a:srgbClr val="FF000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luận</a:t>
            </a:r>
            <a:r>
              <a:rPr lang="en-US" sz="2800" b="1" dirty="0" smtClean="0">
                <a:solidFill>
                  <a:srgbClr val="FF000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:</a:t>
            </a:r>
            <a:endParaRPr lang="vi-VN" sz="2800" b="1" dirty="0">
              <a:solidFill>
                <a:srgbClr val="FF0000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4104" y="3429000"/>
            <a:ext cx="8598303" cy="2246769"/>
          </a:xfrm>
          <a:prstGeom prst="rect">
            <a:avLst/>
          </a:prstGeom>
          <a:solidFill>
            <a:schemeClr val="bg1"/>
          </a:solidFill>
          <a:ln w="3175">
            <a:noFill/>
            <a:prstDash val="solid"/>
          </a:ln>
        </p:spPr>
        <p:txBody>
          <a:bodyPr wrap="square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Dạng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đề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2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dạng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Đề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đóng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(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sẵn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định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hướng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); 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ể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mở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(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triển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khai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Tx/>
              <a:buChar char="-"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bước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phân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đề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(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ghi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nhớ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24)</a:t>
            </a:r>
          </a:p>
        </p:txBody>
      </p:sp>
      <p:pic>
        <p:nvPicPr>
          <p:cNvPr id="7" name="Picture 4098" descr="post-60-10805980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3014" y="-10505"/>
            <a:ext cx="866775" cy="124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51050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9491" y="3055998"/>
            <a:ext cx="8363272" cy="3168351"/>
          </a:xfrm>
          <a:solidFill>
            <a:schemeClr val="bg1"/>
          </a:solidFill>
        </p:spPr>
        <p:txBody>
          <a:bodyPr/>
          <a:lstStyle/>
          <a:p>
            <a:pPr lvl="0">
              <a:buFont typeface="Wingdings" pitchFamily="2" charset="2"/>
              <a:buChar char="Ø"/>
            </a:pPr>
            <a:r>
              <a:rPr lang="en-US" dirty="0" err="1"/>
              <a:t>Xác</a:t>
            </a:r>
            <a:r>
              <a:rPr lang="en-US" dirty="0"/>
              <a:t> </a:t>
            </a:r>
            <a:r>
              <a:rPr lang="en-US" dirty="0" err="1"/>
              <a:t>lập</a:t>
            </a:r>
            <a:r>
              <a:rPr lang="en-US" dirty="0"/>
              <a:t> </a:t>
            </a:r>
            <a:r>
              <a:rPr lang="en-US" dirty="0" err="1"/>
              <a:t>luận</a:t>
            </a:r>
            <a:r>
              <a:rPr lang="en-US" dirty="0"/>
              <a:t> </a:t>
            </a:r>
            <a:r>
              <a:rPr lang="en-US" dirty="0" err="1"/>
              <a:t>điểm</a:t>
            </a:r>
            <a:endParaRPr lang="vi-VN" dirty="0"/>
          </a:p>
          <a:p>
            <a:pPr lvl="0">
              <a:buFont typeface="Wingdings" pitchFamily="2" charset="2"/>
              <a:buChar char="Ø"/>
            </a:pPr>
            <a:r>
              <a:rPr lang="en-US" dirty="0" err="1"/>
              <a:t>Xác</a:t>
            </a:r>
            <a:r>
              <a:rPr lang="en-US" dirty="0"/>
              <a:t> </a:t>
            </a:r>
            <a:r>
              <a:rPr lang="en-US" dirty="0" err="1"/>
              <a:t>lập</a:t>
            </a:r>
            <a:r>
              <a:rPr lang="en-US" dirty="0"/>
              <a:t> </a:t>
            </a:r>
            <a:r>
              <a:rPr lang="en-US" dirty="0" err="1"/>
              <a:t>luận</a:t>
            </a:r>
            <a:r>
              <a:rPr lang="en-US" dirty="0"/>
              <a:t> </a:t>
            </a:r>
            <a:r>
              <a:rPr lang="en-US" dirty="0" err="1"/>
              <a:t>cứ</a:t>
            </a:r>
            <a:endParaRPr lang="vi-VN" dirty="0"/>
          </a:p>
          <a:p>
            <a:pPr lvl="0">
              <a:buFont typeface="Wingdings" pitchFamily="2" charset="2"/>
              <a:buChar char="Ø"/>
            </a:pPr>
            <a:r>
              <a:rPr lang="en-US" dirty="0" err="1"/>
              <a:t>Sắp</a:t>
            </a:r>
            <a:r>
              <a:rPr lang="en-US" dirty="0"/>
              <a:t> </a:t>
            </a:r>
            <a:r>
              <a:rPr lang="en-US" dirty="0" err="1"/>
              <a:t>xếp</a:t>
            </a:r>
            <a:r>
              <a:rPr lang="en-US" dirty="0"/>
              <a:t> </a:t>
            </a:r>
            <a:r>
              <a:rPr lang="en-US" dirty="0" err="1"/>
              <a:t>luận</a:t>
            </a:r>
            <a:r>
              <a:rPr lang="en-US" dirty="0"/>
              <a:t> </a:t>
            </a:r>
            <a:r>
              <a:rPr lang="en-US" dirty="0" err="1"/>
              <a:t>điểm</a:t>
            </a:r>
            <a:r>
              <a:rPr lang="en-US" dirty="0"/>
              <a:t>, </a:t>
            </a:r>
            <a:r>
              <a:rPr lang="en-US" dirty="0" err="1"/>
              <a:t>luận</a:t>
            </a:r>
            <a:r>
              <a:rPr lang="en-US" dirty="0"/>
              <a:t> </a:t>
            </a:r>
            <a:r>
              <a:rPr lang="en-US" dirty="0" err="1"/>
              <a:t>cứ</a:t>
            </a:r>
            <a:endParaRPr lang="vi-VN" dirty="0"/>
          </a:p>
          <a:p>
            <a:pPr lvl="0">
              <a:buFont typeface="Wingdings" pitchFamily="2" charset="2"/>
              <a:buChar char="Ø"/>
            </a:pP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dàn</a:t>
            </a:r>
            <a:r>
              <a:rPr lang="en-US" dirty="0"/>
              <a:t> ý </a:t>
            </a:r>
            <a:r>
              <a:rPr lang="en-US" dirty="0" err="1"/>
              <a:t>mạch</a:t>
            </a:r>
            <a:r>
              <a:rPr lang="en-US" dirty="0"/>
              <a:t> </a:t>
            </a:r>
            <a:r>
              <a:rPr lang="en-US" dirty="0" err="1"/>
              <a:t>lạc</a:t>
            </a:r>
            <a:r>
              <a:rPr lang="en-US" dirty="0"/>
              <a:t>, </a:t>
            </a:r>
            <a:r>
              <a:rPr lang="en-US" dirty="0" err="1"/>
              <a:t>cần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kí</a:t>
            </a:r>
            <a:r>
              <a:rPr lang="en-US" dirty="0"/>
              <a:t> </a:t>
            </a:r>
            <a:r>
              <a:rPr lang="en-US" dirty="0" err="1"/>
              <a:t>hiệu</a:t>
            </a:r>
            <a:r>
              <a:rPr lang="en-US" dirty="0"/>
              <a:t> </a:t>
            </a:r>
            <a:r>
              <a:rPr lang="en-US" dirty="0" err="1"/>
              <a:t>trước</a:t>
            </a:r>
            <a:r>
              <a:rPr lang="en-US" dirty="0"/>
              <a:t> </a:t>
            </a:r>
            <a:r>
              <a:rPr lang="en-US" dirty="0" err="1"/>
              <a:t>đề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trước</a:t>
            </a:r>
            <a:r>
              <a:rPr lang="en-US" dirty="0"/>
              <a:t>, </a:t>
            </a:r>
            <a:r>
              <a:rPr lang="en-US" dirty="0" err="1"/>
              <a:t>ví</a:t>
            </a:r>
            <a:r>
              <a:rPr lang="en-US" dirty="0"/>
              <a:t> </a:t>
            </a:r>
            <a:r>
              <a:rPr lang="en-US" dirty="0" err="1"/>
              <a:t>dụ</a:t>
            </a:r>
            <a:r>
              <a:rPr lang="en-US" dirty="0"/>
              <a:t>: I, II, III,… ;1, 2, 3,… ;a, b, c,…</a:t>
            </a:r>
            <a:endParaRPr lang="vi-VN" dirty="0"/>
          </a:p>
          <a:p>
            <a:pPr>
              <a:buFont typeface="Wingdings" pitchFamily="2" charset="2"/>
              <a:buChar char="Ø"/>
            </a:pPr>
            <a:endParaRPr lang="vi-VN" dirty="0"/>
          </a:p>
        </p:txBody>
      </p:sp>
      <p:sp>
        <p:nvSpPr>
          <p:cNvPr id="4" name="Title 13313"/>
          <p:cNvSpPr txBox="1">
            <a:spLocks/>
          </p:cNvSpPr>
          <p:nvPr/>
        </p:nvSpPr>
        <p:spPr>
          <a:xfrm>
            <a:off x="457200" y="260648"/>
            <a:ext cx="8229600" cy="6858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zh-CN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II. </a:t>
            </a:r>
            <a:r>
              <a:rPr lang="en-US" altLang="zh-CN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Lập</a:t>
            </a:r>
            <a:r>
              <a:rPr lang="en-US" altLang="zh-CN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altLang="zh-CN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dàn</a:t>
            </a:r>
            <a:r>
              <a:rPr lang="en-US" altLang="zh-CN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ý </a:t>
            </a:r>
            <a:r>
              <a:rPr lang="en-US" altLang="zh-CN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bài</a:t>
            </a:r>
            <a:r>
              <a:rPr lang="en-US" altLang="zh-CN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altLang="zh-CN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văn</a:t>
            </a:r>
            <a:r>
              <a:rPr lang="en-US" altLang="zh-CN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altLang="zh-CN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nghị</a:t>
            </a:r>
            <a:r>
              <a:rPr lang="en-US" altLang="zh-CN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altLang="zh-CN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luận</a:t>
            </a:r>
            <a:endParaRPr lang="en-US" altLang="zh-CN" sz="28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6" name="Picture 4098" descr="post-60-10805980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5260" y="31087"/>
            <a:ext cx="938671" cy="13512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Explosion 2 6"/>
          <p:cNvSpPr/>
          <p:nvPr/>
        </p:nvSpPr>
        <p:spPr>
          <a:xfrm>
            <a:off x="1403648" y="476672"/>
            <a:ext cx="7632848" cy="2664296"/>
          </a:xfrm>
          <a:prstGeom prst="irregularSeal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dirty="0">
                <a:solidFill>
                  <a:srgbClr val="002060"/>
                </a:solidFill>
              </a:rPr>
              <a:t>Có mấy thao tác lập dàn ý? Đó là những thao tác nào?</a:t>
            </a:r>
          </a:p>
        </p:txBody>
      </p:sp>
    </p:spTree>
    <p:extLst>
      <p:ext uri="{BB962C8B-B14F-4D97-AF65-F5344CB8AC3E}">
        <p14:creationId xmlns:p14="http://schemas.microsoft.com/office/powerpoint/2010/main" val="4211906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13314"/>
          <p:cNvSpPr/>
          <p:nvPr/>
        </p:nvSpPr>
        <p:spPr>
          <a:xfrm>
            <a:off x="2762250" y="1219200"/>
            <a:ext cx="3581400" cy="609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 cap="flat" cmpd="sng">
            <a:solidFill>
              <a:srgbClr val="339966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algn="ctr"/>
            <a:r>
              <a:rPr lang="en-US" altLang="zh-CN" sz="24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LUẬN ĐỀ</a:t>
            </a:r>
          </a:p>
        </p:txBody>
      </p:sp>
      <p:grpSp>
        <p:nvGrpSpPr>
          <p:cNvPr id="13316" name="Group 13315"/>
          <p:cNvGrpSpPr>
            <a:grpSpLocks/>
          </p:cNvGrpSpPr>
          <p:nvPr/>
        </p:nvGrpSpPr>
        <p:grpSpPr bwMode="auto">
          <a:xfrm>
            <a:off x="685800" y="3276600"/>
            <a:ext cx="8324850" cy="2667000"/>
            <a:chOff x="432" y="2064"/>
            <a:chExt cx="5244" cy="1680"/>
          </a:xfrm>
        </p:grpSpPr>
        <p:grpSp>
          <p:nvGrpSpPr>
            <p:cNvPr id="11268" name="Group 13316"/>
            <p:cNvGrpSpPr>
              <a:grpSpLocks/>
            </p:cNvGrpSpPr>
            <p:nvPr/>
          </p:nvGrpSpPr>
          <p:grpSpPr bwMode="auto">
            <a:xfrm>
              <a:off x="432" y="2064"/>
              <a:ext cx="1392" cy="1680"/>
              <a:chOff x="432" y="2064"/>
              <a:chExt cx="1392" cy="1680"/>
            </a:xfrm>
          </p:grpSpPr>
          <p:sp>
            <p:nvSpPr>
              <p:cNvPr id="11269" name="Rectangle 13317"/>
              <p:cNvSpPr>
                <a:spLocks noChangeArrowheads="1"/>
              </p:cNvSpPr>
              <p:nvPr/>
            </p:nvSpPr>
            <p:spPr bwMode="auto">
              <a:xfrm>
                <a:off x="576" y="2256"/>
                <a:ext cx="1248" cy="336"/>
              </a:xfrm>
              <a:prstGeom prst="rect">
                <a:avLst/>
              </a:prstGeom>
              <a:solidFill>
                <a:srgbClr val="B1D3F5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altLang="zh-CN" sz="2000">
                    <a:solidFill>
                      <a:srgbClr val="0000CC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LUẬN CỨ 1</a:t>
                </a:r>
              </a:p>
            </p:txBody>
          </p:sp>
          <p:sp>
            <p:nvSpPr>
              <p:cNvPr id="11270" name="Rectangle 13318"/>
              <p:cNvSpPr>
                <a:spLocks noChangeArrowheads="1"/>
              </p:cNvSpPr>
              <p:nvPr/>
            </p:nvSpPr>
            <p:spPr bwMode="auto">
              <a:xfrm>
                <a:off x="576" y="2808"/>
                <a:ext cx="1248" cy="336"/>
              </a:xfrm>
              <a:prstGeom prst="rect">
                <a:avLst/>
              </a:prstGeom>
              <a:solidFill>
                <a:srgbClr val="B1D3F5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altLang="zh-CN" sz="2000">
                    <a:solidFill>
                      <a:srgbClr val="0000CC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LUẬN CỨ 2</a:t>
                </a:r>
              </a:p>
            </p:txBody>
          </p:sp>
          <p:sp>
            <p:nvSpPr>
              <p:cNvPr id="11271" name="Rectangle 13319"/>
              <p:cNvSpPr>
                <a:spLocks noChangeArrowheads="1"/>
              </p:cNvSpPr>
              <p:nvPr/>
            </p:nvSpPr>
            <p:spPr bwMode="auto">
              <a:xfrm>
                <a:off x="576" y="3408"/>
                <a:ext cx="1248" cy="336"/>
              </a:xfrm>
              <a:prstGeom prst="rect">
                <a:avLst/>
              </a:prstGeom>
              <a:solidFill>
                <a:srgbClr val="B1D3F5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altLang="zh-CN" sz="2000">
                    <a:solidFill>
                      <a:srgbClr val="0000CC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LUẬN CỨ 3</a:t>
                </a:r>
                <a:endParaRPr lang="en-US" altLang="zh-CN" sz="2000" i="1">
                  <a:solidFill>
                    <a:srgbClr val="0000CC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11272" name="Straight Connector 13320"/>
              <p:cNvSpPr>
                <a:spLocks noChangeShapeType="1"/>
              </p:cNvSpPr>
              <p:nvPr/>
            </p:nvSpPr>
            <p:spPr bwMode="auto">
              <a:xfrm>
                <a:off x="432" y="2064"/>
                <a:ext cx="0" cy="1536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11273" name="Straight Connector 13321"/>
              <p:cNvSpPr>
                <a:spLocks noChangeShapeType="1"/>
              </p:cNvSpPr>
              <p:nvPr/>
            </p:nvSpPr>
            <p:spPr bwMode="auto">
              <a:xfrm>
                <a:off x="432" y="3600"/>
                <a:ext cx="144" cy="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11274" name="Straight Connector 13322"/>
              <p:cNvSpPr>
                <a:spLocks noChangeShapeType="1"/>
              </p:cNvSpPr>
              <p:nvPr/>
            </p:nvSpPr>
            <p:spPr bwMode="auto">
              <a:xfrm>
                <a:off x="432" y="2976"/>
                <a:ext cx="144" cy="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11275" name="Straight Connector 13323"/>
              <p:cNvSpPr>
                <a:spLocks noChangeShapeType="1"/>
              </p:cNvSpPr>
              <p:nvPr/>
            </p:nvSpPr>
            <p:spPr bwMode="auto">
              <a:xfrm>
                <a:off x="432" y="2400"/>
                <a:ext cx="144" cy="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  <p:grpSp>
          <p:nvGrpSpPr>
            <p:cNvPr id="11278" name="Group 13326"/>
            <p:cNvGrpSpPr>
              <a:grpSpLocks/>
            </p:cNvGrpSpPr>
            <p:nvPr/>
          </p:nvGrpSpPr>
          <p:grpSpPr bwMode="auto">
            <a:xfrm>
              <a:off x="2352" y="2064"/>
              <a:ext cx="1392" cy="1680"/>
              <a:chOff x="2352" y="2064"/>
              <a:chExt cx="1392" cy="1680"/>
            </a:xfrm>
          </p:grpSpPr>
          <p:sp>
            <p:nvSpPr>
              <p:cNvPr id="11279" name="Rectangle 13327"/>
              <p:cNvSpPr>
                <a:spLocks noChangeArrowheads="1"/>
              </p:cNvSpPr>
              <p:nvPr/>
            </p:nvSpPr>
            <p:spPr bwMode="auto">
              <a:xfrm>
                <a:off x="2496" y="2256"/>
                <a:ext cx="1248" cy="336"/>
              </a:xfrm>
              <a:prstGeom prst="rect">
                <a:avLst/>
              </a:prstGeom>
              <a:solidFill>
                <a:srgbClr val="B1D3F5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altLang="zh-CN" sz="2000">
                    <a:solidFill>
                      <a:srgbClr val="0000CC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LUẬN CỨ 1</a:t>
                </a:r>
              </a:p>
            </p:txBody>
          </p:sp>
          <p:sp>
            <p:nvSpPr>
              <p:cNvPr id="11280" name="Rectangle 13328"/>
              <p:cNvSpPr>
                <a:spLocks noChangeArrowheads="1"/>
              </p:cNvSpPr>
              <p:nvPr/>
            </p:nvSpPr>
            <p:spPr bwMode="auto">
              <a:xfrm>
                <a:off x="2496" y="2832"/>
                <a:ext cx="1248" cy="336"/>
              </a:xfrm>
              <a:prstGeom prst="rect">
                <a:avLst/>
              </a:prstGeom>
              <a:solidFill>
                <a:srgbClr val="B1D3F5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altLang="zh-CN" sz="2000">
                    <a:solidFill>
                      <a:srgbClr val="0000CC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LUẬN CỨ 2</a:t>
                </a:r>
              </a:p>
            </p:txBody>
          </p:sp>
          <p:sp>
            <p:nvSpPr>
              <p:cNvPr id="11281" name="Rectangle 13329"/>
              <p:cNvSpPr>
                <a:spLocks noChangeArrowheads="1"/>
              </p:cNvSpPr>
              <p:nvPr/>
            </p:nvSpPr>
            <p:spPr bwMode="auto">
              <a:xfrm>
                <a:off x="2496" y="3408"/>
                <a:ext cx="1248" cy="336"/>
              </a:xfrm>
              <a:prstGeom prst="rect">
                <a:avLst/>
              </a:prstGeom>
              <a:solidFill>
                <a:srgbClr val="B1D3F5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altLang="zh-CN" sz="2000">
                    <a:solidFill>
                      <a:srgbClr val="0000CC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LUẬN CỨ 3</a:t>
                </a:r>
                <a:endParaRPr lang="en-US" altLang="zh-CN" sz="2000" i="1">
                  <a:solidFill>
                    <a:srgbClr val="0000CC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11282" name="Straight Connector 13330"/>
              <p:cNvSpPr>
                <a:spLocks noChangeShapeType="1"/>
              </p:cNvSpPr>
              <p:nvPr/>
            </p:nvSpPr>
            <p:spPr bwMode="auto">
              <a:xfrm>
                <a:off x="2352" y="2064"/>
                <a:ext cx="0" cy="1536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11283" name="Straight Connector 13331"/>
              <p:cNvSpPr>
                <a:spLocks noChangeShapeType="1"/>
              </p:cNvSpPr>
              <p:nvPr/>
            </p:nvSpPr>
            <p:spPr bwMode="auto">
              <a:xfrm>
                <a:off x="2352" y="3600"/>
                <a:ext cx="144" cy="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11284" name="Straight Connector 13332"/>
              <p:cNvSpPr>
                <a:spLocks noChangeShapeType="1"/>
              </p:cNvSpPr>
              <p:nvPr/>
            </p:nvSpPr>
            <p:spPr bwMode="auto">
              <a:xfrm>
                <a:off x="2352" y="2976"/>
                <a:ext cx="144" cy="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11285" name="Straight Connector 13333"/>
              <p:cNvSpPr>
                <a:spLocks noChangeShapeType="1"/>
              </p:cNvSpPr>
              <p:nvPr/>
            </p:nvSpPr>
            <p:spPr bwMode="auto">
              <a:xfrm>
                <a:off x="2352" y="2400"/>
                <a:ext cx="144" cy="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  <p:grpSp>
          <p:nvGrpSpPr>
            <p:cNvPr id="11288" name="Group 13336"/>
            <p:cNvGrpSpPr>
              <a:grpSpLocks/>
            </p:cNvGrpSpPr>
            <p:nvPr/>
          </p:nvGrpSpPr>
          <p:grpSpPr bwMode="auto">
            <a:xfrm>
              <a:off x="4284" y="2064"/>
              <a:ext cx="1392" cy="1680"/>
              <a:chOff x="4284" y="2064"/>
              <a:chExt cx="1392" cy="1680"/>
            </a:xfrm>
          </p:grpSpPr>
          <p:sp>
            <p:nvSpPr>
              <p:cNvPr id="11289" name="Rectangle 13337"/>
              <p:cNvSpPr>
                <a:spLocks noChangeArrowheads="1"/>
              </p:cNvSpPr>
              <p:nvPr/>
            </p:nvSpPr>
            <p:spPr bwMode="auto">
              <a:xfrm>
                <a:off x="4428" y="2256"/>
                <a:ext cx="1248" cy="336"/>
              </a:xfrm>
              <a:prstGeom prst="rect">
                <a:avLst/>
              </a:prstGeom>
              <a:solidFill>
                <a:srgbClr val="B1D3F5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altLang="zh-CN" sz="2000">
                    <a:solidFill>
                      <a:srgbClr val="0000CC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LUẬN CỨ 1</a:t>
                </a:r>
              </a:p>
            </p:txBody>
          </p:sp>
          <p:sp>
            <p:nvSpPr>
              <p:cNvPr id="11290" name="Rectangle 13338"/>
              <p:cNvSpPr>
                <a:spLocks noChangeArrowheads="1"/>
              </p:cNvSpPr>
              <p:nvPr/>
            </p:nvSpPr>
            <p:spPr bwMode="auto">
              <a:xfrm>
                <a:off x="4428" y="2832"/>
                <a:ext cx="1248" cy="336"/>
              </a:xfrm>
              <a:prstGeom prst="rect">
                <a:avLst/>
              </a:prstGeom>
              <a:solidFill>
                <a:srgbClr val="B1D3F5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altLang="zh-CN" sz="2000">
                    <a:solidFill>
                      <a:srgbClr val="0000CC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LUẬN CỨ 2</a:t>
                </a:r>
              </a:p>
            </p:txBody>
          </p:sp>
          <p:sp>
            <p:nvSpPr>
              <p:cNvPr id="11291" name="Rectangle 13339"/>
              <p:cNvSpPr>
                <a:spLocks noChangeArrowheads="1"/>
              </p:cNvSpPr>
              <p:nvPr/>
            </p:nvSpPr>
            <p:spPr bwMode="auto">
              <a:xfrm>
                <a:off x="4428" y="3408"/>
                <a:ext cx="1248" cy="336"/>
              </a:xfrm>
              <a:prstGeom prst="rect">
                <a:avLst/>
              </a:prstGeom>
              <a:solidFill>
                <a:srgbClr val="B1D3F5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altLang="zh-CN" sz="2000">
                    <a:solidFill>
                      <a:srgbClr val="0000CC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LUẬN CỨ 3</a:t>
                </a:r>
                <a:endParaRPr lang="en-US" altLang="zh-CN" sz="2000" i="1">
                  <a:solidFill>
                    <a:srgbClr val="0000CC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11292" name="Straight Connector 13340"/>
              <p:cNvSpPr>
                <a:spLocks noChangeShapeType="1"/>
              </p:cNvSpPr>
              <p:nvPr/>
            </p:nvSpPr>
            <p:spPr bwMode="auto">
              <a:xfrm>
                <a:off x="4284" y="2064"/>
                <a:ext cx="0" cy="1536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11293" name="Straight Connector 13341"/>
              <p:cNvSpPr>
                <a:spLocks noChangeShapeType="1"/>
              </p:cNvSpPr>
              <p:nvPr/>
            </p:nvSpPr>
            <p:spPr bwMode="auto">
              <a:xfrm>
                <a:off x="4320" y="3600"/>
                <a:ext cx="144" cy="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11294" name="Straight Connector 13342"/>
              <p:cNvSpPr>
                <a:spLocks noChangeShapeType="1"/>
              </p:cNvSpPr>
              <p:nvPr/>
            </p:nvSpPr>
            <p:spPr bwMode="auto">
              <a:xfrm>
                <a:off x="4284" y="2976"/>
                <a:ext cx="144" cy="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11295" name="Straight Connector 13343"/>
              <p:cNvSpPr>
                <a:spLocks noChangeShapeType="1"/>
              </p:cNvSpPr>
              <p:nvPr/>
            </p:nvSpPr>
            <p:spPr bwMode="auto">
              <a:xfrm>
                <a:off x="4284" y="2400"/>
                <a:ext cx="144" cy="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grpSp>
        <p:nvGrpSpPr>
          <p:cNvPr id="13347" name="Group 13346"/>
          <p:cNvGrpSpPr>
            <a:grpSpLocks/>
          </p:cNvGrpSpPr>
          <p:nvPr/>
        </p:nvGrpSpPr>
        <p:grpSpPr bwMode="auto">
          <a:xfrm>
            <a:off x="438150" y="1820863"/>
            <a:ext cx="8248650" cy="1447800"/>
            <a:chOff x="276" y="1152"/>
            <a:chExt cx="5196" cy="912"/>
          </a:xfrm>
        </p:grpSpPr>
        <p:sp>
          <p:nvSpPr>
            <p:cNvPr id="11299" name="Straight Connector 13347"/>
            <p:cNvSpPr>
              <a:spLocks noChangeShapeType="1"/>
            </p:cNvSpPr>
            <p:nvPr/>
          </p:nvSpPr>
          <p:spPr bwMode="auto">
            <a:xfrm>
              <a:off x="912" y="1392"/>
              <a:ext cx="0" cy="24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grpSp>
          <p:nvGrpSpPr>
            <p:cNvPr id="11300" name="Group 13348"/>
            <p:cNvGrpSpPr>
              <a:grpSpLocks/>
            </p:cNvGrpSpPr>
            <p:nvPr/>
          </p:nvGrpSpPr>
          <p:grpSpPr bwMode="auto">
            <a:xfrm>
              <a:off x="276" y="1152"/>
              <a:ext cx="5196" cy="912"/>
              <a:chOff x="276" y="1152"/>
              <a:chExt cx="5196" cy="912"/>
            </a:xfrm>
          </p:grpSpPr>
          <p:sp>
            <p:nvSpPr>
              <p:cNvPr id="11301" name="Straight Connector 13349"/>
              <p:cNvSpPr>
                <a:spLocks noChangeShapeType="1"/>
              </p:cNvSpPr>
              <p:nvPr/>
            </p:nvSpPr>
            <p:spPr bwMode="auto">
              <a:xfrm>
                <a:off x="2880" y="1152"/>
                <a:ext cx="0" cy="24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11302" name="Straight Connector 13350"/>
              <p:cNvSpPr>
                <a:spLocks noChangeShapeType="1"/>
              </p:cNvSpPr>
              <p:nvPr/>
            </p:nvSpPr>
            <p:spPr bwMode="auto">
              <a:xfrm>
                <a:off x="900" y="1392"/>
                <a:ext cx="3936" cy="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11303" name="Straight Connector 13351"/>
              <p:cNvSpPr>
                <a:spLocks noChangeShapeType="1"/>
              </p:cNvSpPr>
              <p:nvPr/>
            </p:nvSpPr>
            <p:spPr bwMode="auto">
              <a:xfrm>
                <a:off x="4848" y="1392"/>
                <a:ext cx="0" cy="24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11304" name="Straight Connector 13352"/>
              <p:cNvSpPr>
                <a:spLocks noChangeShapeType="1"/>
              </p:cNvSpPr>
              <p:nvPr/>
            </p:nvSpPr>
            <p:spPr bwMode="auto">
              <a:xfrm>
                <a:off x="2880" y="1392"/>
                <a:ext cx="0" cy="24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11305" name="Rectangle 13353"/>
              <p:cNvSpPr>
                <a:spLocks noChangeArrowheads="1"/>
              </p:cNvSpPr>
              <p:nvPr/>
            </p:nvSpPr>
            <p:spPr bwMode="auto">
              <a:xfrm>
                <a:off x="276" y="1632"/>
                <a:ext cx="1296" cy="432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altLang="zh-CN" sz="2000">
                    <a:solidFill>
                      <a:srgbClr val="0000FF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LUẬN ĐIỂM 1</a:t>
                </a:r>
              </a:p>
            </p:txBody>
          </p:sp>
          <p:sp>
            <p:nvSpPr>
              <p:cNvPr id="11306" name="Rectangle 13354"/>
              <p:cNvSpPr>
                <a:spLocks noChangeArrowheads="1"/>
              </p:cNvSpPr>
              <p:nvPr/>
            </p:nvSpPr>
            <p:spPr bwMode="auto">
              <a:xfrm>
                <a:off x="4176" y="1632"/>
                <a:ext cx="1296" cy="432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altLang="zh-CN" sz="2000">
                    <a:solidFill>
                      <a:srgbClr val="0000CC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LUẬN ĐIỂM 3</a:t>
                </a:r>
                <a:r>
                  <a:rPr lang="en-US" altLang="zh-CN" sz="2800">
                    <a:solidFill>
                      <a:srgbClr val="0000CC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endParaRPr lang="en-US" altLang="zh-CN" sz="2800" i="1">
                  <a:solidFill>
                    <a:srgbClr val="0000CC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11307" name="Rectangle 13355"/>
              <p:cNvSpPr>
                <a:spLocks noChangeArrowheads="1"/>
              </p:cNvSpPr>
              <p:nvPr/>
            </p:nvSpPr>
            <p:spPr bwMode="auto">
              <a:xfrm>
                <a:off x="2220" y="1632"/>
                <a:ext cx="1296" cy="432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altLang="zh-CN" sz="2000">
                    <a:solidFill>
                      <a:srgbClr val="0000CC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</a:t>
                </a:r>
                <a:r>
                  <a:rPr lang="en-US" altLang="zh-CN">
                    <a:solidFill>
                      <a:srgbClr val="0000CC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UẬN ĐIỂM</a:t>
                </a:r>
                <a:r>
                  <a:rPr lang="en-US" altLang="zh-CN" sz="2000">
                    <a:solidFill>
                      <a:srgbClr val="0000CC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2</a:t>
                </a:r>
              </a:p>
            </p:txBody>
          </p:sp>
          <p:sp>
            <p:nvSpPr>
              <p:cNvPr id="11308" name="Straight Connector 13356"/>
              <p:cNvSpPr>
                <a:spLocks noChangeShapeType="1"/>
              </p:cNvSpPr>
              <p:nvPr/>
            </p:nvSpPr>
            <p:spPr bwMode="auto">
              <a:xfrm>
                <a:off x="1584" y="1872"/>
                <a:ext cx="624" cy="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11309" name="Straight Connector 13357"/>
              <p:cNvSpPr>
                <a:spLocks noChangeShapeType="1"/>
              </p:cNvSpPr>
              <p:nvPr/>
            </p:nvSpPr>
            <p:spPr bwMode="auto">
              <a:xfrm>
                <a:off x="3540" y="1872"/>
                <a:ext cx="624" cy="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pic>
        <p:nvPicPr>
          <p:cNvPr id="47" name="Picture 4098" descr="post-60-10805980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3014" y="-10505"/>
            <a:ext cx="938671" cy="13512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7039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1000"/>
                                        <p:tgtEl>
                                          <p:spTgt spid="13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withGroup">
                            <p:stCondLst>
                              <p:cond delay="1500"/>
                            </p:stCondLst>
                            <p:childTnLst>
                              <p:par>
                                <p:cTn id="1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8433"/>
          <p:cNvSpPr/>
          <p:nvPr/>
        </p:nvSpPr>
        <p:spPr>
          <a:xfrm>
            <a:off x="1000125" y="425450"/>
            <a:ext cx="7143750" cy="830263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rgbClr val="339966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lIns="0" tIns="0" rIns="0" bIns="0" anchor="ctr"/>
          <a:lstStyle/>
          <a:p>
            <a:pPr algn="ctr"/>
            <a:r>
              <a:rPr lang="en-US" altLang="zh-CN" sz="2800" dirty="0">
                <a:solidFill>
                  <a:srgbClr val="0000FF"/>
                </a:solidFill>
                <a:latin typeface="Times New Roman" pitchFamily="18" charset="0"/>
                <a:ea typeface="SimSun" pitchFamily="2" charset="-122"/>
              </a:rPr>
              <a:t>CHUẨN BỊ HÀNH TRANG VÀO THẾ KỈ MỚI</a:t>
            </a:r>
            <a:endParaRPr lang="en-US" altLang="zh-CN" sz="2800" b="1" dirty="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  <a:ea typeface="SimSun" pitchFamily="2" charset="-122"/>
            </a:endParaRPr>
          </a:p>
        </p:txBody>
      </p:sp>
      <p:sp>
        <p:nvSpPr>
          <p:cNvPr id="18435" name="Rectangle 18434"/>
          <p:cNvSpPr/>
          <p:nvPr/>
        </p:nvSpPr>
        <p:spPr>
          <a:xfrm>
            <a:off x="3699535" y="0"/>
            <a:ext cx="1905000" cy="425450"/>
          </a:xfrm>
          <a:prstGeom prst="rect">
            <a:avLst/>
          </a:prstGeom>
          <a:noFill/>
          <a:ln w="9525">
            <a:noFill/>
          </a:ln>
        </p:spPr>
        <p:txBody>
          <a:bodyPr wrap="none" anchor="ctr"/>
          <a:lstStyle/>
          <a:p>
            <a:pPr algn="ctr"/>
            <a:r>
              <a:rPr lang="en-US" altLang="zh-CN" sz="28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SimSun" pitchFamily="2" charset="-122"/>
                <a:cs typeface="Arial" pitchFamily="34" charset="0"/>
              </a:rPr>
              <a:t>LUẬN ĐỀ</a:t>
            </a:r>
          </a:p>
        </p:txBody>
      </p:sp>
      <p:sp>
        <p:nvSpPr>
          <p:cNvPr id="18436" name="Rectangle 18435"/>
          <p:cNvSpPr>
            <a:spLocks noChangeArrowheads="1"/>
          </p:cNvSpPr>
          <p:nvPr/>
        </p:nvSpPr>
        <p:spPr bwMode="auto">
          <a:xfrm>
            <a:off x="647700" y="3817179"/>
            <a:ext cx="2362200" cy="914400"/>
          </a:xfrm>
          <a:prstGeom prst="rect">
            <a:avLst/>
          </a:prstGeom>
          <a:solidFill>
            <a:srgbClr val="E5F0FC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zh-CN">
              <a:solidFill>
                <a:srgbClr val="0000CC"/>
              </a:solidFill>
              <a:latin typeface=".VnTime" pitchFamily="34" charset="0"/>
              <a:ea typeface="SimSun" pitchFamily="2" charset="-122"/>
            </a:endParaRPr>
          </a:p>
        </p:txBody>
      </p:sp>
      <p:sp>
        <p:nvSpPr>
          <p:cNvPr id="18437" name="Rectangle 18436"/>
          <p:cNvSpPr>
            <a:spLocks noChangeArrowheads="1"/>
          </p:cNvSpPr>
          <p:nvPr/>
        </p:nvSpPr>
        <p:spPr bwMode="auto">
          <a:xfrm>
            <a:off x="647700" y="4920710"/>
            <a:ext cx="2362200" cy="914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zh-CN">
              <a:solidFill>
                <a:srgbClr val="0000CC"/>
              </a:solidFill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18438" name="Straight Connector 18437"/>
          <p:cNvSpPr>
            <a:spLocks noChangeShapeType="1"/>
          </p:cNvSpPr>
          <p:nvPr/>
        </p:nvSpPr>
        <p:spPr bwMode="auto">
          <a:xfrm>
            <a:off x="381000" y="5334000"/>
            <a:ext cx="228600" cy="0"/>
          </a:xfrm>
          <a:prstGeom prst="line">
            <a:avLst/>
          </a:prstGeom>
          <a:ln>
            <a:headEnd/>
            <a:tailEnd type="triangle" w="med" len="med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vi-VN"/>
          </a:p>
        </p:txBody>
      </p:sp>
      <p:sp>
        <p:nvSpPr>
          <p:cNvPr id="18439" name="Straight Connector 18438"/>
          <p:cNvSpPr>
            <a:spLocks noChangeShapeType="1"/>
          </p:cNvSpPr>
          <p:nvPr/>
        </p:nvSpPr>
        <p:spPr bwMode="auto">
          <a:xfrm>
            <a:off x="381000" y="4267200"/>
            <a:ext cx="228600" cy="0"/>
          </a:xfrm>
          <a:prstGeom prst="line">
            <a:avLst/>
          </a:prstGeom>
          <a:ln>
            <a:headEnd/>
            <a:tailEnd type="triangle" w="med" len="med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vi-VN"/>
          </a:p>
        </p:txBody>
      </p:sp>
      <p:sp>
        <p:nvSpPr>
          <p:cNvPr id="18440" name="Rectangle 18439"/>
          <p:cNvSpPr/>
          <p:nvPr/>
        </p:nvSpPr>
        <p:spPr>
          <a:xfrm>
            <a:off x="838200" y="3409950"/>
            <a:ext cx="1981200" cy="375871"/>
          </a:xfrm>
          <a:prstGeom prst="rect">
            <a:avLst/>
          </a:prstGeom>
          <a:noFill/>
          <a:ln w="9525">
            <a:noFill/>
          </a:ln>
        </p:spPr>
        <p:txBody>
          <a:bodyPr wrap="none" anchor="ctr"/>
          <a:lstStyle/>
          <a:p>
            <a:pPr algn="ctr"/>
            <a:r>
              <a:rPr lang="en-US" altLang="zh-CN" sz="200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LUẬN CỨ </a:t>
            </a:r>
            <a:r>
              <a:rPr lang="en-US" sz="200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 </a:t>
            </a:r>
          </a:p>
        </p:txBody>
      </p:sp>
      <p:sp>
        <p:nvSpPr>
          <p:cNvPr id="18441" name="Oval 18440"/>
          <p:cNvSpPr>
            <a:spLocks noChangeArrowheads="1"/>
          </p:cNvSpPr>
          <p:nvPr/>
        </p:nvSpPr>
        <p:spPr bwMode="auto">
          <a:xfrm>
            <a:off x="381000" y="3886200"/>
            <a:ext cx="304800" cy="3048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altLang="zh-CN" sz="2400" b="1">
                <a:latin typeface=".VnTime" pitchFamily="34" charset="0"/>
                <a:ea typeface="SimSun" pitchFamily="2" charset="-122"/>
              </a:rPr>
              <a:t>1</a:t>
            </a:r>
          </a:p>
        </p:txBody>
      </p:sp>
      <p:sp>
        <p:nvSpPr>
          <p:cNvPr id="18442" name="Oval 18441"/>
          <p:cNvSpPr>
            <a:spLocks noChangeArrowheads="1"/>
          </p:cNvSpPr>
          <p:nvPr/>
        </p:nvSpPr>
        <p:spPr bwMode="auto">
          <a:xfrm>
            <a:off x="381000" y="4876800"/>
            <a:ext cx="304800" cy="3048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altLang="zh-CN" sz="2400" b="1">
                <a:latin typeface=".VnTime" pitchFamily="34" charset="0"/>
                <a:ea typeface="SimSun" pitchFamily="2" charset="-122"/>
              </a:rPr>
              <a:t>2</a:t>
            </a:r>
          </a:p>
        </p:txBody>
      </p:sp>
      <p:sp>
        <p:nvSpPr>
          <p:cNvPr id="18443" name="Rectangle 18442"/>
          <p:cNvSpPr>
            <a:spLocks noChangeArrowheads="1"/>
          </p:cNvSpPr>
          <p:nvPr/>
        </p:nvSpPr>
        <p:spPr bwMode="auto">
          <a:xfrm>
            <a:off x="3695700" y="3752850"/>
            <a:ext cx="2362200" cy="914400"/>
          </a:xfrm>
          <a:prstGeom prst="rect">
            <a:avLst/>
          </a:prstGeom>
          <a:solidFill>
            <a:srgbClr val="E5F0FC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zh-CN" sz="2000">
              <a:solidFill>
                <a:srgbClr val="0000CC"/>
              </a:solidFill>
              <a:latin typeface=".VnTime" pitchFamily="34" charset="0"/>
              <a:ea typeface="SimSun" pitchFamily="2" charset="-122"/>
            </a:endParaRPr>
          </a:p>
        </p:txBody>
      </p:sp>
      <p:sp>
        <p:nvSpPr>
          <p:cNvPr id="18444" name="Rectangle 18443"/>
          <p:cNvSpPr>
            <a:spLocks noChangeArrowheads="1"/>
          </p:cNvSpPr>
          <p:nvPr/>
        </p:nvSpPr>
        <p:spPr bwMode="auto">
          <a:xfrm>
            <a:off x="3702627" y="4810124"/>
            <a:ext cx="2317173" cy="16432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zh-CN" sz="2000"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18445" name="Straight Connector 18444"/>
          <p:cNvSpPr>
            <a:spLocks noChangeShapeType="1"/>
          </p:cNvSpPr>
          <p:nvPr/>
        </p:nvSpPr>
        <p:spPr bwMode="auto">
          <a:xfrm>
            <a:off x="3429000" y="3295650"/>
            <a:ext cx="0" cy="1981200"/>
          </a:xfrm>
          <a:prstGeom prst="line">
            <a:avLst/>
          </a:prstGeom>
          <a:ln>
            <a:headEnd/>
            <a:tailEnd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vi-VN"/>
          </a:p>
        </p:txBody>
      </p:sp>
      <p:sp>
        <p:nvSpPr>
          <p:cNvPr id="18446" name="Straight Connector 18445"/>
          <p:cNvSpPr>
            <a:spLocks noChangeShapeType="1"/>
          </p:cNvSpPr>
          <p:nvPr/>
        </p:nvSpPr>
        <p:spPr bwMode="auto">
          <a:xfrm>
            <a:off x="3429000" y="5276850"/>
            <a:ext cx="228600" cy="0"/>
          </a:xfrm>
          <a:prstGeom prst="line">
            <a:avLst/>
          </a:prstGeom>
          <a:ln>
            <a:headEnd/>
            <a:tailEnd type="triangle" w="med" len="med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vi-VN"/>
          </a:p>
        </p:txBody>
      </p:sp>
      <p:sp>
        <p:nvSpPr>
          <p:cNvPr id="18447" name="Straight Connector 18446"/>
          <p:cNvSpPr>
            <a:spLocks noChangeShapeType="1"/>
          </p:cNvSpPr>
          <p:nvPr/>
        </p:nvSpPr>
        <p:spPr bwMode="auto">
          <a:xfrm>
            <a:off x="3429000" y="4210050"/>
            <a:ext cx="228600" cy="0"/>
          </a:xfrm>
          <a:prstGeom prst="line">
            <a:avLst/>
          </a:prstGeom>
          <a:ln>
            <a:headEnd/>
            <a:tailEnd type="triangle" w="med" len="med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vi-VN"/>
          </a:p>
        </p:txBody>
      </p:sp>
      <p:sp>
        <p:nvSpPr>
          <p:cNvPr id="18448" name="Rectangle 18447"/>
          <p:cNvSpPr/>
          <p:nvPr/>
        </p:nvSpPr>
        <p:spPr>
          <a:xfrm>
            <a:off x="3886200" y="3295650"/>
            <a:ext cx="1981200" cy="533400"/>
          </a:xfrm>
          <a:prstGeom prst="rect">
            <a:avLst/>
          </a:prstGeom>
          <a:noFill/>
          <a:ln w="9525">
            <a:noFill/>
          </a:ln>
        </p:spPr>
        <p:txBody>
          <a:bodyPr wrap="none" anchor="ctr"/>
          <a:lstStyle/>
          <a:p>
            <a:pPr algn="ctr"/>
            <a:r>
              <a:rPr lang="en-US" sz="2000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LUẬN CỨ</a:t>
            </a:r>
            <a:endParaRPr lang="en-US" sz="2000">
              <a:solidFill>
                <a:srgbClr val="00B05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49" name="Oval 18448"/>
          <p:cNvSpPr>
            <a:spLocks noChangeArrowheads="1"/>
          </p:cNvSpPr>
          <p:nvPr/>
        </p:nvSpPr>
        <p:spPr bwMode="auto">
          <a:xfrm>
            <a:off x="3429000" y="3829050"/>
            <a:ext cx="304800" cy="3048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altLang="zh-CN" sz="2400" b="1">
                <a:latin typeface=".VnTime" pitchFamily="34" charset="0"/>
                <a:ea typeface="SimSun" pitchFamily="2" charset="-122"/>
              </a:rPr>
              <a:t>1</a:t>
            </a:r>
          </a:p>
        </p:txBody>
      </p:sp>
      <p:sp>
        <p:nvSpPr>
          <p:cNvPr id="18450" name="Oval 18449"/>
          <p:cNvSpPr>
            <a:spLocks noChangeArrowheads="1"/>
          </p:cNvSpPr>
          <p:nvPr/>
        </p:nvSpPr>
        <p:spPr bwMode="auto">
          <a:xfrm>
            <a:off x="3429000" y="4819650"/>
            <a:ext cx="304800" cy="3048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altLang="zh-CN" sz="2400" b="1">
                <a:latin typeface=".VnTime" pitchFamily="34" charset="0"/>
                <a:ea typeface="SimSun" pitchFamily="2" charset="-122"/>
              </a:rPr>
              <a:t>2</a:t>
            </a:r>
          </a:p>
        </p:txBody>
      </p:sp>
      <p:grpSp>
        <p:nvGrpSpPr>
          <p:cNvPr id="18451" name="Group 18450"/>
          <p:cNvGrpSpPr>
            <a:grpSpLocks/>
          </p:cNvGrpSpPr>
          <p:nvPr/>
        </p:nvGrpSpPr>
        <p:grpSpPr bwMode="auto">
          <a:xfrm>
            <a:off x="299248" y="1377269"/>
            <a:ext cx="8953500" cy="1928813"/>
            <a:chOff x="96" y="900"/>
            <a:chExt cx="5640" cy="1215"/>
          </a:xfrm>
        </p:grpSpPr>
        <p:sp>
          <p:nvSpPr>
            <p:cNvPr id="12307" name="Straight Connector 18451"/>
            <p:cNvSpPr>
              <a:spLocks noChangeShapeType="1"/>
            </p:cNvSpPr>
            <p:nvPr/>
          </p:nvSpPr>
          <p:spPr bwMode="auto">
            <a:xfrm>
              <a:off x="960" y="1140"/>
              <a:ext cx="0" cy="144"/>
            </a:xfrm>
            <a:prstGeom prst="line">
              <a:avLst/>
            </a:prstGeom>
            <a:ln>
              <a:headEnd/>
              <a:tailEnd type="triangle" w="med" len="med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vi-VN"/>
            </a:p>
          </p:txBody>
        </p:sp>
        <p:sp>
          <p:nvSpPr>
            <p:cNvPr id="12308" name="Straight Connector 18452"/>
            <p:cNvSpPr>
              <a:spLocks noChangeShapeType="1"/>
            </p:cNvSpPr>
            <p:nvPr/>
          </p:nvSpPr>
          <p:spPr bwMode="auto">
            <a:xfrm>
              <a:off x="960" y="1140"/>
              <a:ext cx="3936" cy="0"/>
            </a:xfrm>
            <a:prstGeom prst="line">
              <a:avLst/>
            </a:prstGeom>
            <a:ln>
              <a:headEnd/>
              <a:tailEnd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vi-VN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a:endParaRPr>
            </a:p>
          </p:txBody>
        </p:sp>
        <p:sp>
          <p:nvSpPr>
            <p:cNvPr id="12309" name="Straight Connector 18453"/>
            <p:cNvSpPr>
              <a:spLocks noChangeShapeType="1"/>
            </p:cNvSpPr>
            <p:nvPr/>
          </p:nvSpPr>
          <p:spPr bwMode="auto">
            <a:xfrm>
              <a:off x="4896" y="1140"/>
              <a:ext cx="0" cy="144"/>
            </a:xfrm>
            <a:prstGeom prst="line">
              <a:avLst/>
            </a:prstGeom>
            <a:ln>
              <a:headEnd/>
              <a:tailEnd type="triangle" w="med" len="med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vi-VN"/>
            </a:p>
          </p:txBody>
        </p:sp>
        <p:sp>
          <p:nvSpPr>
            <p:cNvPr id="12310" name="Straight Connector 18454"/>
            <p:cNvSpPr>
              <a:spLocks noChangeShapeType="1"/>
            </p:cNvSpPr>
            <p:nvPr/>
          </p:nvSpPr>
          <p:spPr bwMode="auto">
            <a:xfrm>
              <a:off x="2928" y="900"/>
              <a:ext cx="0" cy="384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2311" name="Rectangle 18455"/>
            <p:cNvSpPr>
              <a:spLocks noChangeArrowheads="1"/>
            </p:cNvSpPr>
            <p:nvPr/>
          </p:nvSpPr>
          <p:spPr bwMode="auto">
            <a:xfrm>
              <a:off x="96" y="1299"/>
              <a:ext cx="1824" cy="816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altLang="zh-CN" sz="2400">
                <a:solidFill>
                  <a:srgbClr val="0000CC"/>
                </a:solidFill>
                <a:latin typeface=".VnTime" pitchFamily="34" charset="0"/>
                <a:ea typeface="SimSun" pitchFamily="2" charset="-122"/>
              </a:endParaRPr>
            </a:p>
          </p:txBody>
        </p:sp>
        <p:sp>
          <p:nvSpPr>
            <p:cNvPr id="12312" name="Rectangle 18456"/>
            <p:cNvSpPr>
              <a:spLocks noChangeArrowheads="1"/>
            </p:cNvSpPr>
            <p:nvPr/>
          </p:nvSpPr>
          <p:spPr bwMode="auto">
            <a:xfrm>
              <a:off x="3960" y="1296"/>
              <a:ext cx="1776" cy="816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altLang="zh-CN" sz="2400" i="1">
                <a:solidFill>
                  <a:srgbClr val="0000CC"/>
                </a:solidFill>
                <a:latin typeface=".VnTime" pitchFamily="34" charset="0"/>
                <a:ea typeface="SimSun" pitchFamily="2" charset="-122"/>
              </a:endParaRPr>
            </a:p>
          </p:txBody>
        </p:sp>
        <p:sp>
          <p:nvSpPr>
            <p:cNvPr id="12313" name="Rectangle 18457"/>
            <p:cNvSpPr>
              <a:spLocks noChangeArrowheads="1"/>
            </p:cNvSpPr>
            <p:nvPr/>
          </p:nvSpPr>
          <p:spPr bwMode="auto">
            <a:xfrm>
              <a:off x="2028" y="1296"/>
              <a:ext cx="1824" cy="816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altLang="zh-CN" sz="2400">
                <a:solidFill>
                  <a:srgbClr val="0000CC"/>
                </a:solidFill>
                <a:latin typeface=".VnTime" pitchFamily="34" charset="0"/>
                <a:ea typeface="SimSun" pitchFamily="2" charset="-122"/>
              </a:endParaRPr>
            </a:p>
          </p:txBody>
        </p:sp>
        <p:sp>
          <p:nvSpPr>
            <p:cNvPr id="12314" name="Rectangle 18458"/>
            <p:cNvSpPr>
              <a:spLocks noChangeArrowheads="1"/>
            </p:cNvSpPr>
            <p:nvPr/>
          </p:nvSpPr>
          <p:spPr bwMode="auto">
            <a:xfrm>
              <a:off x="2280" y="900"/>
              <a:ext cx="1296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CN" sz="2400" dirty="0">
                  <a:solidFill>
                    <a:srgbClr val="0000FF"/>
                  </a:solidFill>
                  <a:latin typeface="Times New Roman" pitchFamily="18" charset="0"/>
                  <a:ea typeface="SimSun" pitchFamily="2" charset="-122"/>
                </a:rPr>
                <a:t>LUẬN ĐIỂM</a:t>
              </a:r>
              <a:endParaRPr lang="en-US" altLang="zh-CN" sz="2800" dirty="0">
                <a:solidFill>
                  <a:srgbClr val="0000FF"/>
                </a:solidFill>
                <a:latin typeface=".VnTime" pitchFamily="34" charset="0"/>
                <a:ea typeface="SimSun" pitchFamily="2" charset="-122"/>
              </a:endParaRPr>
            </a:p>
            <a:p>
              <a:pPr algn="ctr"/>
              <a:endParaRPr lang="en-US" altLang="zh-CN" sz="2800" dirty="0">
                <a:solidFill>
                  <a:srgbClr val="0000FF"/>
                </a:solidFill>
                <a:latin typeface=".VnTime" pitchFamily="34" charset="0"/>
                <a:ea typeface="SimSun" pitchFamily="2" charset="-122"/>
              </a:endParaRPr>
            </a:p>
          </p:txBody>
        </p:sp>
        <p:sp>
          <p:nvSpPr>
            <p:cNvPr id="18460" name="Text Box 18459"/>
            <p:cNvSpPr txBox="1"/>
            <p:nvPr/>
          </p:nvSpPr>
          <p:spPr>
            <a:xfrm>
              <a:off x="300" y="1056"/>
              <a:ext cx="660" cy="29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sz="2400" b="1" noProof="1">
                  <a:effectLst>
                    <a:outerShdw blurRad="38100" dist="38100" dir="2700000">
                      <a:srgbClr val="C0C0C0"/>
                    </a:outerShdw>
                  </a:effectLst>
                  <a:latin typeface=".VnTime" pitchFamily="34" charset="0"/>
                </a:rPr>
                <a:t>1</a:t>
              </a:r>
            </a:p>
          </p:txBody>
        </p:sp>
        <p:sp>
          <p:nvSpPr>
            <p:cNvPr id="18461" name="Text Box 18460"/>
            <p:cNvSpPr txBox="1"/>
            <p:nvPr/>
          </p:nvSpPr>
          <p:spPr>
            <a:xfrm>
              <a:off x="2160" y="1068"/>
              <a:ext cx="1512" cy="29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noProof="1">
                  <a:solidFill>
                    <a:srgbClr val="FF00FF"/>
                  </a:solidFill>
                  <a:effectLst>
                    <a:outerShdw blurRad="38100" dist="38100" dir="2700000">
                      <a:srgbClr val="C0C0C0"/>
                    </a:outerShdw>
                  </a:effectLst>
                  <a:latin typeface=".VnTime" pitchFamily="34" charset="0"/>
                  <a:cs typeface="+mn-cs"/>
                </a:rPr>
                <a:t>     </a:t>
              </a:r>
              <a:r>
                <a:rPr sz="2400" b="1" noProof="1">
                  <a:effectLst>
                    <a:outerShdw blurRad="38100" dist="38100" dir="2700000">
                      <a:srgbClr val="C0C0C0"/>
                    </a:outerShdw>
                  </a:effectLst>
                  <a:latin typeface=".VnTime" pitchFamily="34" charset="0"/>
                </a:rPr>
                <a:t>2</a:t>
              </a:r>
            </a:p>
          </p:txBody>
        </p:sp>
        <p:sp>
          <p:nvSpPr>
            <p:cNvPr id="18462" name="Text Box 18461"/>
            <p:cNvSpPr txBox="1"/>
            <p:nvPr/>
          </p:nvSpPr>
          <p:spPr>
            <a:xfrm>
              <a:off x="4992" y="1068"/>
              <a:ext cx="432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sz="2400" b="1" noProof="1">
                  <a:effectLst>
                    <a:outerShdw blurRad="38100" dist="38100" dir="2700000">
                      <a:srgbClr val="C0C0C0"/>
                    </a:outerShdw>
                  </a:effectLst>
                  <a:latin typeface=".VnTime" pitchFamily="34" charset="0"/>
                </a:rPr>
                <a:t>3</a:t>
              </a:r>
            </a:p>
          </p:txBody>
        </p:sp>
      </p:grpSp>
      <p:sp>
        <p:nvSpPr>
          <p:cNvPr id="18463" name="Text Box 18462"/>
          <p:cNvSpPr txBox="1">
            <a:spLocks noChangeArrowheads="1"/>
          </p:cNvSpPr>
          <p:nvPr/>
        </p:nvSpPr>
        <p:spPr bwMode="auto">
          <a:xfrm>
            <a:off x="247650" y="2238653"/>
            <a:ext cx="2971800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lang="en-US" altLang="zh-CN" sz="2000" smtClean="0">
                <a:latin typeface="Times New Roman" pitchFamily="18" charset="0"/>
                <a:ea typeface="SimSun" pitchFamily="2" charset="-122"/>
              </a:rPr>
              <a:t>NGƯỜI VIỆT NAM CÓ NHIỀU ĐIỂM MẠNH</a:t>
            </a:r>
            <a:endParaRPr lang="en-US" altLang="zh-CN" sz="2000"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18464" name="Text Box 18463"/>
          <p:cNvSpPr txBox="1">
            <a:spLocks noChangeArrowheads="1"/>
          </p:cNvSpPr>
          <p:nvPr/>
        </p:nvSpPr>
        <p:spPr bwMode="auto">
          <a:xfrm>
            <a:off x="3251998" y="2084040"/>
            <a:ext cx="30480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fontAlgn="ctr"/>
            <a:r>
              <a:rPr lang="en-US" altLang="zh-CN" sz="2000" smtClean="0">
                <a:latin typeface="Times New Roman" pitchFamily="18" charset="0"/>
                <a:ea typeface="SimSun" pitchFamily="2" charset="-122"/>
              </a:rPr>
              <a:t>NGƯỜI VIỆT NAM CŨNG KHÔNG ÍT NHỮNG ĐIỂM YẾU</a:t>
            </a:r>
            <a:endParaRPr lang="en-US" altLang="zh-CN" sz="2000"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18465" name="Text Box 18464"/>
          <p:cNvSpPr txBox="1">
            <a:spLocks noChangeArrowheads="1"/>
          </p:cNvSpPr>
          <p:nvPr/>
        </p:nvSpPr>
        <p:spPr bwMode="auto">
          <a:xfrm>
            <a:off x="6419850" y="1982643"/>
            <a:ext cx="28194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lang="en-US" altLang="zh-CN" sz="2000" smtClean="0">
                <a:latin typeface="Times New Roman" pitchFamily="18" charset="0"/>
                <a:ea typeface="SimSun" pitchFamily="2" charset="-122"/>
              </a:rPr>
              <a:t>PHÁT HUY NHỮNG ĐIỂM MẠNH KHẮC PHỤC NHỮNG ĐIỂM YẾU</a:t>
            </a:r>
            <a:endParaRPr lang="en-US" altLang="zh-CN" sz="2000"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18466" name="Text Box 18465"/>
          <p:cNvSpPr txBox="1">
            <a:spLocks noChangeArrowheads="1"/>
          </p:cNvSpPr>
          <p:nvPr/>
        </p:nvSpPr>
        <p:spPr bwMode="auto">
          <a:xfrm>
            <a:off x="609600" y="4109347"/>
            <a:ext cx="23622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lang="en-US" altLang="zh-CN" smtClean="0">
                <a:solidFill>
                  <a:srgbClr val="0000CC"/>
                </a:solidFill>
                <a:latin typeface="Times New Roman" pitchFamily="18" charset="0"/>
                <a:ea typeface="SimSun" pitchFamily="2" charset="-122"/>
              </a:rPr>
              <a:t>THÔNG MINH</a:t>
            </a:r>
            <a:endParaRPr lang="en-US" altLang="zh-CN">
              <a:solidFill>
                <a:srgbClr val="0000CC"/>
              </a:solidFill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18468" name="Text Box 18467"/>
          <p:cNvSpPr txBox="1">
            <a:spLocks noChangeArrowheads="1"/>
          </p:cNvSpPr>
          <p:nvPr/>
        </p:nvSpPr>
        <p:spPr bwMode="auto">
          <a:xfrm>
            <a:off x="3810000" y="3962400"/>
            <a:ext cx="220980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lang="en-US" altLang="zh-CN">
                <a:solidFill>
                  <a:srgbClr val="0000CC"/>
                </a:solidFill>
                <a:latin typeface="Times New Roman" pitchFamily="18" charset="0"/>
                <a:ea typeface="SimSun" pitchFamily="2" charset="-122"/>
              </a:rPr>
              <a:t>HẠN CHẾ VỀ KIẾN THỨC</a:t>
            </a:r>
          </a:p>
        </p:txBody>
      </p:sp>
      <p:grpSp>
        <p:nvGrpSpPr>
          <p:cNvPr id="18470" name="Group 18469"/>
          <p:cNvGrpSpPr>
            <a:grpSpLocks/>
          </p:cNvGrpSpPr>
          <p:nvPr/>
        </p:nvGrpSpPr>
        <p:grpSpPr bwMode="auto">
          <a:xfrm>
            <a:off x="6481268" y="3235623"/>
            <a:ext cx="2605089" cy="3532326"/>
            <a:chOff x="197" y="2040"/>
            <a:chExt cx="1641" cy="2437"/>
          </a:xfrm>
        </p:grpSpPr>
        <p:grpSp>
          <p:nvGrpSpPr>
            <p:cNvPr id="12326" name="Group 18470"/>
            <p:cNvGrpSpPr>
              <a:grpSpLocks/>
            </p:cNvGrpSpPr>
            <p:nvPr/>
          </p:nvGrpSpPr>
          <p:grpSpPr bwMode="auto">
            <a:xfrm>
              <a:off x="197" y="2136"/>
              <a:ext cx="1641" cy="2341"/>
              <a:chOff x="197" y="2136"/>
              <a:chExt cx="1641" cy="2341"/>
            </a:xfrm>
          </p:grpSpPr>
          <p:sp>
            <p:nvSpPr>
              <p:cNvPr id="12327" name="Rectangle 18471"/>
              <p:cNvSpPr>
                <a:spLocks noChangeArrowheads="1"/>
              </p:cNvSpPr>
              <p:nvPr/>
            </p:nvSpPr>
            <p:spPr bwMode="auto">
              <a:xfrm>
                <a:off x="341" y="2291"/>
                <a:ext cx="1497" cy="733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altLang="zh-CN" sz="2000">
                  <a:solidFill>
                    <a:srgbClr val="0000CC"/>
                  </a:solidFill>
                  <a:latin typeface="Times New Roman" pitchFamily="18" charset="0"/>
                  <a:ea typeface="SimSun" pitchFamily="2" charset="-122"/>
                </a:endParaRPr>
              </a:p>
            </p:txBody>
          </p:sp>
          <p:sp>
            <p:nvSpPr>
              <p:cNvPr id="12328" name="Rectangle 18472"/>
              <p:cNvSpPr>
                <a:spLocks noChangeArrowheads="1"/>
              </p:cNvSpPr>
              <p:nvPr/>
            </p:nvSpPr>
            <p:spPr bwMode="auto">
              <a:xfrm>
                <a:off x="421" y="3125"/>
                <a:ext cx="1417" cy="542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altLang="zh-CN" sz="2000">
                  <a:solidFill>
                    <a:srgbClr val="0000CC"/>
                  </a:solidFill>
                  <a:latin typeface=".VnTime" pitchFamily="34" charset="0"/>
                  <a:ea typeface="SimSun" pitchFamily="2" charset="-122"/>
                </a:endParaRPr>
              </a:p>
            </p:txBody>
          </p:sp>
          <p:sp>
            <p:nvSpPr>
              <p:cNvPr id="12329" name="Rectangle 18473"/>
              <p:cNvSpPr>
                <a:spLocks noChangeArrowheads="1"/>
              </p:cNvSpPr>
              <p:nvPr/>
            </p:nvSpPr>
            <p:spPr bwMode="auto">
              <a:xfrm>
                <a:off x="385" y="3744"/>
                <a:ext cx="1453" cy="733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altLang="zh-CN" sz="2000" i="1">
                  <a:solidFill>
                    <a:srgbClr val="0000CC"/>
                  </a:solidFill>
                  <a:latin typeface=".VnTime" pitchFamily="34" charset="0"/>
                  <a:ea typeface="SimSun" pitchFamily="2" charset="-122"/>
                </a:endParaRPr>
              </a:p>
            </p:txBody>
          </p:sp>
          <p:sp>
            <p:nvSpPr>
              <p:cNvPr id="12330" name="Straight Connector 18474"/>
              <p:cNvSpPr>
                <a:spLocks noChangeShapeType="1"/>
              </p:cNvSpPr>
              <p:nvPr/>
            </p:nvSpPr>
            <p:spPr bwMode="auto">
              <a:xfrm>
                <a:off x="216" y="2136"/>
                <a:ext cx="0" cy="1968"/>
              </a:xfrm>
              <a:prstGeom prst="line">
                <a:avLst/>
              </a:prstGeom>
              <a:ln>
                <a:headEnd/>
                <a:tailEnd/>
              </a:ln>
              <a:extLst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vi-VN"/>
              </a:p>
            </p:txBody>
          </p:sp>
          <p:sp>
            <p:nvSpPr>
              <p:cNvPr id="12331" name="Straight Connector 18475"/>
              <p:cNvSpPr>
                <a:spLocks noChangeShapeType="1"/>
              </p:cNvSpPr>
              <p:nvPr/>
            </p:nvSpPr>
            <p:spPr bwMode="auto">
              <a:xfrm>
                <a:off x="227" y="4104"/>
                <a:ext cx="144" cy="0"/>
              </a:xfrm>
              <a:prstGeom prst="line">
                <a:avLst/>
              </a:prstGeom>
              <a:ln>
                <a:headEnd/>
                <a:tailEnd type="triangle" w="med" len="med"/>
              </a:ln>
              <a:extLst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vi-VN"/>
              </a:p>
            </p:txBody>
          </p:sp>
          <p:sp>
            <p:nvSpPr>
              <p:cNvPr id="12332" name="Straight Connector 18476"/>
              <p:cNvSpPr>
                <a:spLocks noChangeShapeType="1"/>
              </p:cNvSpPr>
              <p:nvPr/>
            </p:nvSpPr>
            <p:spPr bwMode="auto">
              <a:xfrm>
                <a:off x="216" y="3312"/>
                <a:ext cx="144" cy="0"/>
              </a:xfrm>
              <a:prstGeom prst="line">
                <a:avLst/>
              </a:prstGeom>
              <a:ln>
                <a:headEnd/>
                <a:tailEnd type="triangle" w="med" len="med"/>
              </a:ln>
              <a:extLst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vi-VN"/>
              </a:p>
            </p:txBody>
          </p:sp>
          <p:sp>
            <p:nvSpPr>
              <p:cNvPr id="12333" name="Straight Connector 18477"/>
              <p:cNvSpPr>
                <a:spLocks noChangeShapeType="1"/>
              </p:cNvSpPr>
              <p:nvPr/>
            </p:nvSpPr>
            <p:spPr bwMode="auto">
              <a:xfrm>
                <a:off x="197" y="2640"/>
                <a:ext cx="144" cy="0"/>
              </a:xfrm>
              <a:prstGeom prst="line">
                <a:avLst/>
              </a:prstGeom>
              <a:ln>
                <a:headEnd/>
                <a:tailEnd type="triangle" w="med" len="med"/>
              </a:ln>
              <a:extLst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18479" name="Rectangle 18478"/>
            <p:cNvSpPr/>
            <p:nvPr/>
          </p:nvSpPr>
          <p:spPr>
            <a:xfrm>
              <a:off x="528" y="2040"/>
              <a:ext cx="1248" cy="33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ctr"/>
            <a:lstStyle/>
            <a:p>
              <a:pPr algn="ctr"/>
              <a:r>
                <a:rPr lang="en-US" sz="2000" smtClean="0">
                  <a:solidFill>
                    <a:srgbClr val="00B05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LUẬN CỨ </a:t>
              </a:r>
              <a:endParaRPr lang="en-US" sz="200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335" name="Oval 18479"/>
            <p:cNvSpPr>
              <a:spLocks noChangeArrowheads="1"/>
            </p:cNvSpPr>
            <p:nvPr/>
          </p:nvSpPr>
          <p:spPr bwMode="auto">
            <a:xfrm>
              <a:off x="216" y="2400"/>
              <a:ext cx="192" cy="192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CN" sz="2400" b="1">
                  <a:latin typeface=".VnTime" pitchFamily="34" charset="0"/>
                  <a:ea typeface="SimSun" pitchFamily="2" charset="-122"/>
                </a:rPr>
                <a:t>1</a:t>
              </a:r>
            </a:p>
          </p:txBody>
        </p:sp>
        <p:sp>
          <p:nvSpPr>
            <p:cNvPr id="12336" name="Oval 18480"/>
            <p:cNvSpPr>
              <a:spLocks noChangeArrowheads="1"/>
            </p:cNvSpPr>
            <p:nvPr/>
          </p:nvSpPr>
          <p:spPr bwMode="auto">
            <a:xfrm>
              <a:off x="240" y="3100"/>
              <a:ext cx="192" cy="192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CN" sz="2400" b="1">
                  <a:latin typeface=".VnTime" pitchFamily="34" charset="0"/>
                  <a:ea typeface="SimSun" pitchFamily="2" charset="-122"/>
                </a:rPr>
                <a:t>2</a:t>
              </a:r>
            </a:p>
          </p:txBody>
        </p:sp>
        <p:sp>
          <p:nvSpPr>
            <p:cNvPr id="12337" name="Oval 18481"/>
            <p:cNvSpPr>
              <a:spLocks noChangeArrowheads="1"/>
            </p:cNvSpPr>
            <p:nvPr/>
          </p:nvSpPr>
          <p:spPr bwMode="auto">
            <a:xfrm>
              <a:off x="240" y="3744"/>
              <a:ext cx="192" cy="192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CN" sz="2400" b="1">
                  <a:latin typeface=".VnTime" pitchFamily="34" charset="0"/>
                  <a:ea typeface="SimSun" pitchFamily="2" charset="-122"/>
                </a:rPr>
                <a:t>3</a:t>
              </a:r>
            </a:p>
          </p:txBody>
        </p:sp>
      </p:grpSp>
      <p:sp>
        <p:nvSpPr>
          <p:cNvPr id="18483" name="Text Box 18482"/>
          <p:cNvSpPr txBox="1">
            <a:spLocks noChangeArrowheads="1"/>
          </p:cNvSpPr>
          <p:nvPr/>
        </p:nvSpPr>
        <p:spPr bwMode="auto">
          <a:xfrm>
            <a:off x="6740031" y="3623101"/>
            <a:ext cx="2346326" cy="830997"/>
          </a:xfrm>
          <a:prstGeom prst="rect">
            <a:avLst/>
          </a:prstGeom>
          <a:solidFill>
            <a:srgbClr val="E5F0F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lang="en-US" altLang="zh-CN" smtClean="0">
                <a:solidFill>
                  <a:srgbClr val="0000CC"/>
                </a:solidFill>
                <a:latin typeface="Times New Roman" pitchFamily="18" charset="0"/>
                <a:ea typeface="SimSun" pitchFamily="2" charset="-122"/>
              </a:rPr>
              <a:t>PHÁT HUY SỰ THÔNG MINH, NHẠY BÉN VỚI CÁI MỚI</a:t>
            </a:r>
            <a:endParaRPr lang="en-US" altLang="zh-CN">
              <a:solidFill>
                <a:srgbClr val="0000CC"/>
              </a:solidFill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18484" name="Text Box 18483"/>
          <p:cNvSpPr txBox="1">
            <a:spLocks noChangeArrowheads="1"/>
          </p:cNvSpPr>
          <p:nvPr/>
        </p:nvSpPr>
        <p:spPr bwMode="auto">
          <a:xfrm>
            <a:off x="6926157" y="4829844"/>
            <a:ext cx="2114550" cy="646331"/>
          </a:xfrm>
          <a:prstGeom prst="rect">
            <a:avLst/>
          </a:prstGeom>
          <a:solidFill>
            <a:srgbClr val="E5F0F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mtClean="0">
                <a:solidFill>
                  <a:srgbClr val="0000CC"/>
                </a:solidFill>
                <a:latin typeface="Times New Roman" pitchFamily="18" charset="0"/>
                <a:ea typeface="SimSun" pitchFamily="2" charset="-122"/>
              </a:rPr>
              <a:t>BỔ SUNG KIẾN THỨC</a:t>
            </a:r>
            <a:endParaRPr lang="en-US" altLang="zh-CN">
              <a:solidFill>
                <a:srgbClr val="0000CC"/>
              </a:solidFill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18485" name="Text Box 18484"/>
          <p:cNvSpPr txBox="1">
            <a:spLocks noChangeArrowheads="1"/>
          </p:cNvSpPr>
          <p:nvPr/>
        </p:nvSpPr>
        <p:spPr bwMode="auto">
          <a:xfrm>
            <a:off x="6866476" y="5725100"/>
            <a:ext cx="2174231" cy="923330"/>
          </a:xfrm>
          <a:prstGeom prst="rect">
            <a:avLst/>
          </a:prstGeom>
          <a:solidFill>
            <a:srgbClr val="E5F0F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lang="en-US" altLang="zh-CN" smtClean="0">
                <a:solidFill>
                  <a:srgbClr val="0000CC"/>
                </a:solidFill>
                <a:latin typeface="Times New Roman" pitchFamily="18" charset="0"/>
                <a:ea typeface="SimSun" pitchFamily="2" charset="-122"/>
              </a:rPr>
              <a:t>LINH HOẠT, SÁNG TẠO TRONG CÔNG VIỆC</a:t>
            </a:r>
            <a:endParaRPr lang="en-US" altLang="zh-CN">
              <a:solidFill>
                <a:srgbClr val="0000CC"/>
              </a:solidFill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18486" name="Straight Connector 18485"/>
          <p:cNvSpPr>
            <a:spLocks noChangeShapeType="1"/>
          </p:cNvSpPr>
          <p:nvPr/>
        </p:nvSpPr>
        <p:spPr bwMode="auto">
          <a:xfrm>
            <a:off x="387927" y="3352800"/>
            <a:ext cx="0" cy="1981200"/>
          </a:xfrm>
          <a:prstGeom prst="line">
            <a:avLst/>
          </a:prstGeom>
          <a:ln>
            <a:headEnd/>
            <a:tailEnd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vi-VN"/>
          </a:p>
        </p:txBody>
      </p:sp>
      <p:sp>
        <p:nvSpPr>
          <p:cNvPr id="2" name="TextBox 1"/>
          <p:cNvSpPr txBox="1"/>
          <p:nvPr/>
        </p:nvSpPr>
        <p:spPr>
          <a:xfrm>
            <a:off x="3856346" y="5018343"/>
            <a:ext cx="21370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>
                <a:solidFill>
                  <a:srgbClr val="0000CC"/>
                </a:solidFill>
                <a:latin typeface="Times New Roman" pitchFamily="18" charset="0"/>
                <a:ea typeface="SimSun" pitchFamily="2" charset="-122"/>
              </a:rPr>
              <a:t>KHẢ NĂNG THỰC HÀNH VÀ SÁNG TẠO BỊ HẠN CHẾ</a:t>
            </a:r>
            <a:endParaRPr lang="en-US" altLang="zh-CN">
              <a:latin typeface="Times New Roman" pitchFamily="18" charset="0"/>
              <a:ea typeface="SimSun" pitchFamily="2" charset="-122"/>
            </a:endParaRPr>
          </a:p>
          <a:p>
            <a:endParaRPr lang="vi-VN"/>
          </a:p>
        </p:txBody>
      </p:sp>
      <p:sp>
        <p:nvSpPr>
          <p:cNvPr id="57" name="Text Box 18466"/>
          <p:cNvSpPr txBox="1">
            <a:spLocks noChangeArrowheads="1"/>
          </p:cNvSpPr>
          <p:nvPr/>
        </p:nvSpPr>
        <p:spPr bwMode="auto">
          <a:xfrm>
            <a:off x="733175" y="5001786"/>
            <a:ext cx="2209800" cy="646331"/>
          </a:xfrm>
          <a:prstGeom prst="rect">
            <a:avLst/>
          </a:prstGeom>
          <a:solidFill>
            <a:srgbClr val="E5F0F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mtClean="0">
                <a:solidFill>
                  <a:srgbClr val="0000CC"/>
                </a:solidFill>
                <a:latin typeface="Times New Roman" pitchFamily="18" charset="0"/>
                <a:ea typeface="SimSun" pitchFamily="2" charset="-122"/>
              </a:rPr>
              <a:t>NHẠY </a:t>
            </a:r>
            <a:r>
              <a:rPr lang="en-US" altLang="zh-CN">
                <a:solidFill>
                  <a:srgbClr val="0000CC"/>
                </a:solidFill>
                <a:latin typeface="Times New Roman" pitchFamily="18" charset="0"/>
                <a:ea typeface="SimSun" pitchFamily="2" charset="-122"/>
              </a:rPr>
              <a:t>BÉN VỚI CÁI MỚI</a:t>
            </a:r>
          </a:p>
        </p:txBody>
      </p:sp>
      <p:pic>
        <p:nvPicPr>
          <p:cNvPr id="55" name="Picture 4098" descr="post-60-1080598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0291" y="7938"/>
            <a:ext cx="866775" cy="124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82560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84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4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4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4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4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8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4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84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8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84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84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84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84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8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8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8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1" dur="1000"/>
                                        <p:tgtEl>
                                          <p:spTgt spid="18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184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184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184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184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184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184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184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184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184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18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18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184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184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18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1000"/>
                                        <p:tgtEl>
                                          <p:spTgt spid="184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184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184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5" dur="2000"/>
                                        <p:tgtEl>
                                          <p:spTgt spid="18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0" dur="2000"/>
                                        <p:tgtEl>
                                          <p:spTgt spid="18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5" dur="2000"/>
                                        <p:tgtEl>
                                          <p:spTgt spid="18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bldLvl="0" animBg="1"/>
      <p:bldP spid="18435" grpId="0"/>
      <p:bldP spid="18436" grpId="0" bldLvl="0" animBg="1"/>
      <p:bldP spid="18437" grpId="0" animBg="1"/>
      <p:bldP spid="18438" grpId="0" animBg="1"/>
      <p:bldP spid="18439" grpId="0" animBg="1"/>
      <p:bldP spid="18440" grpId="0"/>
      <p:bldP spid="18441" grpId="0"/>
      <p:bldP spid="18442" grpId="0"/>
      <p:bldP spid="18443" grpId="0" bldLvl="0" animBg="1"/>
      <p:bldP spid="18444" grpId="0" animBg="1"/>
      <p:bldP spid="18445" grpId="0" animBg="1"/>
      <p:bldP spid="18446" grpId="0" animBg="1"/>
      <p:bldP spid="18447" grpId="0" animBg="1"/>
      <p:bldP spid="18448" grpId="0"/>
      <p:bldP spid="18449" grpId="0"/>
      <p:bldP spid="18450" grpId="0"/>
      <p:bldP spid="18463" grpId="0"/>
      <p:bldP spid="18464" grpId="0"/>
      <p:bldP spid="18465" grpId="0"/>
      <p:bldP spid="18466" grpId="0"/>
      <p:bldP spid="18468" grpId="0"/>
      <p:bldP spid="18483" grpId="0" bldLvl="0" animBg="1"/>
      <p:bldP spid="18484" grpId="0" bldLvl="0" animBg="1"/>
      <p:bldP spid="18485" grpId="0" bldLvl="0" animBg="1"/>
      <p:bldP spid="18486" grpId="0" animBg="1"/>
      <p:bldP spid="2" grpId="0"/>
      <p:bldP spid="5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19462"/>
          <p:cNvSpPr txBox="1">
            <a:spLocks noChangeArrowheads="1"/>
          </p:cNvSpPr>
          <p:nvPr/>
        </p:nvSpPr>
        <p:spPr bwMode="auto">
          <a:xfrm>
            <a:off x="2987824" y="0"/>
            <a:ext cx="288032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4400" dirty="0" err="1" smtClean="0">
                <a:solidFill>
                  <a:srgbClr val="FF0000"/>
                </a:solidFill>
                <a:ea typeface="SimSun" pitchFamily="2" charset="-122"/>
              </a:rPr>
              <a:t>Dàn</a:t>
            </a:r>
            <a:r>
              <a:rPr lang="en-US" altLang="zh-CN" sz="4400" dirty="0" smtClean="0">
                <a:solidFill>
                  <a:srgbClr val="FF0000"/>
                </a:solidFill>
                <a:ea typeface="SimSun" pitchFamily="2" charset="-122"/>
              </a:rPr>
              <a:t> ý</a:t>
            </a:r>
            <a:endParaRPr lang="en-US" altLang="zh-CN" sz="4400" dirty="0">
              <a:solidFill>
                <a:srgbClr val="FF0000"/>
              </a:solidFill>
              <a:ea typeface="SimSun" pitchFamily="2" charset="-122"/>
            </a:endParaRPr>
          </a:p>
        </p:txBody>
      </p:sp>
      <p:sp>
        <p:nvSpPr>
          <p:cNvPr id="19464" name="Text Box 19463"/>
          <p:cNvSpPr txBox="1">
            <a:spLocks noChangeArrowheads="1"/>
          </p:cNvSpPr>
          <p:nvPr/>
        </p:nvSpPr>
        <p:spPr bwMode="auto">
          <a:xfrm>
            <a:off x="107504" y="659982"/>
            <a:ext cx="8787655" cy="6278642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342900" indent="-342900">
              <a:spcBef>
                <a:spcPct val="50000"/>
              </a:spcBef>
              <a:buFont typeface="Wingdings" pitchFamily="2" charset="2"/>
              <a:buChar char="v"/>
            </a:pPr>
            <a:r>
              <a:rPr lang="en-US" altLang="zh-CN" sz="2400" b="1" dirty="0" smtClean="0">
                <a:solidFill>
                  <a:srgbClr val="FF0000"/>
                </a:solidFill>
                <a:ea typeface="SimSun" pitchFamily="2" charset="-122"/>
              </a:rPr>
              <a:t>   </a:t>
            </a:r>
            <a:r>
              <a:rPr lang="en-US" altLang="zh-CN" sz="2400" b="1" dirty="0" err="1" smtClean="0">
                <a:solidFill>
                  <a:srgbClr val="FF0000"/>
                </a:solidFill>
                <a:ea typeface="SimSun" pitchFamily="2" charset="-122"/>
              </a:rPr>
              <a:t>Mở</a:t>
            </a:r>
            <a:r>
              <a:rPr lang="en-US" altLang="zh-CN" sz="2400" b="1" dirty="0" smtClean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sz="2400" b="1" dirty="0" err="1" smtClean="0">
                <a:solidFill>
                  <a:srgbClr val="FF0000"/>
                </a:solidFill>
                <a:ea typeface="SimSun" pitchFamily="2" charset="-122"/>
              </a:rPr>
              <a:t>bài</a:t>
            </a:r>
            <a:endParaRPr lang="en-US" altLang="zh-CN" sz="2400" b="1" dirty="0" smtClean="0">
              <a:solidFill>
                <a:srgbClr val="FF0000"/>
              </a:solidFill>
              <a:ea typeface="SimSun" pitchFamily="2" charset="-122"/>
            </a:endParaRPr>
          </a:p>
          <a:p>
            <a:pPr marL="342900" indent="-342900">
              <a:spcBef>
                <a:spcPct val="50000"/>
              </a:spcBef>
              <a:buFont typeface="Courier New" pitchFamily="49" charset="0"/>
              <a:buChar char="o"/>
            </a:pPr>
            <a:r>
              <a:rPr lang="en-US" altLang="zh-CN" sz="2400" dirty="0" err="1" smtClean="0">
                <a:ea typeface="SimSun" pitchFamily="2" charset="-122"/>
              </a:rPr>
              <a:t>Nêu</a:t>
            </a:r>
            <a:r>
              <a:rPr lang="en-US" altLang="zh-CN" sz="2400" dirty="0" smtClean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vấn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đề</a:t>
            </a:r>
            <a:endParaRPr lang="en-US" altLang="zh-CN" sz="2400" dirty="0">
              <a:ea typeface="SimSun" pitchFamily="2" charset="-122"/>
            </a:endParaRPr>
          </a:p>
          <a:p>
            <a:pPr marL="342900" indent="-342900">
              <a:spcBef>
                <a:spcPct val="50000"/>
              </a:spcBef>
              <a:buFont typeface="Courier New" pitchFamily="49" charset="0"/>
              <a:buChar char="o"/>
            </a:pPr>
            <a:r>
              <a:rPr lang="en-US" altLang="zh-CN" sz="2400" dirty="0" err="1">
                <a:ea typeface="SimSun" pitchFamily="2" charset="-122"/>
              </a:rPr>
              <a:t>Trích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dẫn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câu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nói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của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Vũ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Khoan</a:t>
            </a:r>
            <a:endParaRPr lang="en-US" altLang="zh-CN" sz="2400" dirty="0">
              <a:ea typeface="SimSun" pitchFamily="2" charset="-122"/>
            </a:endParaRPr>
          </a:p>
          <a:p>
            <a:pPr>
              <a:spcBef>
                <a:spcPct val="50000"/>
              </a:spcBef>
              <a:buFont typeface="Wingdings" pitchFamily="2" charset="2"/>
              <a:buChar char="v"/>
            </a:pPr>
            <a:r>
              <a:rPr lang="en-US" altLang="zh-CN" sz="2400" b="1" dirty="0" smtClean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sz="2400" b="1" dirty="0" err="1" smtClean="0">
                <a:solidFill>
                  <a:srgbClr val="FF0000"/>
                </a:solidFill>
                <a:ea typeface="SimSun" pitchFamily="2" charset="-122"/>
              </a:rPr>
              <a:t>Thân</a:t>
            </a:r>
            <a:r>
              <a:rPr lang="en-US" altLang="zh-CN" sz="2400" b="1" dirty="0" smtClean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sz="2400" b="1" dirty="0" err="1">
                <a:solidFill>
                  <a:srgbClr val="FF0000"/>
                </a:solidFill>
                <a:ea typeface="SimSun" pitchFamily="2" charset="-122"/>
              </a:rPr>
              <a:t>bài</a:t>
            </a:r>
            <a:endParaRPr lang="en-US" altLang="zh-CN" sz="2400" b="1" dirty="0">
              <a:solidFill>
                <a:srgbClr val="FF0000"/>
              </a:solidFill>
              <a:ea typeface="SimSun" pitchFamily="2" charset="-122"/>
            </a:endParaRP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altLang="zh-CN" sz="2400" dirty="0" smtClean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00CC"/>
                </a:solidFill>
                <a:ea typeface="SimSun" pitchFamily="2" charset="-122"/>
              </a:rPr>
              <a:t>Luận</a:t>
            </a:r>
            <a:r>
              <a:rPr lang="en-US" altLang="zh-CN" sz="2400" dirty="0" smtClean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00CC"/>
                </a:solidFill>
                <a:ea typeface="SimSun" pitchFamily="2" charset="-122"/>
              </a:rPr>
              <a:t>điểm</a:t>
            </a:r>
            <a:r>
              <a:rPr lang="en-US" altLang="zh-CN" sz="2400" dirty="0" smtClean="0">
                <a:solidFill>
                  <a:srgbClr val="0000CC"/>
                </a:solidFill>
                <a:ea typeface="SimSun" pitchFamily="2" charset="-122"/>
              </a:rPr>
              <a:t> 1 </a:t>
            </a:r>
            <a:r>
              <a:rPr lang="en-US" altLang="zh-CN" sz="2400" dirty="0">
                <a:solidFill>
                  <a:srgbClr val="0000CC"/>
                </a:solidFill>
                <a:ea typeface="SimSun" pitchFamily="2" charset="-122"/>
              </a:rPr>
              <a:t>: </a:t>
            </a:r>
            <a:r>
              <a:rPr lang="en-US" altLang="zh-CN" sz="2400" dirty="0" err="1">
                <a:solidFill>
                  <a:srgbClr val="0000CC"/>
                </a:solidFill>
                <a:ea typeface="SimSun" pitchFamily="2" charset="-122"/>
              </a:rPr>
              <a:t>Người</a:t>
            </a:r>
            <a:r>
              <a:rPr lang="en-US" altLang="zh-CN" sz="2400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00CC"/>
                </a:solidFill>
                <a:ea typeface="SimSun" pitchFamily="2" charset="-122"/>
              </a:rPr>
              <a:t>Việt</a:t>
            </a:r>
            <a:r>
              <a:rPr lang="en-US" altLang="zh-CN" sz="2400" dirty="0">
                <a:solidFill>
                  <a:srgbClr val="0000CC"/>
                </a:solidFill>
                <a:ea typeface="SimSun" pitchFamily="2" charset="-122"/>
              </a:rPr>
              <a:t> Nam </a:t>
            </a:r>
            <a:r>
              <a:rPr lang="en-US" altLang="zh-CN" sz="2400" dirty="0" err="1">
                <a:solidFill>
                  <a:srgbClr val="0000CC"/>
                </a:solidFill>
                <a:ea typeface="SimSun" pitchFamily="2" charset="-122"/>
              </a:rPr>
              <a:t>có</a:t>
            </a:r>
            <a:r>
              <a:rPr lang="en-US" altLang="zh-CN" sz="2400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00CC"/>
                </a:solidFill>
                <a:ea typeface="SimSun" pitchFamily="2" charset="-122"/>
              </a:rPr>
              <a:t>nhiều</a:t>
            </a:r>
            <a:r>
              <a:rPr lang="en-US" altLang="zh-CN" sz="2400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00CC"/>
                </a:solidFill>
                <a:ea typeface="SimSun" pitchFamily="2" charset="-122"/>
              </a:rPr>
              <a:t>điểm</a:t>
            </a:r>
            <a:r>
              <a:rPr lang="en-US" altLang="zh-CN" sz="2400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00CC"/>
                </a:solidFill>
                <a:ea typeface="SimSun" pitchFamily="2" charset="-122"/>
              </a:rPr>
              <a:t>mạnh</a:t>
            </a:r>
            <a:endParaRPr lang="en-US" altLang="zh-CN" sz="2400" dirty="0">
              <a:solidFill>
                <a:srgbClr val="0000CC"/>
              </a:solidFill>
              <a:ea typeface="SimSun" pitchFamily="2" charset="-122"/>
            </a:endParaRPr>
          </a:p>
          <a:p>
            <a:pPr marL="342900" indent="-342900">
              <a:spcBef>
                <a:spcPct val="50000"/>
              </a:spcBef>
              <a:buFont typeface="Courier New" pitchFamily="49" charset="0"/>
              <a:buChar char="o"/>
            </a:pPr>
            <a:r>
              <a:rPr lang="en-US" altLang="zh-CN" sz="2400" dirty="0" err="1" smtClean="0">
                <a:ea typeface="SimSun" pitchFamily="2" charset="-122"/>
              </a:rPr>
              <a:t>Luận</a:t>
            </a:r>
            <a:r>
              <a:rPr lang="en-US" altLang="zh-CN" sz="2400" dirty="0" smtClean="0">
                <a:ea typeface="SimSun" pitchFamily="2" charset="-122"/>
              </a:rPr>
              <a:t> </a:t>
            </a:r>
            <a:r>
              <a:rPr lang="en-US" altLang="zh-CN" sz="2400" dirty="0" err="1" smtClean="0">
                <a:ea typeface="SimSun" pitchFamily="2" charset="-122"/>
              </a:rPr>
              <a:t>cứ</a:t>
            </a:r>
            <a:r>
              <a:rPr lang="en-US" altLang="zh-CN" sz="2400" dirty="0" smtClean="0">
                <a:ea typeface="SimSun" pitchFamily="2" charset="-122"/>
              </a:rPr>
              <a:t> 1</a:t>
            </a:r>
            <a:r>
              <a:rPr lang="en-US" altLang="zh-CN" sz="2400" dirty="0">
                <a:ea typeface="SimSun" pitchFamily="2" charset="-122"/>
              </a:rPr>
              <a:t>:  </a:t>
            </a:r>
            <a:r>
              <a:rPr lang="en-US" altLang="zh-CN" sz="2400" dirty="0" err="1">
                <a:ea typeface="SimSun" pitchFamily="2" charset="-122"/>
              </a:rPr>
              <a:t>Thông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smtClean="0">
                <a:ea typeface="SimSun" pitchFamily="2" charset="-122"/>
              </a:rPr>
              <a:t>minh</a:t>
            </a:r>
          </a:p>
          <a:p>
            <a:pPr marL="342900" indent="-342900">
              <a:spcBef>
                <a:spcPct val="50000"/>
              </a:spcBef>
              <a:buFont typeface="Courier New" pitchFamily="49" charset="0"/>
              <a:buChar char="o"/>
            </a:pPr>
            <a:r>
              <a:rPr lang="en-US" altLang="zh-CN" sz="2400" dirty="0" err="1" smtClean="0">
                <a:ea typeface="SimSun" pitchFamily="2" charset="-122"/>
              </a:rPr>
              <a:t>Luận</a:t>
            </a:r>
            <a:r>
              <a:rPr lang="en-US" altLang="zh-CN" sz="2400" dirty="0" smtClean="0">
                <a:ea typeface="SimSun" pitchFamily="2" charset="-122"/>
              </a:rPr>
              <a:t> </a:t>
            </a:r>
            <a:r>
              <a:rPr lang="en-US" altLang="zh-CN" sz="2400" dirty="0" err="1" smtClean="0">
                <a:ea typeface="SimSun" pitchFamily="2" charset="-122"/>
              </a:rPr>
              <a:t>cứ</a:t>
            </a:r>
            <a:r>
              <a:rPr lang="en-US" altLang="zh-CN" sz="2400" dirty="0" smtClean="0">
                <a:ea typeface="SimSun" pitchFamily="2" charset="-122"/>
              </a:rPr>
              <a:t> 2</a:t>
            </a:r>
            <a:r>
              <a:rPr lang="en-US" altLang="zh-CN" sz="2400" dirty="0">
                <a:ea typeface="SimSun" pitchFamily="2" charset="-122"/>
              </a:rPr>
              <a:t>:  </a:t>
            </a:r>
            <a:r>
              <a:rPr lang="en-US" altLang="zh-CN" sz="2400" dirty="0" err="1">
                <a:ea typeface="SimSun" pitchFamily="2" charset="-122"/>
              </a:rPr>
              <a:t>Nhạy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bén</a:t>
            </a:r>
            <a:r>
              <a:rPr lang="en-US" altLang="zh-CN" sz="2400" dirty="0">
                <a:ea typeface="SimSun" pitchFamily="2" charset="-122"/>
              </a:rPr>
              <a:t>  </a:t>
            </a:r>
            <a:r>
              <a:rPr lang="en-US" altLang="zh-CN" sz="2400" dirty="0" err="1">
                <a:ea typeface="SimSun" pitchFamily="2" charset="-122"/>
              </a:rPr>
              <a:t>với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cái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mới</a:t>
            </a:r>
            <a:r>
              <a:rPr lang="en-US" altLang="zh-CN" sz="2400" dirty="0">
                <a:ea typeface="SimSun" pitchFamily="2" charset="-122"/>
              </a:rPr>
              <a:t> 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altLang="zh-CN" sz="2400" dirty="0" err="1" smtClean="0">
                <a:solidFill>
                  <a:srgbClr val="0000CC"/>
                </a:solidFill>
                <a:ea typeface="SimSun" pitchFamily="2" charset="-122"/>
              </a:rPr>
              <a:t>Luận</a:t>
            </a:r>
            <a:r>
              <a:rPr lang="en-US" altLang="zh-CN" sz="2400" dirty="0" smtClean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00CC"/>
                </a:solidFill>
                <a:ea typeface="SimSun" pitchFamily="2" charset="-122"/>
              </a:rPr>
              <a:t>điểm</a:t>
            </a:r>
            <a:r>
              <a:rPr lang="en-US" altLang="zh-CN" sz="2400" dirty="0" smtClean="0">
                <a:solidFill>
                  <a:srgbClr val="0000CC"/>
                </a:solidFill>
                <a:ea typeface="SimSun" pitchFamily="2" charset="-122"/>
              </a:rPr>
              <a:t> 2</a:t>
            </a:r>
            <a:r>
              <a:rPr lang="en-US" altLang="zh-CN" sz="2400" dirty="0">
                <a:solidFill>
                  <a:srgbClr val="0000CC"/>
                </a:solidFill>
                <a:ea typeface="SimSun" pitchFamily="2" charset="-122"/>
              </a:rPr>
              <a:t>: </a:t>
            </a:r>
            <a:r>
              <a:rPr lang="en-US" altLang="zh-CN" sz="2400" dirty="0" err="1">
                <a:solidFill>
                  <a:srgbClr val="0000CC"/>
                </a:solidFill>
                <a:ea typeface="SimSun" pitchFamily="2" charset="-122"/>
              </a:rPr>
              <a:t>Người</a:t>
            </a:r>
            <a:r>
              <a:rPr lang="en-US" altLang="zh-CN" sz="2400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00CC"/>
                </a:solidFill>
                <a:ea typeface="SimSun" pitchFamily="2" charset="-122"/>
              </a:rPr>
              <a:t>Việt</a:t>
            </a:r>
            <a:r>
              <a:rPr lang="en-US" altLang="zh-CN" sz="2400" dirty="0">
                <a:solidFill>
                  <a:srgbClr val="0000CC"/>
                </a:solidFill>
                <a:ea typeface="SimSun" pitchFamily="2" charset="-122"/>
              </a:rPr>
              <a:t> Nam </a:t>
            </a:r>
            <a:r>
              <a:rPr lang="en-US" altLang="zh-CN" sz="2400" dirty="0" err="1">
                <a:solidFill>
                  <a:srgbClr val="0000CC"/>
                </a:solidFill>
                <a:ea typeface="SimSun" pitchFamily="2" charset="-122"/>
              </a:rPr>
              <a:t>cũng</a:t>
            </a:r>
            <a:r>
              <a:rPr lang="en-US" altLang="zh-CN" sz="2400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00CC"/>
                </a:solidFill>
                <a:ea typeface="SimSun" pitchFamily="2" charset="-122"/>
              </a:rPr>
              <a:t>có</a:t>
            </a:r>
            <a:r>
              <a:rPr lang="en-US" altLang="zh-CN" sz="2400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00CC"/>
                </a:solidFill>
                <a:ea typeface="SimSun" pitchFamily="2" charset="-122"/>
              </a:rPr>
              <a:t>không</a:t>
            </a:r>
            <a:r>
              <a:rPr lang="en-US" altLang="zh-CN" sz="2400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00CC"/>
                </a:solidFill>
                <a:ea typeface="SimSun" pitchFamily="2" charset="-122"/>
              </a:rPr>
              <a:t>ít</a:t>
            </a:r>
            <a:r>
              <a:rPr lang="en-US" altLang="zh-CN" sz="2400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00CC"/>
                </a:solidFill>
                <a:ea typeface="SimSun" pitchFamily="2" charset="-122"/>
              </a:rPr>
              <a:t>điểm</a:t>
            </a:r>
            <a:r>
              <a:rPr lang="en-US" altLang="zh-CN" sz="2400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00CC"/>
                </a:solidFill>
                <a:ea typeface="SimSun" pitchFamily="2" charset="-122"/>
              </a:rPr>
              <a:t>yếu</a:t>
            </a:r>
            <a:endParaRPr lang="en-US" altLang="zh-CN" sz="2400" dirty="0">
              <a:solidFill>
                <a:srgbClr val="0000CC"/>
              </a:solidFill>
              <a:ea typeface="SimSun" pitchFamily="2" charset="-122"/>
            </a:endParaRPr>
          </a:p>
          <a:p>
            <a:pPr marL="342900" indent="-342900">
              <a:spcBef>
                <a:spcPct val="50000"/>
              </a:spcBef>
              <a:buFont typeface="Courier New" pitchFamily="49" charset="0"/>
              <a:buChar char="o"/>
            </a:pPr>
            <a:r>
              <a:rPr lang="en-US" altLang="zh-CN" sz="2400" dirty="0" err="1" smtClean="0">
                <a:ea typeface="SimSun" pitchFamily="2" charset="-122"/>
              </a:rPr>
              <a:t>Luận</a:t>
            </a:r>
            <a:r>
              <a:rPr lang="en-US" altLang="zh-CN" sz="2400" dirty="0" smtClean="0">
                <a:ea typeface="SimSun" pitchFamily="2" charset="-122"/>
              </a:rPr>
              <a:t> </a:t>
            </a:r>
            <a:r>
              <a:rPr lang="en-US" altLang="zh-CN" sz="2400" dirty="0" err="1" smtClean="0">
                <a:ea typeface="SimSun" pitchFamily="2" charset="-122"/>
              </a:rPr>
              <a:t>cứ</a:t>
            </a:r>
            <a:r>
              <a:rPr lang="en-US" altLang="zh-CN" sz="2400" dirty="0" smtClean="0">
                <a:ea typeface="SimSun" pitchFamily="2" charset="-122"/>
              </a:rPr>
              <a:t> 1: </a:t>
            </a:r>
            <a:r>
              <a:rPr lang="en-US" altLang="zh-CN" sz="2400" dirty="0" err="1" smtClean="0">
                <a:ea typeface="SimSun" pitchFamily="2" charset="-122"/>
              </a:rPr>
              <a:t>Hạn</a:t>
            </a:r>
            <a:r>
              <a:rPr lang="en-US" altLang="zh-CN" sz="2400" dirty="0" smtClean="0">
                <a:ea typeface="SimSun" pitchFamily="2" charset="-122"/>
              </a:rPr>
              <a:t> </a:t>
            </a:r>
            <a:r>
              <a:rPr lang="en-US" altLang="zh-CN" sz="2400" dirty="0" err="1" smtClean="0">
                <a:ea typeface="SimSun" pitchFamily="2" charset="-122"/>
              </a:rPr>
              <a:t>chế</a:t>
            </a:r>
            <a:r>
              <a:rPr lang="en-US" altLang="zh-CN" sz="2400" dirty="0" smtClean="0">
                <a:ea typeface="SimSun" pitchFamily="2" charset="-122"/>
              </a:rPr>
              <a:t> </a:t>
            </a:r>
            <a:r>
              <a:rPr lang="en-US" altLang="zh-CN" sz="2400" dirty="0" err="1" smtClean="0">
                <a:ea typeface="SimSun" pitchFamily="2" charset="-122"/>
              </a:rPr>
              <a:t>về</a:t>
            </a:r>
            <a:r>
              <a:rPr lang="en-US" altLang="zh-CN" sz="2400" dirty="0" smtClean="0">
                <a:ea typeface="SimSun" pitchFamily="2" charset="-122"/>
              </a:rPr>
              <a:t> </a:t>
            </a:r>
            <a:r>
              <a:rPr lang="en-US" altLang="zh-CN" sz="2400" dirty="0" err="1" smtClean="0">
                <a:ea typeface="SimSun" pitchFamily="2" charset="-122"/>
              </a:rPr>
              <a:t>kiến</a:t>
            </a:r>
            <a:r>
              <a:rPr lang="en-US" altLang="zh-CN" sz="2400" dirty="0" smtClean="0">
                <a:ea typeface="SimSun" pitchFamily="2" charset="-122"/>
              </a:rPr>
              <a:t> </a:t>
            </a:r>
            <a:r>
              <a:rPr lang="en-US" altLang="zh-CN" sz="2400" dirty="0" err="1" smtClean="0">
                <a:ea typeface="SimSun" pitchFamily="2" charset="-122"/>
              </a:rPr>
              <a:t>thức</a:t>
            </a:r>
            <a:endParaRPr lang="en-US" altLang="zh-CN" sz="2400" dirty="0" smtClean="0">
              <a:ea typeface="SimSun" pitchFamily="2" charset="-122"/>
            </a:endParaRPr>
          </a:p>
          <a:p>
            <a:pPr marL="342900" indent="-342900">
              <a:spcBef>
                <a:spcPct val="50000"/>
              </a:spcBef>
              <a:buFont typeface="Courier New" pitchFamily="49" charset="0"/>
              <a:buChar char="o"/>
            </a:pPr>
            <a:r>
              <a:rPr lang="en-US" altLang="zh-CN" sz="2400" dirty="0" err="1" smtClean="0">
                <a:ea typeface="SimSun" pitchFamily="2" charset="-122"/>
              </a:rPr>
              <a:t>Luận</a:t>
            </a:r>
            <a:r>
              <a:rPr lang="en-US" altLang="zh-CN" sz="2400" dirty="0" smtClean="0">
                <a:ea typeface="SimSun" pitchFamily="2" charset="-122"/>
              </a:rPr>
              <a:t> </a:t>
            </a:r>
            <a:r>
              <a:rPr lang="en-US" altLang="zh-CN" sz="2400" dirty="0" err="1" smtClean="0">
                <a:ea typeface="SimSun" pitchFamily="2" charset="-122"/>
              </a:rPr>
              <a:t>cứ</a:t>
            </a:r>
            <a:r>
              <a:rPr lang="en-US" altLang="zh-CN" sz="2400" dirty="0" smtClean="0">
                <a:ea typeface="SimSun" pitchFamily="2" charset="-122"/>
              </a:rPr>
              <a:t> 2</a:t>
            </a:r>
            <a:r>
              <a:rPr lang="en-US" altLang="zh-CN" sz="2400" dirty="0">
                <a:ea typeface="SimSun" pitchFamily="2" charset="-122"/>
              </a:rPr>
              <a:t>: </a:t>
            </a:r>
            <a:r>
              <a:rPr lang="en-US" altLang="zh-CN" sz="2400" dirty="0" err="1" smtClean="0">
                <a:ea typeface="SimSun" pitchFamily="2" charset="-122"/>
              </a:rPr>
              <a:t>Khả</a:t>
            </a:r>
            <a:r>
              <a:rPr lang="en-US" altLang="zh-CN" sz="2400" dirty="0" smtClean="0">
                <a:ea typeface="SimSun" pitchFamily="2" charset="-122"/>
              </a:rPr>
              <a:t> </a:t>
            </a:r>
            <a:r>
              <a:rPr lang="en-US" altLang="zh-CN" sz="2400" dirty="0" err="1" smtClean="0">
                <a:ea typeface="SimSun" pitchFamily="2" charset="-122"/>
              </a:rPr>
              <a:t>năng</a:t>
            </a:r>
            <a:r>
              <a:rPr lang="en-US" altLang="zh-CN" sz="2400" dirty="0" smtClean="0">
                <a:ea typeface="SimSun" pitchFamily="2" charset="-122"/>
              </a:rPr>
              <a:t> </a:t>
            </a:r>
            <a:r>
              <a:rPr lang="en-US" altLang="zh-CN" sz="2400" dirty="0" err="1" smtClean="0">
                <a:ea typeface="SimSun" pitchFamily="2" charset="-122"/>
              </a:rPr>
              <a:t>thực</a:t>
            </a:r>
            <a:r>
              <a:rPr lang="en-US" altLang="zh-CN" sz="2400" dirty="0" smtClean="0">
                <a:ea typeface="SimSun" pitchFamily="2" charset="-122"/>
              </a:rPr>
              <a:t> </a:t>
            </a:r>
            <a:r>
              <a:rPr lang="en-US" altLang="zh-CN" sz="2400" dirty="0" err="1" smtClean="0">
                <a:ea typeface="SimSun" pitchFamily="2" charset="-122"/>
              </a:rPr>
              <a:t>hành</a:t>
            </a:r>
            <a:r>
              <a:rPr lang="en-US" altLang="zh-CN" sz="2400" dirty="0" smtClean="0">
                <a:ea typeface="SimSun" pitchFamily="2" charset="-122"/>
              </a:rPr>
              <a:t> </a:t>
            </a:r>
            <a:r>
              <a:rPr lang="en-US" altLang="zh-CN" sz="2400" dirty="0" err="1" smtClean="0">
                <a:ea typeface="SimSun" pitchFamily="2" charset="-122"/>
              </a:rPr>
              <a:t>và</a:t>
            </a:r>
            <a:r>
              <a:rPr lang="en-US" altLang="zh-CN" sz="2400" dirty="0" smtClean="0">
                <a:ea typeface="SimSun" pitchFamily="2" charset="-122"/>
              </a:rPr>
              <a:t> </a:t>
            </a:r>
            <a:r>
              <a:rPr lang="en-US" altLang="zh-CN" sz="2400" dirty="0" err="1" smtClean="0">
                <a:ea typeface="SimSun" pitchFamily="2" charset="-122"/>
              </a:rPr>
              <a:t>sáng</a:t>
            </a:r>
            <a:r>
              <a:rPr lang="en-US" altLang="zh-CN" sz="2400" dirty="0" smtClean="0">
                <a:ea typeface="SimSun" pitchFamily="2" charset="-122"/>
              </a:rPr>
              <a:t> </a:t>
            </a:r>
            <a:r>
              <a:rPr lang="en-US" altLang="zh-CN" sz="2400" dirty="0" err="1" smtClean="0">
                <a:ea typeface="SimSun" pitchFamily="2" charset="-122"/>
              </a:rPr>
              <a:t>tạo</a:t>
            </a:r>
            <a:r>
              <a:rPr lang="en-US" altLang="zh-CN" sz="2400" dirty="0" smtClean="0">
                <a:ea typeface="SimSun" pitchFamily="2" charset="-122"/>
              </a:rPr>
              <a:t> </a:t>
            </a:r>
            <a:r>
              <a:rPr lang="en-US" altLang="zh-CN" sz="2400" dirty="0" err="1" smtClean="0">
                <a:ea typeface="SimSun" pitchFamily="2" charset="-122"/>
              </a:rPr>
              <a:t>còn</a:t>
            </a:r>
            <a:r>
              <a:rPr lang="en-US" altLang="zh-CN" sz="2400" dirty="0" smtClean="0">
                <a:ea typeface="SimSun" pitchFamily="2" charset="-122"/>
              </a:rPr>
              <a:t> </a:t>
            </a:r>
            <a:r>
              <a:rPr lang="en-US" altLang="zh-CN" sz="2400" dirty="0" err="1" smtClean="0">
                <a:ea typeface="SimSun" pitchFamily="2" charset="-122"/>
              </a:rPr>
              <a:t>hạn</a:t>
            </a:r>
            <a:r>
              <a:rPr lang="en-US" altLang="zh-CN" sz="2400" dirty="0" smtClean="0">
                <a:ea typeface="SimSun" pitchFamily="2" charset="-122"/>
              </a:rPr>
              <a:t> </a:t>
            </a:r>
            <a:r>
              <a:rPr lang="en-US" altLang="zh-CN" sz="2400" dirty="0" err="1" smtClean="0">
                <a:ea typeface="SimSun" pitchFamily="2" charset="-122"/>
              </a:rPr>
              <a:t>chế</a:t>
            </a:r>
            <a:endParaRPr lang="en-US" altLang="zh-CN" sz="2400" dirty="0" smtClean="0">
              <a:ea typeface="SimSun" pitchFamily="2" charset="-122"/>
            </a:endParaRPr>
          </a:p>
          <a:p>
            <a:pPr>
              <a:spcBef>
                <a:spcPct val="50000"/>
              </a:spcBef>
            </a:pPr>
            <a:endParaRPr lang="en-US" altLang="zh-CN" dirty="0" smtClean="0">
              <a:ea typeface="SimSun" pitchFamily="2" charset="-122"/>
            </a:endParaRPr>
          </a:p>
          <a:p>
            <a:pPr>
              <a:spcBef>
                <a:spcPct val="50000"/>
              </a:spcBef>
            </a:pPr>
            <a:endParaRPr lang="en-US" altLang="zh-CN" dirty="0">
              <a:ea typeface="SimSun" pitchFamily="2" charset="-122"/>
            </a:endParaRPr>
          </a:p>
        </p:txBody>
      </p:sp>
      <p:pic>
        <p:nvPicPr>
          <p:cNvPr id="4" name="Picture 4098" descr="post-60-10805980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36095"/>
            <a:ext cx="866775" cy="124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Explosion 2 1"/>
          <p:cNvSpPr/>
          <p:nvPr/>
        </p:nvSpPr>
        <p:spPr>
          <a:xfrm>
            <a:off x="539552" y="548680"/>
            <a:ext cx="7850210" cy="4365103"/>
          </a:xfrm>
          <a:prstGeom prst="irregularSeal2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dirty="0">
                <a:solidFill>
                  <a:schemeClr val="tx1"/>
                </a:solidFill>
              </a:rPr>
              <a:t>B</a:t>
            </a:r>
            <a:r>
              <a:rPr lang="vi-VN" sz="2800" dirty="0" smtClean="0">
                <a:solidFill>
                  <a:schemeClr val="tx1"/>
                </a:solidFill>
              </a:rPr>
              <a:t>ố </a:t>
            </a:r>
            <a:r>
              <a:rPr lang="vi-VN" sz="2800" dirty="0">
                <a:solidFill>
                  <a:schemeClr val="tx1"/>
                </a:solidFill>
              </a:rPr>
              <a:t>cục </a:t>
            </a:r>
            <a:r>
              <a:rPr lang="vi-VN" sz="2800" dirty="0" smtClean="0">
                <a:solidFill>
                  <a:schemeClr val="tx1"/>
                </a:solidFill>
              </a:rPr>
              <a:t>của một </a:t>
            </a:r>
            <a:r>
              <a:rPr lang="vi-VN" sz="2800" dirty="0">
                <a:solidFill>
                  <a:schemeClr val="tx1"/>
                </a:solidFill>
              </a:rPr>
              <a:t>bài văn nghị </a:t>
            </a:r>
            <a:r>
              <a:rPr lang="vi-VN" sz="2800" dirty="0" smtClean="0">
                <a:solidFill>
                  <a:schemeClr val="tx1"/>
                </a:solidFill>
              </a:rPr>
              <a:t>luận gồm </a:t>
            </a:r>
            <a:r>
              <a:rPr lang="vi-VN" sz="2800" dirty="0">
                <a:solidFill>
                  <a:schemeClr val="tx1"/>
                </a:solidFill>
              </a:rPr>
              <a:t>mấy phần? đó là những phần nào?</a:t>
            </a:r>
          </a:p>
        </p:txBody>
      </p:sp>
    </p:spTree>
    <p:extLst>
      <p:ext uri="{BB962C8B-B14F-4D97-AF65-F5344CB8AC3E}">
        <p14:creationId xmlns:p14="http://schemas.microsoft.com/office/powerpoint/2010/main" val="302868017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194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194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1" dur="2000"/>
                                        <p:tgtEl>
                                          <p:spTgt spid="194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6" dur="2000"/>
                                        <p:tgtEl>
                                          <p:spTgt spid="194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1" dur="2000"/>
                                        <p:tgtEl>
                                          <p:spTgt spid="194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4" dur="2000"/>
                                        <p:tgtEl>
                                          <p:spTgt spid="1946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476672"/>
            <a:ext cx="8496944" cy="5904656"/>
          </a:xfrm>
          <a:solidFill>
            <a:schemeClr val="bg1"/>
          </a:solidFill>
        </p:spPr>
        <p:txBody>
          <a:bodyPr>
            <a:norm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altLang="zh-CN" dirty="0" smtClean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dirty="0" err="1" smtClean="0">
                <a:solidFill>
                  <a:srgbClr val="0000CC"/>
                </a:solidFill>
                <a:ea typeface="SimSun" pitchFamily="2" charset="-122"/>
              </a:rPr>
              <a:t>Luận</a:t>
            </a:r>
            <a:r>
              <a:rPr lang="en-US" altLang="zh-CN" dirty="0" smtClean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dirty="0" err="1" smtClean="0">
                <a:solidFill>
                  <a:srgbClr val="0000CC"/>
                </a:solidFill>
                <a:ea typeface="SimSun" pitchFamily="2" charset="-122"/>
              </a:rPr>
              <a:t>điểm</a:t>
            </a:r>
            <a:r>
              <a:rPr lang="en-US" altLang="zh-CN" dirty="0" smtClean="0">
                <a:solidFill>
                  <a:srgbClr val="0000CC"/>
                </a:solidFill>
                <a:ea typeface="SimSun" pitchFamily="2" charset="-122"/>
              </a:rPr>
              <a:t> 3</a:t>
            </a:r>
            <a:r>
              <a:rPr lang="en-US" altLang="zh-CN" dirty="0">
                <a:solidFill>
                  <a:srgbClr val="0000CC"/>
                </a:solidFill>
                <a:ea typeface="SimSun" pitchFamily="2" charset="-122"/>
              </a:rPr>
              <a:t>: </a:t>
            </a:r>
            <a:r>
              <a:rPr lang="en-US" altLang="zh-CN" dirty="0" err="1">
                <a:solidFill>
                  <a:srgbClr val="0000CC"/>
                </a:solidFill>
                <a:ea typeface="SimSun" pitchFamily="2" charset="-122"/>
              </a:rPr>
              <a:t>Phát</a:t>
            </a:r>
            <a:r>
              <a:rPr lang="en-US" altLang="zh-CN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0000CC"/>
                </a:solidFill>
                <a:ea typeface="SimSun" pitchFamily="2" charset="-122"/>
              </a:rPr>
              <a:t>huy</a:t>
            </a:r>
            <a:r>
              <a:rPr lang="en-US" altLang="zh-CN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0000CC"/>
                </a:solidFill>
                <a:ea typeface="SimSun" pitchFamily="2" charset="-122"/>
              </a:rPr>
              <a:t>điểm</a:t>
            </a:r>
            <a:r>
              <a:rPr lang="en-US" altLang="zh-CN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0000CC"/>
                </a:solidFill>
                <a:ea typeface="SimSun" pitchFamily="2" charset="-122"/>
              </a:rPr>
              <a:t>mạnh</a:t>
            </a:r>
            <a:r>
              <a:rPr lang="en-US" altLang="zh-CN" dirty="0">
                <a:solidFill>
                  <a:srgbClr val="0000CC"/>
                </a:solidFill>
                <a:ea typeface="SimSun" pitchFamily="2" charset="-122"/>
              </a:rPr>
              <a:t>, </a:t>
            </a:r>
            <a:r>
              <a:rPr lang="en-US" altLang="zh-CN" dirty="0" err="1">
                <a:solidFill>
                  <a:srgbClr val="0000CC"/>
                </a:solidFill>
                <a:ea typeface="SimSun" pitchFamily="2" charset="-122"/>
              </a:rPr>
              <a:t>khắc</a:t>
            </a:r>
            <a:r>
              <a:rPr lang="en-US" altLang="zh-CN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0000CC"/>
                </a:solidFill>
                <a:ea typeface="SimSun" pitchFamily="2" charset="-122"/>
              </a:rPr>
              <a:t>phục</a:t>
            </a:r>
            <a:r>
              <a:rPr lang="en-US" altLang="zh-CN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0000CC"/>
                </a:solidFill>
                <a:ea typeface="SimSun" pitchFamily="2" charset="-122"/>
              </a:rPr>
              <a:t>điểm</a:t>
            </a:r>
            <a:r>
              <a:rPr lang="en-US" altLang="zh-CN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0000CC"/>
                </a:solidFill>
                <a:ea typeface="SimSun" pitchFamily="2" charset="-122"/>
              </a:rPr>
              <a:t>yếu</a:t>
            </a:r>
            <a:r>
              <a:rPr lang="en-US" altLang="zh-CN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0000CC"/>
                </a:solidFill>
                <a:ea typeface="SimSun" pitchFamily="2" charset="-122"/>
              </a:rPr>
              <a:t>là</a:t>
            </a:r>
            <a:r>
              <a:rPr lang="en-US" altLang="zh-CN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0000CC"/>
                </a:solidFill>
                <a:ea typeface="SimSun" pitchFamily="2" charset="-122"/>
              </a:rPr>
              <a:t>hành</a:t>
            </a:r>
            <a:r>
              <a:rPr lang="en-US" altLang="zh-CN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0000CC"/>
                </a:solidFill>
                <a:ea typeface="SimSun" pitchFamily="2" charset="-122"/>
              </a:rPr>
              <a:t>trang</a:t>
            </a:r>
            <a:r>
              <a:rPr lang="en-US" altLang="zh-CN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0000CC"/>
                </a:solidFill>
                <a:ea typeface="SimSun" pitchFamily="2" charset="-122"/>
              </a:rPr>
              <a:t>bước</a:t>
            </a:r>
            <a:r>
              <a:rPr lang="en-US" altLang="zh-CN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0000CC"/>
                </a:solidFill>
                <a:ea typeface="SimSun" pitchFamily="2" charset="-122"/>
              </a:rPr>
              <a:t>vào</a:t>
            </a:r>
            <a:r>
              <a:rPr lang="en-US" altLang="zh-CN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0000CC"/>
                </a:solidFill>
                <a:ea typeface="SimSun" pitchFamily="2" charset="-122"/>
              </a:rPr>
              <a:t>thế</a:t>
            </a:r>
            <a:r>
              <a:rPr lang="en-US" altLang="zh-CN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0000CC"/>
                </a:solidFill>
                <a:ea typeface="SimSun" pitchFamily="2" charset="-122"/>
              </a:rPr>
              <a:t>kỉ</a:t>
            </a:r>
            <a:r>
              <a:rPr lang="en-US" altLang="zh-CN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0000CC"/>
                </a:solidFill>
                <a:ea typeface="SimSun" pitchFamily="2" charset="-122"/>
              </a:rPr>
              <a:t>mới</a:t>
            </a:r>
            <a:endParaRPr lang="en-US" altLang="zh-CN" dirty="0">
              <a:solidFill>
                <a:srgbClr val="0000CC"/>
              </a:solidFill>
              <a:ea typeface="SimSun" pitchFamily="2" charset="-122"/>
            </a:endParaRPr>
          </a:p>
          <a:p>
            <a:pPr>
              <a:spcBef>
                <a:spcPct val="50000"/>
              </a:spcBef>
              <a:buFont typeface="Courier New" pitchFamily="49" charset="0"/>
              <a:buChar char="o"/>
            </a:pPr>
            <a:r>
              <a:rPr lang="en-US" altLang="zh-CN" dirty="0" err="1">
                <a:ea typeface="SimSun" pitchFamily="2" charset="-122"/>
              </a:rPr>
              <a:t>Luận</a:t>
            </a:r>
            <a:r>
              <a:rPr lang="en-US" altLang="zh-CN" dirty="0">
                <a:ea typeface="SimSun" pitchFamily="2" charset="-122"/>
              </a:rPr>
              <a:t> </a:t>
            </a:r>
            <a:r>
              <a:rPr lang="en-US" altLang="zh-CN" dirty="0" err="1">
                <a:ea typeface="SimSun" pitchFamily="2" charset="-122"/>
              </a:rPr>
              <a:t>cứ</a:t>
            </a:r>
            <a:r>
              <a:rPr lang="en-US" altLang="zh-CN" dirty="0">
                <a:ea typeface="SimSun" pitchFamily="2" charset="-122"/>
              </a:rPr>
              <a:t> 1: </a:t>
            </a:r>
            <a:r>
              <a:rPr lang="en-US" altLang="zh-CN" dirty="0" err="1">
                <a:ea typeface="SimSun" pitchFamily="2" charset="-122"/>
              </a:rPr>
              <a:t>Phát</a:t>
            </a:r>
            <a:r>
              <a:rPr lang="en-US" altLang="zh-CN" dirty="0">
                <a:ea typeface="SimSun" pitchFamily="2" charset="-122"/>
              </a:rPr>
              <a:t> </a:t>
            </a:r>
            <a:r>
              <a:rPr lang="en-US" altLang="zh-CN" dirty="0" err="1">
                <a:ea typeface="SimSun" pitchFamily="2" charset="-122"/>
              </a:rPr>
              <a:t>huy</a:t>
            </a:r>
            <a:r>
              <a:rPr lang="en-US" altLang="zh-CN" dirty="0">
                <a:ea typeface="SimSun" pitchFamily="2" charset="-122"/>
              </a:rPr>
              <a:t> </a:t>
            </a:r>
            <a:r>
              <a:rPr lang="en-US" altLang="zh-CN" dirty="0" err="1">
                <a:ea typeface="SimSun" pitchFamily="2" charset="-122"/>
              </a:rPr>
              <a:t>sự</a:t>
            </a:r>
            <a:r>
              <a:rPr lang="en-US" altLang="zh-CN" dirty="0">
                <a:ea typeface="SimSun" pitchFamily="2" charset="-122"/>
              </a:rPr>
              <a:t> </a:t>
            </a:r>
            <a:r>
              <a:rPr lang="en-US" altLang="zh-CN" dirty="0" err="1">
                <a:ea typeface="SimSun" pitchFamily="2" charset="-122"/>
              </a:rPr>
              <a:t>thông</a:t>
            </a:r>
            <a:r>
              <a:rPr lang="en-US" altLang="zh-CN" dirty="0">
                <a:ea typeface="SimSun" pitchFamily="2" charset="-122"/>
              </a:rPr>
              <a:t> minh</a:t>
            </a:r>
          </a:p>
          <a:p>
            <a:pPr>
              <a:spcBef>
                <a:spcPct val="50000"/>
              </a:spcBef>
              <a:buFont typeface="Courier New" pitchFamily="49" charset="0"/>
              <a:buChar char="o"/>
            </a:pPr>
            <a:r>
              <a:rPr lang="en-US" altLang="zh-CN" dirty="0" err="1">
                <a:ea typeface="SimSun" pitchFamily="2" charset="-122"/>
              </a:rPr>
              <a:t>Luận</a:t>
            </a:r>
            <a:r>
              <a:rPr lang="en-US" altLang="zh-CN" dirty="0">
                <a:ea typeface="SimSun" pitchFamily="2" charset="-122"/>
              </a:rPr>
              <a:t> </a:t>
            </a:r>
            <a:r>
              <a:rPr lang="en-US" altLang="zh-CN" dirty="0" err="1">
                <a:ea typeface="SimSun" pitchFamily="2" charset="-122"/>
              </a:rPr>
              <a:t>cứ</a:t>
            </a:r>
            <a:r>
              <a:rPr lang="en-US" altLang="zh-CN" dirty="0">
                <a:ea typeface="SimSun" pitchFamily="2" charset="-122"/>
              </a:rPr>
              <a:t>  2: </a:t>
            </a:r>
            <a:r>
              <a:rPr lang="en-US" altLang="zh-CN" dirty="0" err="1">
                <a:ea typeface="SimSun" pitchFamily="2" charset="-122"/>
              </a:rPr>
              <a:t>Bổ</a:t>
            </a:r>
            <a:r>
              <a:rPr lang="en-US" altLang="zh-CN" dirty="0">
                <a:ea typeface="SimSun" pitchFamily="2" charset="-122"/>
              </a:rPr>
              <a:t> sung </a:t>
            </a:r>
            <a:r>
              <a:rPr lang="en-US" altLang="zh-CN" dirty="0" err="1">
                <a:ea typeface="SimSun" pitchFamily="2" charset="-122"/>
              </a:rPr>
              <a:t>kiến</a:t>
            </a:r>
            <a:r>
              <a:rPr lang="en-US" altLang="zh-CN" dirty="0">
                <a:ea typeface="SimSun" pitchFamily="2" charset="-122"/>
              </a:rPr>
              <a:t> </a:t>
            </a:r>
            <a:r>
              <a:rPr lang="en-US" altLang="zh-CN" dirty="0" err="1">
                <a:ea typeface="SimSun" pitchFamily="2" charset="-122"/>
              </a:rPr>
              <a:t>thức</a:t>
            </a:r>
            <a:r>
              <a:rPr lang="en-US" altLang="zh-CN" dirty="0">
                <a:ea typeface="SimSun" pitchFamily="2" charset="-122"/>
              </a:rPr>
              <a:t> </a:t>
            </a:r>
            <a:r>
              <a:rPr lang="en-US" altLang="zh-CN" dirty="0" err="1">
                <a:ea typeface="SimSun" pitchFamily="2" charset="-122"/>
              </a:rPr>
              <a:t>hổng</a:t>
            </a:r>
            <a:endParaRPr lang="en-US" altLang="zh-CN" dirty="0">
              <a:ea typeface="SimSun" pitchFamily="2" charset="-122"/>
            </a:endParaRPr>
          </a:p>
          <a:p>
            <a:pPr>
              <a:spcBef>
                <a:spcPct val="50000"/>
              </a:spcBef>
              <a:buFont typeface="Courier New" pitchFamily="49" charset="0"/>
              <a:buChar char="o"/>
            </a:pPr>
            <a:r>
              <a:rPr lang="en-US" altLang="zh-CN" dirty="0" err="1">
                <a:ea typeface="SimSun" pitchFamily="2" charset="-122"/>
              </a:rPr>
              <a:t>Luận</a:t>
            </a:r>
            <a:r>
              <a:rPr lang="en-US" altLang="zh-CN" dirty="0">
                <a:ea typeface="SimSun" pitchFamily="2" charset="-122"/>
              </a:rPr>
              <a:t> </a:t>
            </a:r>
            <a:r>
              <a:rPr lang="en-US" altLang="zh-CN" dirty="0" err="1">
                <a:ea typeface="SimSun" pitchFamily="2" charset="-122"/>
              </a:rPr>
              <a:t>cứ</a:t>
            </a:r>
            <a:r>
              <a:rPr lang="en-US" altLang="zh-CN" dirty="0">
                <a:ea typeface="SimSun" pitchFamily="2" charset="-122"/>
              </a:rPr>
              <a:t> 3: </a:t>
            </a:r>
            <a:r>
              <a:rPr lang="en-US" altLang="zh-CN" dirty="0" err="1">
                <a:ea typeface="SimSun" pitchFamily="2" charset="-122"/>
              </a:rPr>
              <a:t>Linh</a:t>
            </a:r>
            <a:r>
              <a:rPr lang="en-US" altLang="zh-CN" dirty="0">
                <a:ea typeface="SimSun" pitchFamily="2" charset="-122"/>
              </a:rPr>
              <a:t> </a:t>
            </a:r>
            <a:r>
              <a:rPr lang="en-US" altLang="zh-CN" dirty="0" err="1">
                <a:ea typeface="SimSun" pitchFamily="2" charset="-122"/>
              </a:rPr>
              <a:t>hoạt</a:t>
            </a:r>
            <a:r>
              <a:rPr lang="en-US" altLang="zh-CN" dirty="0">
                <a:ea typeface="SimSun" pitchFamily="2" charset="-122"/>
              </a:rPr>
              <a:t>, </a:t>
            </a:r>
            <a:r>
              <a:rPr lang="en-US" altLang="zh-CN" dirty="0" err="1">
                <a:ea typeface="SimSun" pitchFamily="2" charset="-122"/>
              </a:rPr>
              <a:t>sáng</a:t>
            </a:r>
            <a:r>
              <a:rPr lang="en-US" altLang="zh-CN" dirty="0">
                <a:ea typeface="SimSun" pitchFamily="2" charset="-122"/>
              </a:rPr>
              <a:t>  </a:t>
            </a:r>
            <a:r>
              <a:rPr lang="en-US" altLang="zh-CN" dirty="0" err="1">
                <a:ea typeface="SimSun" pitchFamily="2" charset="-122"/>
              </a:rPr>
              <a:t>tạo</a:t>
            </a:r>
            <a:r>
              <a:rPr lang="en-US" altLang="zh-CN" dirty="0">
                <a:ea typeface="SimSun" pitchFamily="2" charset="-122"/>
              </a:rPr>
              <a:t> </a:t>
            </a:r>
            <a:r>
              <a:rPr lang="en-US" altLang="zh-CN" dirty="0" err="1">
                <a:ea typeface="SimSun" pitchFamily="2" charset="-122"/>
              </a:rPr>
              <a:t>trong</a:t>
            </a:r>
            <a:r>
              <a:rPr lang="en-US" altLang="zh-CN" dirty="0">
                <a:ea typeface="SimSun" pitchFamily="2" charset="-122"/>
              </a:rPr>
              <a:t> </a:t>
            </a:r>
            <a:r>
              <a:rPr lang="en-US" altLang="zh-CN" dirty="0" err="1">
                <a:ea typeface="SimSun" pitchFamily="2" charset="-122"/>
              </a:rPr>
              <a:t>công</a:t>
            </a:r>
            <a:r>
              <a:rPr lang="en-US" altLang="zh-CN" dirty="0">
                <a:ea typeface="SimSun" pitchFamily="2" charset="-122"/>
              </a:rPr>
              <a:t> </a:t>
            </a:r>
            <a:r>
              <a:rPr lang="en-US" altLang="zh-CN" dirty="0" err="1">
                <a:ea typeface="SimSun" pitchFamily="2" charset="-122"/>
              </a:rPr>
              <a:t>việc</a:t>
            </a:r>
            <a:endParaRPr lang="en-US" altLang="zh-CN" dirty="0">
              <a:ea typeface="SimSun" pitchFamily="2" charset="-122"/>
            </a:endParaRPr>
          </a:p>
          <a:p>
            <a:pPr>
              <a:spcBef>
                <a:spcPct val="50000"/>
              </a:spcBef>
              <a:buFont typeface="Wingdings" pitchFamily="2" charset="2"/>
              <a:buChar char="v"/>
            </a:pPr>
            <a:r>
              <a:rPr lang="en-US" altLang="zh-CN" b="1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b="1" dirty="0" smtClean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b="1" dirty="0" err="1">
                <a:solidFill>
                  <a:srgbClr val="FF0000"/>
                </a:solidFill>
                <a:ea typeface="SimSun" pitchFamily="2" charset="-122"/>
              </a:rPr>
              <a:t>Kết</a:t>
            </a:r>
            <a:r>
              <a:rPr lang="en-US" altLang="zh-CN" b="1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b="1" dirty="0" err="1">
                <a:solidFill>
                  <a:srgbClr val="FF0000"/>
                </a:solidFill>
                <a:ea typeface="SimSun" pitchFamily="2" charset="-122"/>
              </a:rPr>
              <a:t>luận</a:t>
            </a:r>
            <a:endParaRPr lang="en-US" altLang="zh-CN" b="1" dirty="0">
              <a:solidFill>
                <a:srgbClr val="FF0000"/>
              </a:solidFill>
              <a:ea typeface="SimSun" pitchFamily="2" charset="-122"/>
            </a:endParaRPr>
          </a:p>
          <a:p>
            <a:pPr marL="0" indent="0">
              <a:spcBef>
                <a:spcPct val="50000"/>
              </a:spcBef>
              <a:buNone/>
            </a:pPr>
            <a:r>
              <a:rPr lang="en-US" altLang="zh-CN" dirty="0" smtClean="0">
                <a:ea typeface="SimSun" pitchFamily="2" charset="-122"/>
              </a:rPr>
              <a:t>      </a:t>
            </a:r>
            <a:r>
              <a:rPr lang="en-US" altLang="zh-CN" dirty="0" err="1" smtClean="0">
                <a:ea typeface="SimSun" pitchFamily="2" charset="-122"/>
              </a:rPr>
              <a:t>Khẳng</a:t>
            </a:r>
            <a:r>
              <a:rPr lang="en-US" altLang="zh-CN" dirty="0" smtClean="0">
                <a:ea typeface="SimSun" pitchFamily="2" charset="-122"/>
              </a:rPr>
              <a:t> </a:t>
            </a:r>
            <a:r>
              <a:rPr lang="en-US" altLang="zh-CN" dirty="0" err="1">
                <a:ea typeface="SimSun" pitchFamily="2" charset="-122"/>
              </a:rPr>
              <a:t>định</a:t>
            </a:r>
            <a:r>
              <a:rPr lang="en-US" altLang="zh-CN" dirty="0">
                <a:ea typeface="SimSun" pitchFamily="2" charset="-122"/>
              </a:rPr>
              <a:t> </a:t>
            </a:r>
            <a:r>
              <a:rPr lang="en-US" altLang="zh-CN" dirty="0" err="1">
                <a:ea typeface="SimSun" pitchFamily="2" charset="-122"/>
              </a:rPr>
              <a:t>việc</a:t>
            </a:r>
            <a:r>
              <a:rPr lang="en-US" altLang="zh-CN" dirty="0">
                <a:ea typeface="SimSun" pitchFamily="2" charset="-122"/>
              </a:rPr>
              <a:t> </a:t>
            </a:r>
            <a:r>
              <a:rPr lang="en-US" altLang="zh-CN" dirty="0" err="1">
                <a:ea typeface="SimSun" pitchFamily="2" charset="-122"/>
              </a:rPr>
              <a:t>chuẩn</a:t>
            </a:r>
            <a:r>
              <a:rPr lang="en-US" altLang="zh-CN" dirty="0">
                <a:ea typeface="SimSun" pitchFamily="2" charset="-122"/>
              </a:rPr>
              <a:t> </a:t>
            </a:r>
            <a:r>
              <a:rPr lang="en-US" altLang="zh-CN" dirty="0" err="1">
                <a:ea typeface="SimSun" pitchFamily="2" charset="-122"/>
              </a:rPr>
              <a:t>bị</a:t>
            </a:r>
            <a:r>
              <a:rPr lang="en-US" altLang="zh-CN" dirty="0">
                <a:ea typeface="SimSun" pitchFamily="2" charset="-122"/>
              </a:rPr>
              <a:t> </a:t>
            </a:r>
            <a:r>
              <a:rPr lang="en-US" altLang="zh-CN" dirty="0" err="1">
                <a:ea typeface="SimSun" pitchFamily="2" charset="-122"/>
              </a:rPr>
              <a:t>hành</a:t>
            </a:r>
            <a:r>
              <a:rPr lang="en-US" altLang="zh-CN" dirty="0">
                <a:ea typeface="SimSun" pitchFamily="2" charset="-122"/>
              </a:rPr>
              <a:t> </a:t>
            </a:r>
            <a:r>
              <a:rPr lang="en-US" altLang="zh-CN" dirty="0" err="1">
                <a:ea typeface="SimSun" pitchFamily="2" charset="-122"/>
              </a:rPr>
              <a:t>trang</a:t>
            </a:r>
            <a:r>
              <a:rPr lang="en-US" altLang="zh-CN" dirty="0">
                <a:ea typeface="SimSun" pitchFamily="2" charset="-122"/>
              </a:rPr>
              <a:t> </a:t>
            </a:r>
            <a:r>
              <a:rPr lang="en-US" altLang="zh-CN" dirty="0" err="1">
                <a:ea typeface="SimSun" pitchFamily="2" charset="-122"/>
              </a:rPr>
              <a:t>bước</a:t>
            </a:r>
            <a:r>
              <a:rPr lang="en-US" altLang="zh-CN" dirty="0">
                <a:ea typeface="SimSun" pitchFamily="2" charset="-122"/>
              </a:rPr>
              <a:t> </a:t>
            </a:r>
            <a:r>
              <a:rPr lang="en-US" altLang="zh-CN" dirty="0" err="1">
                <a:ea typeface="SimSun" pitchFamily="2" charset="-122"/>
              </a:rPr>
              <a:t>vào</a:t>
            </a:r>
            <a:r>
              <a:rPr lang="en-US" altLang="zh-CN" dirty="0">
                <a:ea typeface="SimSun" pitchFamily="2" charset="-122"/>
              </a:rPr>
              <a:t> </a:t>
            </a:r>
            <a:r>
              <a:rPr lang="en-US" altLang="zh-CN" dirty="0" err="1">
                <a:ea typeface="SimSun" pitchFamily="2" charset="-122"/>
              </a:rPr>
              <a:t>thế</a:t>
            </a:r>
            <a:r>
              <a:rPr lang="en-US" altLang="zh-CN" dirty="0">
                <a:ea typeface="SimSun" pitchFamily="2" charset="-122"/>
              </a:rPr>
              <a:t> </a:t>
            </a:r>
            <a:r>
              <a:rPr lang="en-US" altLang="zh-CN" dirty="0" err="1">
                <a:ea typeface="SimSun" pitchFamily="2" charset="-122"/>
              </a:rPr>
              <a:t>kỉ</a:t>
            </a:r>
            <a:r>
              <a:rPr lang="en-US" altLang="zh-CN" dirty="0">
                <a:ea typeface="SimSun" pitchFamily="2" charset="-122"/>
              </a:rPr>
              <a:t> </a:t>
            </a:r>
            <a:r>
              <a:rPr lang="en-US" altLang="zh-CN" dirty="0" err="1" smtClean="0">
                <a:ea typeface="SimSun" pitchFamily="2" charset="-122"/>
              </a:rPr>
              <a:t>mới</a:t>
            </a:r>
            <a:r>
              <a:rPr lang="en-US" altLang="zh-CN" dirty="0" smtClean="0">
                <a:ea typeface="SimSun" pitchFamily="2" charset="-122"/>
              </a:rPr>
              <a:t>.</a:t>
            </a:r>
            <a:endParaRPr lang="en-US" altLang="zh-CN" dirty="0">
              <a:ea typeface="SimSun" pitchFamily="2" charset="-122"/>
            </a:endParaRPr>
          </a:p>
          <a:p>
            <a:endParaRPr lang="vi-VN" dirty="0"/>
          </a:p>
        </p:txBody>
      </p:sp>
      <p:pic>
        <p:nvPicPr>
          <p:cNvPr id="4" name="Picture 4098" descr="post-60-10805980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36095"/>
            <a:ext cx="956320" cy="13766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24109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34072" y="332656"/>
            <a:ext cx="5494312" cy="1368152"/>
          </a:xfrm>
          <a:solidFill>
            <a:schemeClr val="bg1"/>
          </a:solidFill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vi-VN" dirty="0"/>
              <a:t>Lập dàn ý bài văn nghị </a:t>
            </a:r>
            <a:r>
              <a:rPr lang="vi-VN" dirty="0" smtClean="0"/>
              <a:t>luận </a:t>
            </a:r>
            <a:r>
              <a:rPr lang="vi-VN" dirty="0"/>
              <a:t>là nhằm thiết kế bố cục và sắp xếp các ý theo một trật tự logic của bài.</a:t>
            </a:r>
          </a:p>
          <a:p>
            <a:endParaRPr lang="vi-VN" dirty="0"/>
          </a:p>
        </p:txBody>
      </p:sp>
      <p:sp>
        <p:nvSpPr>
          <p:cNvPr id="4" name="Right Arrow 3"/>
          <p:cNvSpPr/>
          <p:nvPr/>
        </p:nvSpPr>
        <p:spPr>
          <a:xfrm>
            <a:off x="467544" y="476672"/>
            <a:ext cx="1944216" cy="10801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smtClean="0"/>
              <a:t>Khái niệm</a:t>
            </a:r>
            <a:endParaRPr lang="vi-VN" sz="2000" b="1"/>
          </a:p>
        </p:txBody>
      </p:sp>
      <p:sp>
        <p:nvSpPr>
          <p:cNvPr id="6" name="TextBox 5"/>
          <p:cNvSpPr txBox="1"/>
          <p:nvPr/>
        </p:nvSpPr>
        <p:spPr>
          <a:xfrm>
            <a:off x="2555775" y="2239312"/>
            <a:ext cx="6408713" cy="304698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571500" indent="-571500">
              <a:buFont typeface="Wingdings" pitchFamily="2" charset="2"/>
              <a:buChar char="Ø"/>
            </a:pP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Lập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dàn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ý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giúp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người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viết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không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bỏ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sót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những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ý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quan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trọng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đồng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thời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loại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bỏ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những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ý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không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cần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thiết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.</a:t>
            </a:r>
            <a:endParaRPr lang="vi-VN" sz="3200" dirty="0">
              <a:latin typeface="Arial" pitchFamily="34" charset="0"/>
              <a:cs typeface="Arial" pitchFamily="34" charset="0"/>
            </a:endParaRPr>
          </a:p>
          <a:p>
            <a:pPr marL="571500" indent="-571500">
              <a:buFont typeface="Wingdings" pitchFamily="2" charset="2"/>
              <a:buChar char="Ø"/>
            </a:pP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Lập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dàn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ý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tốt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có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thể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viết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nhanh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hơn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, hay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hơn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dễ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dàng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hơn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.</a:t>
            </a:r>
            <a:endParaRPr lang="vi-VN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455649" y="3645024"/>
            <a:ext cx="1800200" cy="11521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mtClean="0"/>
              <a:t>Vai trò</a:t>
            </a:r>
            <a:endParaRPr lang="vi-VN" sz="3200" b="1"/>
          </a:p>
        </p:txBody>
      </p:sp>
      <p:pic>
        <p:nvPicPr>
          <p:cNvPr id="8" name="Picture 4098" descr="post-60-10805980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36095"/>
            <a:ext cx="866775" cy="124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9575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animBg="1"/>
      <p:bldP spid="6" grpId="0" animBg="1"/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5" name="Text Box 14344"/>
          <p:cNvSpPr txBox="1">
            <a:spLocks noChangeArrowheads="1"/>
          </p:cNvSpPr>
          <p:nvPr/>
        </p:nvSpPr>
        <p:spPr bwMode="auto">
          <a:xfrm>
            <a:off x="3124200" y="1371600"/>
            <a:ext cx="2438400" cy="519113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800" dirty="0" err="1">
                <a:ea typeface="SimSun" pitchFamily="2" charset="-122"/>
              </a:rPr>
              <a:t>Phân</a:t>
            </a:r>
            <a:r>
              <a:rPr lang="en-US" altLang="zh-CN" sz="2800" dirty="0">
                <a:ea typeface="SimSun" pitchFamily="2" charset="-122"/>
              </a:rPr>
              <a:t> </a:t>
            </a:r>
            <a:r>
              <a:rPr lang="en-US" altLang="zh-CN" sz="2800" dirty="0" err="1">
                <a:ea typeface="SimSun" pitchFamily="2" charset="-122"/>
              </a:rPr>
              <a:t>tích</a:t>
            </a:r>
            <a:r>
              <a:rPr lang="en-US" altLang="zh-CN" sz="2800" dirty="0">
                <a:ea typeface="SimSun" pitchFamily="2" charset="-122"/>
              </a:rPr>
              <a:t> </a:t>
            </a:r>
            <a:r>
              <a:rPr lang="en-US" altLang="zh-CN" sz="2800" dirty="0" err="1">
                <a:ea typeface="SimSun" pitchFamily="2" charset="-122"/>
              </a:rPr>
              <a:t>đề</a:t>
            </a:r>
            <a:endParaRPr lang="en-US" altLang="zh-CN" sz="2800" dirty="0">
              <a:ea typeface="SimSun" pitchFamily="2" charset="-122"/>
            </a:endParaRPr>
          </a:p>
        </p:txBody>
      </p:sp>
      <p:sp>
        <p:nvSpPr>
          <p:cNvPr id="14346" name="Text Box 14345"/>
          <p:cNvSpPr txBox="1">
            <a:spLocks noChangeArrowheads="1"/>
          </p:cNvSpPr>
          <p:nvPr/>
        </p:nvSpPr>
        <p:spPr bwMode="auto">
          <a:xfrm>
            <a:off x="762000" y="1905000"/>
            <a:ext cx="37338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400" dirty="0">
                <a:ea typeface="SimSun" pitchFamily="2" charset="-122"/>
              </a:rPr>
              <a:t>- </a:t>
            </a:r>
            <a:r>
              <a:rPr lang="en-US" altLang="zh-CN" sz="2400" dirty="0" err="1">
                <a:ea typeface="SimSun" pitchFamily="2" charset="-122"/>
              </a:rPr>
              <a:t>Vấn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đề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nghị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luận</a:t>
            </a:r>
            <a:r>
              <a:rPr lang="en-US" altLang="zh-CN" sz="2400" dirty="0">
                <a:ea typeface="SimSun" pitchFamily="2" charset="-122"/>
              </a:rPr>
              <a:t>:</a:t>
            </a:r>
          </a:p>
        </p:txBody>
      </p:sp>
      <p:sp>
        <p:nvSpPr>
          <p:cNvPr id="14347" name="Text Box 14346"/>
          <p:cNvSpPr txBox="1">
            <a:spLocks noChangeArrowheads="1"/>
          </p:cNvSpPr>
          <p:nvPr/>
        </p:nvSpPr>
        <p:spPr bwMode="auto">
          <a:xfrm>
            <a:off x="838200" y="2819400"/>
            <a:ext cx="43434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400" dirty="0">
                <a:ea typeface="SimSun" pitchFamily="2" charset="-122"/>
              </a:rPr>
              <a:t>- </a:t>
            </a:r>
            <a:r>
              <a:rPr lang="en-US" altLang="zh-CN" sz="2400" dirty="0" err="1">
                <a:ea typeface="SimSun" pitchFamily="2" charset="-122"/>
              </a:rPr>
              <a:t>Yêu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cầu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về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nội</a:t>
            </a:r>
            <a:r>
              <a:rPr lang="en-US" altLang="zh-CN" sz="2400" dirty="0">
                <a:ea typeface="SimSun" pitchFamily="2" charset="-122"/>
              </a:rPr>
              <a:t> dung:</a:t>
            </a:r>
          </a:p>
        </p:txBody>
      </p:sp>
      <p:sp>
        <p:nvSpPr>
          <p:cNvPr id="14348" name="Text Box 14347"/>
          <p:cNvSpPr txBox="1">
            <a:spLocks noChangeArrowheads="1"/>
          </p:cNvSpPr>
          <p:nvPr/>
        </p:nvSpPr>
        <p:spPr bwMode="auto">
          <a:xfrm>
            <a:off x="914400" y="6019800"/>
            <a:ext cx="30480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400" dirty="0">
                <a:ea typeface="SimSun" pitchFamily="2" charset="-122"/>
              </a:rPr>
              <a:t>- </a:t>
            </a:r>
            <a:r>
              <a:rPr lang="en-US" altLang="zh-CN" sz="2400" dirty="0" err="1">
                <a:ea typeface="SimSun" pitchFamily="2" charset="-122"/>
              </a:rPr>
              <a:t>Yêu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cầu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về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tư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liệu</a:t>
            </a:r>
            <a:r>
              <a:rPr lang="en-US" altLang="zh-CN" sz="2400" dirty="0">
                <a:ea typeface="SimSun" pitchFamily="2" charset="-122"/>
              </a:rPr>
              <a:t>:</a:t>
            </a:r>
          </a:p>
        </p:txBody>
      </p:sp>
      <p:sp>
        <p:nvSpPr>
          <p:cNvPr id="14349" name="Text Box 14348"/>
          <p:cNvSpPr txBox="1">
            <a:spLocks noChangeArrowheads="1"/>
          </p:cNvSpPr>
          <p:nvPr/>
        </p:nvSpPr>
        <p:spPr bwMode="auto">
          <a:xfrm>
            <a:off x="914400" y="5029200"/>
            <a:ext cx="49530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400" dirty="0">
                <a:ea typeface="SimSun" pitchFamily="2" charset="-122"/>
              </a:rPr>
              <a:t>- </a:t>
            </a:r>
            <a:r>
              <a:rPr lang="en-US" altLang="zh-CN" sz="2400" dirty="0" err="1">
                <a:ea typeface="SimSun" pitchFamily="2" charset="-122"/>
              </a:rPr>
              <a:t>Yêu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cầu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về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phương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pháp</a:t>
            </a:r>
            <a:r>
              <a:rPr lang="en-US" altLang="zh-CN" sz="2400" dirty="0">
                <a:ea typeface="SimSun" pitchFamily="2" charset="-122"/>
              </a:rPr>
              <a:t>:</a:t>
            </a:r>
          </a:p>
        </p:txBody>
      </p:sp>
      <p:sp>
        <p:nvSpPr>
          <p:cNvPr id="14342" name="Text Box 14352"/>
          <p:cNvSpPr txBox="1">
            <a:spLocks noChangeArrowheads="1"/>
          </p:cNvSpPr>
          <p:nvPr/>
        </p:nvSpPr>
        <p:spPr bwMode="auto">
          <a:xfrm>
            <a:off x="762000" y="609600"/>
            <a:ext cx="7239000" cy="641350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dirty="0" err="1">
                <a:solidFill>
                  <a:srgbClr val="0000CC"/>
                </a:solidFill>
                <a:ea typeface="SimSun" pitchFamily="2" charset="-122"/>
              </a:rPr>
              <a:t>Bài</a:t>
            </a:r>
            <a:r>
              <a:rPr lang="en-US" altLang="zh-CN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0000CC"/>
                </a:solidFill>
                <a:ea typeface="SimSun" pitchFamily="2" charset="-122"/>
              </a:rPr>
              <a:t>tập</a:t>
            </a:r>
            <a:r>
              <a:rPr lang="en-US" altLang="zh-CN" dirty="0">
                <a:solidFill>
                  <a:srgbClr val="0000CC"/>
                </a:solidFill>
                <a:ea typeface="SimSun" pitchFamily="2" charset="-122"/>
              </a:rPr>
              <a:t> 1: </a:t>
            </a:r>
            <a:r>
              <a:rPr lang="en-US" altLang="zh-CN" dirty="0" err="1">
                <a:solidFill>
                  <a:srgbClr val="0000CC"/>
                </a:solidFill>
                <a:ea typeface="SimSun" pitchFamily="2" charset="-122"/>
              </a:rPr>
              <a:t>Cảm</a:t>
            </a:r>
            <a:r>
              <a:rPr lang="en-US" altLang="zh-CN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0000CC"/>
                </a:solidFill>
                <a:ea typeface="SimSun" pitchFamily="2" charset="-122"/>
              </a:rPr>
              <a:t>nghĩ</a:t>
            </a:r>
            <a:r>
              <a:rPr lang="en-US" altLang="zh-CN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0000CC"/>
                </a:solidFill>
                <a:ea typeface="SimSun" pitchFamily="2" charset="-122"/>
              </a:rPr>
              <a:t>của</a:t>
            </a:r>
            <a:r>
              <a:rPr lang="en-US" altLang="zh-CN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0000CC"/>
                </a:solidFill>
                <a:ea typeface="SimSun" pitchFamily="2" charset="-122"/>
              </a:rPr>
              <a:t>anh</a:t>
            </a:r>
            <a:r>
              <a:rPr lang="en-US" altLang="zh-CN" dirty="0">
                <a:solidFill>
                  <a:srgbClr val="0000CC"/>
                </a:solidFill>
                <a:ea typeface="SimSun" pitchFamily="2" charset="-122"/>
              </a:rPr>
              <a:t> (</a:t>
            </a:r>
            <a:r>
              <a:rPr lang="en-US" altLang="zh-CN" dirty="0" err="1">
                <a:solidFill>
                  <a:srgbClr val="0000CC"/>
                </a:solidFill>
                <a:ea typeface="SimSun" pitchFamily="2" charset="-122"/>
              </a:rPr>
              <a:t>chị</a:t>
            </a:r>
            <a:r>
              <a:rPr lang="en-US" altLang="zh-CN" dirty="0">
                <a:solidFill>
                  <a:srgbClr val="0000CC"/>
                </a:solidFill>
                <a:ea typeface="SimSun" pitchFamily="2" charset="-122"/>
              </a:rPr>
              <a:t>) </a:t>
            </a:r>
            <a:r>
              <a:rPr lang="en-US" altLang="zh-CN" dirty="0" err="1">
                <a:solidFill>
                  <a:srgbClr val="0000CC"/>
                </a:solidFill>
                <a:ea typeface="SimSun" pitchFamily="2" charset="-122"/>
              </a:rPr>
              <a:t>về</a:t>
            </a:r>
            <a:r>
              <a:rPr lang="en-US" altLang="zh-CN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0000CC"/>
                </a:solidFill>
                <a:ea typeface="SimSun" pitchFamily="2" charset="-122"/>
              </a:rPr>
              <a:t>giá</a:t>
            </a:r>
            <a:r>
              <a:rPr lang="en-US" altLang="zh-CN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0000CC"/>
                </a:solidFill>
                <a:ea typeface="SimSun" pitchFamily="2" charset="-122"/>
              </a:rPr>
              <a:t>trị</a:t>
            </a:r>
            <a:r>
              <a:rPr lang="en-US" altLang="zh-CN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0000CC"/>
                </a:solidFill>
                <a:ea typeface="SimSun" pitchFamily="2" charset="-122"/>
              </a:rPr>
              <a:t>hiện</a:t>
            </a:r>
            <a:r>
              <a:rPr lang="en-US" altLang="zh-CN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0000CC"/>
                </a:solidFill>
                <a:ea typeface="SimSun" pitchFamily="2" charset="-122"/>
              </a:rPr>
              <a:t>thực</a:t>
            </a:r>
            <a:r>
              <a:rPr lang="en-US" altLang="zh-CN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0000CC"/>
                </a:solidFill>
                <a:ea typeface="SimSun" pitchFamily="2" charset="-122"/>
              </a:rPr>
              <a:t>của</a:t>
            </a:r>
            <a:r>
              <a:rPr lang="en-US" altLang="zh-CN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0000CC"/>
                </a:solidFill>
                <a:ea typeface="SimSun" pitchFamily="2" charset="-122"/>
              </a:rPr>
              <a:t>đoạn</a:t>
            </a:r>
            <a:r>
              <a:rPr lang="en-US" altLang="zh-CN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0000CC"/>
                </a:solidFill>
                <a:ea typeface="SimSun" pitchFamily="2" charset="-122"/>
              </a:rPr>
              <a:t>trích</a:t>
            </a:r>
            <a:r>
              <a:rPr lang="en-US" altLang="zh-CN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i="1" dirty="0" err="1">
                <a:solidFill>
                  <a:srgbClr val="0000CC"/>
                </a:solidFill>
                <a:ea typeface="SimSun" pitchFamily="2" charset="-122"/>
              </a:rPr>
              <a:t>Vào</a:t>
            </a:r>
            <a:r>
              <a:rPr lang="en-US" altLang="zh-CN" i="1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i="1" dirty="0" err="1">
                <a:solidFill>
                  <a:srgbClr val="0000CC"/>
                </a:solidFill>
                <a:ea typeface="SimSun" pitchFamily="2" charset="-122"/>
              </a:rPr>
              <a:t>phủ</a:t>
            </a:r>
            <a:r>
              <a:rPr lang="en-US" altLang="zh-CN" i="1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i="1" dirty="0" err="1">
                <a:solidFill>
                  <a:srgbClr val="0000CC"/>
                </a:solidFill>
                <a:ea typeface="SimSun" pitchFamily="2" charset="-122"/>
              </a:rPr>
              <a:t>chúa</a:t>
            </a:r>
            <a:r>
              <a:rPr lang="en-US" altLang="zh-CN" i="1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i="1" dirty="0" err="1">
                <a:solidFill>
                  <a:srgbClr val="0000CC"/>
                </a:solidFill>
                <a:ea typeface="SimSun" pitchFamily="2" charset="-122"/>
              </a:rPr>
              <a:t>Trịnh</a:t>
            </a:r>
            <a:r>
              <a:rPr lang="en-US" altLang="zh-CN" i="1" dirty="0">
                <a:solidFill>
                  <a:srgbClr val="0000CC"/>
                </a:solidFill>
                <a:ea typeface="SimSun" pitchFamily="2" charset="-122"/>
              </a:rPr>
              <a:t> (</a:t>
            </a:r>
            <a:r>
              <a:rPr lang="en-US" altLang="zh-CN" dirty="0" err="1">
                <a:solidFill>
                  <a:srgbClr val="0000CC"/>
                </a:solidFill>
                <a:ea typeface="SimSun" pitchFamily="2" charset="-122"/>
              </a:rPr>
              <a:t>trích</a:t>
            </a:r>
            <a:r>
              <a:rPr lang="en-US" altLang="zh-CN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i="1" dirty="0" err="1">
                <a:solidFill>
                  <a:srgbClr val="0000CC"/>
                </a:solidFill>
                <a:ea typeface="SimSun" pitchFamily="2" charset="-122"/>
              </a:rPr>
              <a:t>Thượng</a:t>
            </a:r>
            <a:r>
              <a:rPr lang="en-US" altLang="zh-CN" i="1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i="1" dirty="0" err="1">
                <a:solidFill>
                  <a:srgbClr val="0000CC"/>
                </a:solidFill>
                <a:ea typeface="SimSun" pitchFamily="2" charset="-122"/>
              </a:rPr>
              <a:t>kinh</a:t>
            </a:r>
            <a:r>
              <a:rPr lang="en-US" altLang="zh-CN" i="1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i="1" dirty="0" err="1">
                <a:solidFill>
                  <a:srgbClr val="0000CC"/>
                </a:solidFill>
                <a:ea typeface="SimSun" pitchFamily="2" charset="-122"/>
              </a:rPr>
              <a:t>kí</a:t>
            </a:r>
            <a:r>
              <a:rPr lang="en-US" altLang="zh-CN" i="1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i="1" dirty="0" err="1">
                <a:solidFill>
                  <a:srgbClr val="0000CC"/>
                </a:solidFill>
                <a:ea typeface="SimSun" pitchFamily="2" charset="-122"/>
              </a:rPr>
              <a:t>sự</a:t>
            </a:r>
            <a:r>
              <a:rPr lang="en-US" altLang="zh-CN" dirty="0">
                <a:solidFill>
                  <a:srgbClr val="0000CC"/>
                </a:solidFill>
                <a:ea typeface="SimSun" pitchFamily="2" charset="-122"/>
              </a:rPr>
              <a:t> - </a:t>
            </a:r>
            <a:r>
              <a:rPr lang="en-US" altLang="zh-CN" dirty="0" err="1">
                <a:solidFill>
                  <a:srgbClr val="0000CC"/>
                </a:solidFill>
                <a:ea typeface="SimSun" pitchFamily="2" charset="-122"/>
              </a:rPr>
              <a:t>Lê</a:t>
            </a:r>
            <a:r>
              <a:rPr lang="en-US" altLang="zh-CN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0000CC"/>
                </a:solidFill>
                <a:ea typeface="SimSun" pitchFamily="2" charset="-122"/>
              </a:rPr>
              <a:t>Hữu</a:t>
            </a:r>
            <a:r>
              <a:rPr lang="en-US" altLang="zh-CN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0000CC"/>
                </a:solidFill>
                <a:ea typeface="SimSun" pitchFamily="2" charset="-122"/>
              </a:rPr>
              <a:t>Trác</a:t>
            </a:r>
            <a:r>
              <a:rPr lang="en-US" altLang="zh-CN" dirty="0">
                <a:solidFill>
                  <a:srgbClr val="0000CC"/>
                </a:solidFill>
                <a:ea typeface="SimSun" pitchFamily="2" charset="-122"/>
              </a:rPr>
              <a:t>)</a:t>
            </a:r>
          </a:p>
        </p:txBody>
      </p:sp>
      <p:sp>
        <p:nvSpPr>
          <p:cNvPr id="14343" name="Text Box 14353"/>
          <p:cNvSpPr txBox="1">
            <a:spLocks noChangeArrowheads="1"/>
          </p:cNvSpPr>
          <p:nvPr/>
        </p:nvSpPr>
        <p:spPr bwMode="auto">
          <a:xfrm>
            <a:off x="609600" y="14288"/>
            <a:ext cx="2971800" cy="519112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800" b="1" smtClean="0">
                <a:ea typeface="SimSun" pitchFamily="2" charset="-122"/>
              </a:rPr>
              <a:t>3. </a:t>
            </a:r>
            <a:r>
              <a:rPr lang="en-US" altLang="zh-CN" sz="2800" b="1">
                <a:ea typeface="SimSun" pitchFamily="2" charset="-122"/>
              </a:rPr>
              <a:t>Luyện tập</a:t>
            </a:r>
          </a:p>
        </p:txBody>
      </p:sp>
      <p:sp>
        <p:nvSpPr>
          <p:cNvPr id="14356" name="Text Box 14355"/>
          <p:cNvSpPr txBox="1">
            <a:spLocks noChangeArrowheads="1"/>
          </p:cNvSpPr>
          <p:nvPr/>
        </p:nvSpPr>
        <p:spPr bwMode="auto">
          <a:xfrm>
            <a:off x="1295400" y="2438400"/>
            <a:ext cx="6705600" cy="366713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Giá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trị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hiện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thực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sâu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sắc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của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đoạn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trích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i="1" dirty="0" err="1">
                <a:solidFill>
                  <a:srgbClr val="FF0000"/>
                </a:solidFill>
                <a:ea typeface="SimSun" pitchFamily="2" charset="-122"/>
              </a:rPr>
              <a:t>Vào</a:t>
            </a:r>
            <a:r>
              <a:rPr lang="en-US" altLang="zh-CN" i="1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i="1" dirty="0" err="1">
                <a:solidFill>
                  <a:srgbClr val="FF0000"/>
                </a:solidFill>
                <a:ea typeface="SimSun" pitchFamily="2" charset="-122"/>
              </a:rPr>
              <a:t>phủ</a:t>
            </a:r>
            <a:r>
              <a:rPr lang="en-US" altLang="zh-CN" i="1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i="1" dirty="0" err="1">
                <a:solidFill>
                  <a:srgbClr val="FF0000"/>
                </a:solidFill>
                <a:ea typeface="SimSun" pitchFamily="2" charset="-122"/>
              </a:rPr>
              <a:t>chúa</a:t>
            </a:r>
            <a:r>
              <a:rPr lang="en-US" altLang="zh-CN" i="1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i="1" dirty="0" err="1">
                <a:solidFill>
                  <a:srgbClr val="FF0000"/>
                </a:solidFill>
                <a:ea typeface="SimSun" pitchFamily="2" charset="-122"/>
              </a:rPr>
              <a:t>Trịnh</a:t>
            </a:r>
            <a:endParaRPr lang="en-US" altLang="zh-CN" i="1" dirty="0">
              <a:solidFill>
                <a:srgbClr val="FF0000"/>
              </a:solidFill>
              <a:ea typeface="SimSun" pitchFamily="2" charset="-122"/>
            </a:endParaRPr>
          </a:p>
        </p:txBody>
      </p:sp>
      <p:sp>
        <p:nvSpPr>
          <p:cNvPr id="14357" name="Text Box 14356"/>
          <p:cNvSpPr txBox="1">
            <a:spLocks noChangeArrowheads="1"/>
          </p:cNvSpPr>
          <p:nvPr/>
        </p:nvSpPr>
        <p:spPr bwMode="auto">
          <a:xfrm>
            <a:off x="1143000" y="3352800"/>
            <a:ext cx="7620000" cy="1604963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+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Bức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tranh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cụ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thể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,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sinh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động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về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cuộc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sống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xa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hoa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nhưng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thiếu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sinh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khí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trong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phủ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chúa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Trịnh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+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Thái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độ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phê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phán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nhẹ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nhàng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mà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thấm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thía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của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Lê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Hữu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Trác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, qua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đó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tác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giả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dự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cảm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về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sự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suy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tàn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của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triều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Lê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-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Trịnh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thế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kỉ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XVIII.</a:t>
            </a:r>
          </a:p>
        </p:txBody>
      </p:sp>
      <p:sp>
        <p:nvSpPr>
          <p:cNvPr id="14358" name="Text Box 14357"/>
          <p:cNvSpPr txBox="1">
            <a:spLocks noChangeArrowheads="1"/>
          </p:cNvSpPr>
          <p:nvPr/>
        </p:nvSpPr>
        <p:spPr bwMode="auto">
          <a:xfrm>
            <a:off x="3810000" y="6110288"/>
            <a:ext cx="4114800" cy="366712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Đoạn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trích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i="1" dirty="0" err="1">
                <a:solidFill>
                  <a:srgbClr val="FF0000"/>
                </a:solidFill>
                <a:ea typeface="SimSun" pitchFamily="2" charset="-122"/>
              </a:rPr>
              <a:t>Vào</a:t>
            </a:r>
            <a:r>
              <a:rPr lang="en-US" altLang="zh-CN" i="1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i="1" dirty="0" err="1">
                <a:solidFill>
                  <a:srgbClr val="FF0000"/>
                </a:solidFill>
                <a:ea typeface="SimSun" pitchFamily="2" charset="-122"/>
              </a:rPr>
              <a:t>phủ</a:t>
            </a:r>
            <a:r>
              <a:rPr lang="en-US" altLang="zh-CN" i="1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i="1" dirty="0" err="1">
                <a:solidFill>
                  <a:srgbClr val="FF0000"/>
                </a:solidFill>
                <a:ea typeface="SimSun" pitchFamily="2" charset="-122"/>
              </a:rPr>
              <a:t>chúa</a:t>
            </a:r>
            <a:r>
              <a:rPr lang="en-US" altLang="zh-CN" i="1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i="1" dirty="0" err="1">
                <a:solidFill>
                  <a:srgbClr val="FF0000"/>
                </a:solidFill>
                <a:ea typeface="SimSun" pitchFamily="2" charset="-122"/>
              </a:rPr>
              <a:t>Trịnh</a:t>
            </a:r>
            <a:endParaRPr lang="en-US" altLang="zh-CN" i="1" dirty="0">
              <a:solidFill>
                <a:srgbClr val="FF0000"/>
              </a:solidFill>
              <a:ea typeface="SimSun" pitchFamily="2" charset="-122"/>
            </a:endParaRPr>
          </a:p>
        </p:txBody>
      </p:sp>
      <p:sp>
        <p:nvSpPr>
          <p:cNvPr id="14359" name="Text Box 14358"/>
          <p:cNvSpPr txBox="1">
            <a:spLocks noChangeArrowheads="1"/>
          </p:cNvSpPr>
          <p:nvPr/>
        </p:nvSpPr>
        <p:spPr bwMode="auto">
          <a:xfrm>
            <a:off x="1295400" y="5562600"/>
            <a:ext cx="4876800" cy="366713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Kết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hợp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thao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tác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phân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tích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và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nêu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cảm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nghĩ</a:t>
            </a:r>
            <a:endParaRPr lang="en-US" altLang="zh-CN" dirty="0">
              <a:solidFill>
                <a:srgbClr val="FF0000"/>
              </a:solidFill>
              <a:ea typeface="SimSun" pitchFamily="2" charset="-122"/>
            </a:endParaRPr>
          </a:p>
        </p:txBody>
      </p:sp>
      <p:pic>
        <p:nvPicPr>
          <p:cNvPr id="13" name="Picture 4098" descr="post-60-10805980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36095"/>
            <a:ext cx="866775" cy="124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8191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3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3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5" grpId="0" animBg="1"/>
      <p:bldP spid="14346" grpId="0" animBg="1"/>
      <p:bldP spid="14347" grpId="0" animBg="1"/>
      <p:bldP spid="14348" grpId="0" animBg="1"/>
      <p:bldP spid="14349" grpId="0" animBg="1"/>
      <p:bldP spid="14356" grpId="0" animBg="1"/>
      <p:bldP spid="14357" grpId="0" animBg="1"/>
      <p:bldP spid="14358" grpId="0" animBg="1"/>
      <p:bldP spid="1435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itle 29697"/>
          <p:cNvSpPr>
            <a:spLocks noGrp="1" noChangeArrowheads="1"/>
          </p:cNvSpPr>
          <p:nvPr>
            <p:ph type="title"/>
          </p:nvPr>
        </p:nvSpPr>
        <p:spPr>
          <a:xfrm>
            <a:off x="251520" y="21468"/>
            <a:ext cx="7776864" cy="710759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l"/>
            <a:r>
              <a:rPr lang="en-US" altLang="zh-CN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SimSun" pitchFamily="2" charset="-122"/>
              </a:rPr>
              <a:t>I</a:t>
            </a:r>
            <a:r>
              <a:rPr lang="en-US" altLang="zh-CN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SimSun" pitchFamily="2" charset="-122"/>
              </a:rPr>
              <a:t>. </a:t>
            </a:r>
            <a:r>
              <a:rPr lang="en-US" altLang="zh-CN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SimSun" pitchFamily="2" charset="-122"/>
              </a:rPr>
              <a:t>Phân</a:t>
            </a:r>
            <a:r>
              <a:rPr lang="en-US" altLang="zh-CN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SimSun" pitchFamily="2" charset="-122"/>
              </a:rPr>
              <a:t> </a:t>
            </a:r>
            <a:r>
              <a:rPr lang="en-US" altLang="zh-CN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SimSun" pitchFamily="2" charset="-122"/>
              </a:rPr>
              <a:t>tích</a:t>
            </a:r>
            <a:r>
              <a:rPr lang="en-US" altLang="zh-CN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SimSun" pitchFamily="2" charset="-122"/>
              </a:rPr>
              <a:t> </a:t>
            </a:r>
            <a:r>
              <a:rPr lang="en-US" altLang="zh-CN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SimSun" pitchFamily="2" charset="-122"/>
              </a:rPr>
              <a:t>đề</a:t>
            </a:r>
            <a:r>
              <a:rPr lang="en-US" altLang="zh-CN" sz="2800" dirty="0" smtClean="0">
                <a:ea typeface="SimSun" pitchFamily="2" charset="-122"/>
              </a:rPr>
              <a:t>:</a:t>
            </a:r>
            <a:endParaRPr lang="en-US" altLang="zh-CN" sz="3200" dirty="0" smtClean="0">
              <a:ea typeface="SimSun" pitchFamily="2" charset="-122"/>
            </a:endParaRPr>
          </a:p>
        </p:txBody>
      </p:sp>
      <p:sp>
        <p:nvSpPr>
          <p:cNvPr id="5122" name="Text Placeholder 29698"/>
          <p:cNvSpPr>
            <a:spLocks noGrp="1" noChangeArrowheads="1"/>
          </p:cNvSpPr>
          <p:nvPr>
            <p:ph idx="1"/>
          </p:nvPr>
        </p:nvSpPr>
        <p:spPr>
          <a:xfrm>
            <a:off x="139719" y="1340768"/>
            <a:ext cx="9036496" cy="5112568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zh-CN" sz="2800" dirty="0" smtClean="0">
              <a:ea typeface="SimSun" pitchFamily="2" charset="-122"/>
            </a:endParaRPr>
          </a:p>
          <a:p>
            <a:pPr>
              <a:buFont typeface="Arial" pitchFamily="34" charset="0"/>
              <a:buNone/>
            </a:pPr>
            <a:r>
              <a:rPr lang="en-US" altLang="zh-CN" sz="1800" dirty="0" smtClean="0">
                <a:ea typeface="SimSun" pitchFamily="2" charset="-122"/>
              </a:rPr>
              <a:t>     </a:t>
            </a:r>
            <a:r>
              <a:rPr lang="en-US" altLang="zh-CN" sz="2400" dirty="0" smtClean="0">
                <a:ea typeface="SimSun" pitchFamily="2" charset="-122"/>
              </a:rPr>
              <a:t> </a:t>
            </a:r>
            <a:r>
              <a:rPr lang="en-US" altLang="zh-CN" sz="2800" i="1" dirty="0" smtClean="0">
                <a:ea typeface="SimSun" pitchFamily="2" charset="-122"/>
              </a:rPr>
              <a:t> </a:t>
            </a:r>
            <a:r>
              <a:rPr lang="en-US" altLang="zh-CN" sz="2800" b="1" dirty="0" err="1" smtClean="0">
                <a:ea typeface="SimSun" pitchFamily="2" charset="-122"/>
              </a:rPr>
              <a:t>Nhóm</a:t>
            </a:r>
            <a:r>
              <a:rPr lang="en-US" altLang="zh-CN" sz="2800" b="1" dirty="0" smtClean="0">
                <a:ea typeface="SimSun" pitchFamily="2" charset="-122"/>
              </a:rPr>
              <a:t> 1</a:t>
            </a:r>
            <a:r>
              <a:rPr lang="en-US" altLang="zh-CN" sz="2800" i="1" dirty="0" smtClean="0">
                <a:ea typeface="SimSun" pitchFamily="2" charset="-122"/>
              </a:rPr>
              <a:t>:  </a:t>
            </a:r>
          </a:p>
          <a:p>
            <a:pPr>
              <a:buFont typeface="Arial" pitchFamily="34" charset="0"/>
              <a:buNone/>
            </a:pPr>
            <a:r>
              <a:rPr lang="en-US" altLang="zh-CN" sz="2800" b="1" dirty="0" err="1" smtClean="0">
                <a:ea typeface="SimSun" pitchFamily="2" charset="-122"/>
              </a:rPr>
              <a:t>Đề</a:t>
            </a:r>
            <a:r>
              <a:rPr lang="en-US" altLang="zh-CN" sz="2800" b="1" dirty="0" smtClean="0">
                <a:ea typeface="SimSun" pitchFamily="2" charset="-122"/>
              </a:rPr>
              <a:t> 1: </a:t>
            </a:r>
            <a:r>
              <a:rPr lang="en-US" altLang="zh-CN" sz="2800" b="1" dirty="0" err="1" smtClean="0">
                <a:ea typeface="SimSun" pitchFamily="2" charset="-122"/>
              </a:rPr>
              <a:t>Từ</a:t>
            </a:r>
            <a:r>
              <a:rPr lang="en-US" altLang="zh-CN" sz="2800" b="1" dirty="0" smtClean="0">
                <a:ea typeface="SimSun" pitchFamily="2" charset="-122"/>
              </a:rPr>
              <a:t> ý </a:t>
            </a:r>
            <a:r>
              <a:rPr lang="en-US" altLang="zh-CN" sz="2800" b="1" dirty="0" err="1" smtClean="0">
                <a:ea typeface="SimSun" pitchFamily="2" charset="-122"/>
              </a:rPr>
              <a:t>kiến</a:t>
            </a:r>
            <a:r>
              <a:rPr lang="en-US" altLang="zh-CN" sz="2800" b="1" dirty="0" smtClean="0">
                <a:ea typeface="SimSun" pitchFamily="2" charset="-122"/>
              </a:rPr>
              <a:t> </a:t>
            </a:r>
            <a:r>
              <a:rPr lang="en-US" altLang="zh-CN" sz="2800" b="1" dirty="0" err="1" smtClean="0">
                <a:ea typeface="SimSun" pitchFamily="2" charset="-122"/>
              </a:rPr>
              <a:t>dưới</a:t>
            </a:r>
            <a:r>
              <a:rPr lang="en-US" altLang="zh-CN" sz="2800" b="1" dirty="0" smtClean="0">
                <a:ea typeface="SimSun" pitchFamily="2" charset="-122"/>
              </a:rPr>
              <a:t> </a:t>
            </a:r>
            <a:r>
              <a:rPr lang="en-US" altLang="zh-CN" sz="2800" b="1" dirty="0" err="1" smtClean="0">
                <a:ea typeface="SimSun" pitchFamily="2" charset="-122"/>
              </a:rPr>
              <a:t>đây</a:t>
            </a:r>
            <a:r>
              <a:rPr lang="en-US" altLang="zh-CN" sz="2800" b="1" dirty="0" smtClean="0">
                <a:ea typeface="SimSun" pitchFamily="2" charset="-122"/>
              </a:rPr>
              <a:t> </a:t>
            </a:r>
            <a:r>
              <a:rPr lang="en-US" altLang="zh-CN" sz="2800" b="1" dirty="0" err="1" smtClean="0">
                <a:ea typeface="SimSun" pitchFamily="2" charset="-122"/>
              </a:rPr>
              <a:t>anh</a:t>
            </a:r>
            <a:r>
              <a:rPr lang="en-US" altLang="zh-CN" sz="2800" b="1" dirty="0" smtClean="0">
                <a:ea typeface="SimSun" pitchFamily="2" charset="-122"/>
              </a:rPr>
              <a:t> </a:t>
            </a:r>
            <a:r>
              <a:rPr lang="en-US" altLang="zh-CN" sz="2800" b="1" dirty="0" err="1" smtClean="0">
                <a:ea typeface="SimSun" pitchFamily="2" charset="-122"/>
              </a:rPr>
              <a:t>chị</a:t>
            </a:r>
            <a:r>
              <a:rPr lang="en-US" altLang="zh-CN" sz="2800" b="1" dirty="0" smtClean="0">
                <a:ea typeface="SimSun" pitchFamily="2" charset="-122"/>
              </a:rPr>
              <a:t> </a:t>
            </a:r>
            <a:r>
              <a:rPr lang="en-US" altLang="zh-CN" sz="2800" b="1" dirty="0" err="1" smtClean="0">
                <a:ea typeface="SimSun" pitchFamily="2" charset="-122"/>
              </a:rPr>
              <a:t>có</a:t>
            </a:r>
            <a:r>
              <a:rPr lang="en-US" altLang="zh-CN" sz="2800" b="1" dirty="0" smtClean="0">
                <a:ea typeface="SimSun" pitchFamily="2" charset="-122"/>
              </a:rPr>
              <a:t> </a:t>
            </a:r>
            <a:r>
              <a:rPr lang="en-US" altLang="zh-CN" sz="2800" b="1" dirty="0" err="1" smtClean="0">
                <a:ea typeface="SimSun" pitchFamily="2" charset="-122"/>
              </a:rPr>
              <a:t>suy</a:t>
            </a:r>
            <a:r>
              <a:rPr lang="en-US" altLang="zh-CN" sz="2800" b="1" dirty="0" smtClean="0">
                <a:ea typeface="SimSun" pitchFamily="2" charset="-122"/>
              </a:rPr>
              <a:t> </a:t>
            </a:r>
            <a:r>
              <a:rPr lang="en-US" altLang="zh-CN" sz="2800" b="1" dirty="0" err="1" smtClean="0">
                <a:ea typeface="SimSun" pitchFamily="2" charset="-122"/>
              </a:rPr>
              <a:t>nghĩ</a:t>
            </a:r>
            <a:r>
              <a:rPr lang="en-US" altLang="zh-CN" sz="2800" b="1" dirty="0" smtClean="0">
                <a:ea typeface="SimSun" pitchFamily="2" charset="-122"/>
              </a:rPr>
              <a:t> </a:t>
            </a:r>
            <a:r>
              <a:rPr lang="en-US" altLang="zh-CN" sz="2800" b="1" dirty="0" err="1" smtClean="0">
                <a:ea typeface="SimSun" pitchFamily="2" charset="-122"/>
              </a:rPr>
              <a:t>gì</a:t>
            </a:r>
            <a:r>
              <a:rPr lang="en-US" altLang="zh-CN" sz="2800" b="1" dirty="0" smtClean="0">
                <a:ea typeface="SimSun" pitchFamily="2" charset="-122"/>
              </a:rPr>
              <a:t> </a:t>
            </a:r>
            <a:r>
              <a:rPr lang="en-US" altLang="zh-CN" sz="2800" b="1" dirty="0" err="1" smtClean="0">
                <a:ea typeface="SimSun" pitchFamily="2" charset="-122"/>
              </a:rPr>
              <a:t>về</a:t>
            </a:r>
            <a:r>
              <a:rPr lang="en-US" altLang="zh-CN" sz="2800" b="1" dirty="0" smtClean="0">
                <a:ea typeface="SimSun" pitchFamily="2" charset="-122"/>
              </a:rPr>
              <a:t> </a:t>
            </a:r>
            <a:r>
              <a:rPr lang="en-US" altLang="zh-CN" sz="2800" b="1" dirty="0" err="1" smtClean="0">
                <a:ea typeface="SimSun" pitchFamily="2" charset="-122"/>
              </a:rPr>
              <a:t>việc</a:t>
            </a:r>
            <a:r>
              <a:rPr lang="en-US" altLang="zh-CN" sz="2800" b="1" dirty="0" smtClean="0">
                <a:ea typeface="SimSun" pitchFamily="2" charset="-122"/>
              </a:rPr>
              <a:t> “</a:t>
            </a:r>
            <a:r>
              <a:rPr lang="en-US" altLang="zh-CN" sz="2800" b="1" dirty="0" err="1" smtClean="0">
                <a:ea typeface="SimSun" pitchFamily="2" charset="-122"/>
              </a:rPr>
              <a:t>chuẩn</a:t>
            </a:r>
            <a:r>
              <a:rPr lang="en-US" altLang="zh-CN" sz="2800" b="1" dirty="0" smtClean="0">
                <a:ea typeface="SimSun" pitchFamily="2" charset="-122"/>
              </a:rPr>
              <a:t> </a:t>
            </a:r>
            <a:r>
              <a:rPr lang="en-US" altLang="zh-CN" sz="2800" b="1" dirty="0" err="1" smtClean="0">
                <a:ea typeface="SimSun" pitchFamily="2" charset="-122"/>
              </a:rPr>
              <a:t>bị</a:t>
            </a:r>
            <a:r>
              <a:rPr lang="en-US" altLang="zh-CN" sz="2800" b="1" dirty="0" smtClean="0">
                <a:ea typeface="SimSun" pitchFamily="2" charset="-122"/>
              </a:rPr>
              <a:t> </a:t>
            </a:r>
            <a:r>
              <a:rPr lang="en-US" altLang="zh-CN" sz="2800" b="1" dirty="0" err="1" smtClean="0">
                <a:ea typeface="SimSun" pitchFamily="2" charset="-122"/>
              </a:rPr>
              <a:t>hành</a:t>
            </a:r>
            <a:r>
              <a:rPr lang="en-US" altLang="zh-CN" sz="2800" b="1" dirty="0" smtClean="0">
                <a:ea typeface="SimSun" pitchFamily="2" charset="-122"/>
              </a:rPr>
              <a:t> </a:t>
            </a:r>
            <a:r>
              <a:rPr lang="en-US" altLang="zh-CN" sz="2800" b="1" dirty="0" err="1" smtClean="0">
                <a:ea typeface="SimSun" pitchFamily="2" charset="-122"/>
              </a:rPr>
              <a:t>trang</a:t>
            </a:r>
            <a:r>
              <a:rPr lang="en-US" altLang="zh-CN" sz="2800" b="1" dirty="0" smtClean="0">
                <a:ea typeface="SimSun" pitchFamily="2" charset="-122"/>
              </a:rPr>
              <a:t> </a:t>
            </a:r>
            <a:r>
              <a:rPr lang="en-US" altLang="zh-CN" sz="2800" b="1" dirty="0" err="1" smtClean="0">
                <a:ea typeface="SimSun" pitchFamily="2" charset="-122"/>
              </a:rPr>
              <a:t>vào</a:t>
            </a:r>
            <a:r>
              <a:rPr lang="en-US" altLang="zh-CN" sz="2800" b="1" dirty="0" smtClean="0">
                <a:ea typeface="SimSun" pitchFamily="2" charset="-122"/>
              </a:rPr>
              <a:t> </a:t>
            </a:r>
            <a:r>
              <a:rPr lang="en-US" altLang="zh-CN" sz="2800" b="1" dirty="0" err="1" smtClean="0">
                <a:ea typeface="SimSun" pitchFamily="2" charset="-122"/>
              </a:rPr>
              <a:t>thế</a:t>
            </a:r>
            <a:r>
              <a:rPr lang="en-US" altLang="zh-CN" sz="2800" b="1" dirty="0" smtClean="0">
                <a:ea typeface="SimSun" pitchFamily="2" charset="-122"/>
              </a:rPr>
              <a:t> </a:t>
            </a:r>
            <a:r>
              <a:rPr lang="en-US" altLang="zh-CN" sz="2800" b="1" dirty="0" err="1" smtClean="0">
                <a:ea typeface="SimSun" pitchFamily="2" charset="-122"/>
              </a:rPr>
              <a:t>kỉ</a:t>
            </a:r>
            <a:r>
              <a:rPr lang="en-US" altLang="zh-CN" sz="2800" b="1" dirty="0" smtClean="0">
                <a:ea typeface="SimSun" pitchFamily="2" charset="-122"/>
              </a:rPr>
              <a:t> </a:t>
            </a:r>
            <a:r>
              <a:rPr lang="en-US" altLang="zh-CN" sz="2800" b="1" dirty="0" err="1" smtClean="0">
                <a:ea typeface="SimSun" pitchFamily="2" charset="-122"/>
              </a:rPr>
              <a:t>mới</a:t>
            </a:r>
            <a:r>
              <a:rPr lang="en-US" altLang="zh-CN" sz="2800" b="1" dirty="0" smtClean="0">
                <a:ea typeface="SimSun" pitchFamily="2" charset="-122"/>
              </a:rPr>
              <a:t>”?</a:t>
            </a:r>
            <a:br>
              <a:rPr lang="en-US" altLang="zh-CN" sz="2800" b="1" dirty="0" smtClean="0">
                <a:ea typeface="SimSun" pitchFamily="2" charset="-122"/>
              </a:rPr>
            </a:br>
            <a:r>
              <a:rPr lang="en-US" altLang="zh-CN" sz="2800" dirty="0" smtClean="0">
                <a:solidFill>
                  <a:srgbClr val="0070C0"/>
                </a:solidFill>
                <a:ea typeface="SimSun" pitchFamily="2" charset="-122"/>
              </a:rPr>
              <a:t> “</a:t>
            </a:r>
            <a:r>
              <a:rPr lang="en-US" altLang="zh-CN" sz="2800" b="1" dirty="0" err="1" smtClean="0">
                <a:solidFill>
                  <a:srgbClr val="FF0000"/>
                </a:solidFill>
                <a:ea typeface="SimSun" pitchFamily="2" charset="-122"/>
              </a:rPr>
              <a:t>Cái</a:t>
            </a:r>
            <a:r>
              <a:rPr lang="en-US" altLang="zh-CN" sz="2800" b="1" dirty="0" smtClean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sz="2800" b="1" dirty="0" err="1" smtClean="0">
                <a:solidFill>
                  <a:srgbClr val="FF0000"/>
                </a:solidFill>
                <a:ea typeface="SimSun" pitchFamily="2" charset="-122"/>
              </a:rPr>
              <a:t>mạnh</a:t>
            </a:r>
            <a:r>
              <a:rPr lang="en-US" altLang="zh-CN" sz="2800" b="1" dirty="0" smtClean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sz="2800" dirty="0" err="1" smtClean="0">
                <a:solidFill>
                  <a:srgbClr val="0070C0"/>
                </a:solidFill>
                <a:ea typeface="SimSun" pitchFamily="2" charset="-122"/>
              </a:rPr>
              <a:t>của</a:t>
            </a:r>
            <a:r>
              <a:rPr lang="en-US" altLang="zh-CN" sz="2800" dirty="0" smtClean="0">
                <a:solidFill>
                  <a:srgbClr val="0070C0"/>
                </a:solidFill>
                <a:ea typeface="SimSun" pitchFamily="2" charset="-122"/>
              </a:rPr>
              <a:t> con </a:t>
            </a:r>
            <a:r>
              <a:rPr lang="en-US" altLang="zh-CN" sz="2800" dirty="0" err="1" smtClean="0">
                <a:solidFill>
                  <a:srgbClr val="0070C0"/>
                </a:solidFill>
                <a:ea typeface="SimSun" pitchFamily="2" charset="-122"/>
              </a:rPr>
              <a:t>người</a:t>
            </a:r>
            <a:r>
              <a:rPr lang="en-US" altLang="zh-CN" sz="28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800" dirty="0" err="1" smtClean="0">
                <a:solidFill>
                  <a:srgbClr val="0070C0"/>
                </a:solidFill>
                <a:ea typeface="SimSun" pitchFamily="2" charset="-122"/>
              </a:rPr>
              <a:t>Việt</a:t>
            </a:r>
            <a:r>
              <a:rPr lang="en-US" altLang="zh-CN" sz="28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800" dirty="0" err="1" smtClean="0">
                <a:solidFill>
                  <a:srgbClr val="0070C0"/>
                </a:solidFill>
                <a:ea typeface="SimSun" pitchFamily="2" charset="-122"/>
              </a:rPr>
              <a:t>nam</a:t>
            </a:r>
            <a:r>
              <a:rPr lang="en-US" altLang="zh-CN" sz="28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800" dirty="0" err="1" smtClean="0">
                <a:solidFill>
                  <a:srgbClr val="0070C0"/>
                </a:solidFill>
                <a:ea typeface="SimSun" pitchFamily="2" charset="-122"/>
              </a:rPr>
              <a:t>là</a:t>
            </a:r>
            <a:r>
              <a:rPr lang="en-US" altLang="zh-CN" sz="28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800" dirty="0" err="1" smtClean="0">
                <a:solidFill>
                  <a:srgbClr val="0070C0"/>
                </a:solidFill>
                <a:ea typeface="SimSun" pitchFamily="2" charset="-122"/>
              </a:rPr>
              <a:t>sự</a:t>
            </a:r>
            <a:r>
              <a:rPr lang="en-US" altLang="zh-CN" sz="28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800" dirty="0" err="1" smtClean="0">
                <a:solidFill>
                  <a:srgbClr val="0070C0"/>
                </a:solidFill>
                <a:ea typeface="SimSun" pitchFamily="2" charset="-122"/>
              </a:rPr>
              <a:t>thông</a:t>
            </a:r>
            <a:r>
              <a:rPr lang="en-US" altLang="zh-CN" sz="2800" dirty="0" smtClean="0">
                <a:solidFill>
                  <a:srgbClr val="0070C0"/>
                </a:solidFill>
                <a:ea typeface="SimSun" pitchFamily="2" charset="-122"/>
              </a:rPr>
              <a:t> minh </a:t>
            </a:r>
            <a:r>
              <a:rPr lang="en-US" altLang="zh-CN" sz="2800" dirty="0" err="1" smtClean="0">
                <a:solidFill>
                  <a:srgbClr val="0070C0"/>
                </a:solidFill>
                <a:ea typeface="SimSun" pitchFamily="2" charset="-122"/>
              </a:rPr>
              <a:t>và</a:t>
            </a:r>
            <a:r>
              <a:rPr lang="en-US" altLang="zh-CN" sz="28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800" dirty="0" err="1" smtClean="0">
                <a:solidFill>
                  <a:srgbClr val="0070C0"/>
                </a:solidFill>
                <a:ea typeface="SimSun" pitchFamily="2" charset="-122"/>
              </a:rPr>
              <a:t>nhạy</a:t>
            </a:r>
            <a:r>
              <a:rPr lang="en-US" altLang="zh-CN" sz="28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800" dirty="0" err="1" smtClean="0">
                <a:solidFill>
                  <a:srgbClr val="0070C0"/>
                </a:solidFill>
                <a:ea typeface="SimSun" pitchFamily="2" charset="-122"/>
              </a:rPr>
              <a:t>bén</a:t>
            </a:r>
            <a:r>
              <a:rPr lang="en-US" altLang="zh-CN" sz="28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800" dirty="0" err="1" smtClean="0">
                <a:solidFill>
                  <a:srgbClr val="0070C0"/>
                </a:solidFill>
                <a:ea typeface="SimSun" pitchFamily="2" charset="-122"/>
              </a:rPr>
              <a:t>với</a:t>
            </a:r>
            <a:r>
              <a:rPr lang="en-US" altLang="zh-CN" sz="28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800" dirty="0" err="1" smtClean="0">
                <a:solidFill>
                  <a:srgbClr val="0070C0"/>
                </a:solidFill>
                <a:ea typeface="SimSun" pitchFamily="2" charset="-122"/>
              </a:rPr>
              <a:t>cái</a:t>
            </a:r>
            <a:r>
              <a:rPr lang="en-US" altLang="zh-CN" sz="28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800" dirty="0" err="1" smtClean="0">
                <a:solidFill>
                  <a:srgbClr val="0070C0"/>
                </a:solidFill>
                <a:ea typeface="SimSun" pitchFamily="2" charset="-122"/>
              </a:rPr>
              <a:t>mới</a:t>
            </a:r>
            <a:r>
              <a:rPr lang="en-US" altLang="zh-CN" sz="2800" dirty="0" smtClean="0">
                <a:solidFill>
                  <a:srgbClr val="0070C0"/>
                </a:solidFill>
                <a:ea typeface="SimSun" pitchFamily="2" charset="-122"/>
              </a:rPr>
              <a:t>... </a:t>
            </a:r>
            <a:r>
              <a:rPr lang="en-US" altLang="zh-CN" sz="2800" dirty="0" err="1" smtClean="0">
                <a:solidFill>
                  <a:srgbClr val="0070C0"/>
                </a:solidFill>
                <a:ea typeface="SimSun" pitchFamily="2" charset="-122"/>
              </a:rPr>
              <a:t>Nhưng</a:t>
            </a:r>
            <a:r>
              <a:rPr lang="en-US" altLang="zh-CN" sz="28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800" dirty="0" err="1" smtClean="0">
                <a:solidFill>
                  <a:srgbClr val="0070C0"/>
                </a:solidFill>
                <a:ea typeface="SimSun" pitchFamily="2" charset="-122"/>
              </a:rPr>
              <a:t>bên</a:t>
            </a:r>
            <a:r>
              <a:rPr lang="en-US" altLang="zh-CN" sz="28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800" dirty="0" err="1" smtClean="0">
                <a:solidFill>
                  <a:srgbClr val="0070C0"/>
                </a:solidFill>
                <a:ea typeface="SimSun" pitchFamily="2" charset="-122"/>
              </a:rPr>
              <a:t>cạnh</a:t>
            </a:r>
            <a:r>
              <a:rPr lang="en-US" altLang="zh-CN" sz="28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800" dirty="0" err="1" smtClean="0">
                <a:solidFill>
                  <a:srgbClr val="0070C0"/>
                </a:solidFill>
                <a:ea typeface="SimSun" pitchFamily="2" charset="-122"/>
              </a:rPr>
              <a:t>đó</a:t>
            </a:r>
            <a:r>
              <a:rPr lang="en-US" altLang="zh-CN" sz="28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800" dirty="0" err="1" smtClean="0">
                <a:solidFill>
                  <a:srgbClr val="0070C0"/>
                </a:solidFill>
                <a:ea typeface="SimSun" pitchFamily="2" charset="-122"/>
              </a:rPr>
              <a:t>vẫn</a:t>
            </a:r>
            <a:r>
              <a:rPr lang="en-US" altLang="zh-CN" sz="28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800" dirty="0" err="1" smtClean="0">
                <a:solidFill>
                  <a:srgbClr val="0070C0"/>
                </a:solidFill>
                <a:ea typeface="SimSun" pitchFamily="2" charset="-122"/>
              </a:rPr>
              <a:t>tồn</a:t>
            </a:r>
            <a:r>
              <a:rPr lang="en-US" altLang="zh-CN" sz="28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800" dirty="0" err="1" smtClean="0">
                <a:solidFill>
                  <a:srgbClr val="0070C0"/>
                </a:solidFill>
                <a:ea typeface="SimSun" pitchFamily="2" charset="-122"/>
              </a:rPr>
              <a:t>tại</a:t>
            </a:r>
            <a:r>
              <a:rPr lang="en-US" altLang="zh-CN" sz="28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800" dirty="0" err="1" smtClean="0">
                <a:solidFill>
                  <a:srgbClr val="0070C0"/>
                </a:solidFill>
                <a:ea typeface="SimSun" pitchFamily="2" charset="-122"/>
              </a:rPr>
              <a:t>không</a:t>
            </a:r>
            <a:r>
              <a:rPr lang="en-US" altLang="zh-CN" sz="28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800" b="1" dirty="0" err="1" smtClean="0">
                <a:solidFill>
                  <a:srgbClr val="FF0000"/>
                </a:solidFill>
                <a:ea typeface="SimSun" pitchFamily="2" charset="-122"/>
              </a:rPr>
              <a:t>ít</a:t>
            </a:r>
            <a:r>
              <a:rPr lang="en-US" altLang="zh-CN" sz="2800" b="1" dirty="0" smtClean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sz="2800" b="1" dirty="0" err="1" smtClean="0">
                <a:solidFill>
                  <a:srgbClr val="FF0000"/>
                </a:solidFill>
                <a:ea typeface="SimSun" pitchFamily="2" charset="-122"/>
              </a:rPr>
              <a:t>cái</a:t>
            </a:r>
            <a:r>
              <a:rPr lang="en-US" altLang="zh-CN" sz="2800" b="1" dirty="0" smtClean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sz="2800" b="1" dirty="0" err="1" smtClean="0">
                <a:solidFill>
                  <a:srgbClr val="FF0000"/>
                </a:solidFill>
                <a:ea typeface="SimSun" pitchFamily="2" charset="-122"/>
              </a:rPr>
              <a:t>yếu</a:t>
            </a:r>
            <a:r>
              <a:rPr lang="en-US" altLang="zh-CN" sz="2800" dirty="0" smtClean="0">
                <a:solidFill>
                  <a:srgbClr val="0070C0"/>
                </a:solidFill>
                <a:ea typeface="SimSun" pitchFamily="2" charset="-122"/>
              </a:rPr>
              <a:t>. </a:t>
            </a:r>
            <a:r>
              <a:rPr lang="en-US" altLang="zh-CN" sz="2800" dirty="0" err="1" smtClean="0">
                <a:solidFill>
                  <a:srgbClr val="0070C0"/>
                </a:solidFill>
                <a:ea typeface="SimSun" pitchFamily="2" charset="-122"/>
              </a:rPr>
              <a:t>Ấy</a:t>
            </a:r>
            <a:r>
              <a:rPr lang="en-US" altLang="zh-CN" sz="28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800" dirty="0" err="1" smtClean="0">
                <a:solidFill>
                  <a:srgbClr val="0070C0"/>
                </a:solidFill>
                <a:ea typeface="SimSun" pitchFamily="2" charset="-122"/>
              </a:rPr>
              <a:t>là</a:t>
            </a:r>
            <a:r>
              <a:rPr lang="en-US" altLang="zh-CN" sz="28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800" dirty="0" err="1" smtClean="0">
                <a:solidFill>
                  <a:srgbClr val="0070C0"/>
                </a:solidFill>
                <a:ea typeface="SimSun" pitchFamily="2" charset="-122"/>
              </a:rPr>
              <a:t>những</a:t>
            </a:r>
            <a:r>
              <a:rPr lang="en-US" altLang="zh-CN" sz="28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800" dirty="0" err="1" smtClean="0">
                <a:solidFill>
                  <a:srgbClr val="0070C0"/>
                </a:solidFill>
                <a:ea typeface="SimSun" pitchFamily="2" charset="-122"/>
              </a:rPr>
              <a:t>lỗ</a:t>
            </a:r>
            <a:r>
              <a:rPr lang="en-US" altLang="zh-CN" sz="28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800" dirty="0" err="1" smtClean="0">
                <a:solidFill>
                  <a:srgbClr val="0070C0"/>
                </a:solidFill>
                <a:ea typeface="SimSun" pitchFamily="2" charset="-122"/>
              </a:rPr>
              <a:t>hổng</a:t>
            </a:r>
            <a:r>
              <a:rPr lang="en-US" altLang="zh-CN" sz="28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800" dirty="0" err="1" smtClean="0">
                <a:solidFill>
                  <a:srgbClr val="0070C0"/>
                </a:solidFill>
                <a:ea typeface="SimSun" pitchFamily="2" charset="-122"/>
              </a:rPr>
              <a:t>về</a:t>
            </a:r>
            <a:r>
              <a:rPr lang="en-US" altLang="zh-CN" sz="28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800" dirty="0" err="1" smtClean="0">
                <a:solidFill>
                  <a:srgbClr val="0070C0"/>
                </a:solidFill>
                <a:ea typeface="SimSun" pitchFamily="2" charset="-122"/>
              </a:rPr>
              <a:t>kiến</a:t>
            </a:r>
            <a:r>
              <a:rPr lang="en-US" altLang="zh-CN" sz="28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800" dirty="0" err="1" smtClean="0">
                <a:solidFill>
                  <a:srgbClr val="0070C0"/>
                </a:solidFill>
                <a:ea typeface="SimSun" pitchFamily="2" charset="-122"/>
              </a:rPr>
              <a:t>thức</a:t>
            </a:r>
            <a:r>
              <a:rPr lang="en-US" altLang="zh-CN" sz="28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800" dirty="0" err="1" smtClean="0">
                <a:solidFill>
                  <a:srgbClr val="0070C0"/>
                </a:solidFill>
                <a:ea typeface="SimSun" pitchFamily="2" charset="-122"/>
              </a:rPr>
              <a:t>cơ</a:t>
            </a:r>
            <a:r>
              <a:rPr lang="en-US" altLang="zh-CN" sz="28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800" dirty="0" err="1" smtClean="0">
                <a:solidFill>
                  <a:srgbClr val="0070C0"/>
                </a:solidFill>
                <a:ea typeface="SimSun" pitchFamily="2" charset="-122"/>
              </a:rPr>
              <a:t>bản</a:t>
            </a:r>
            <a:r>
              <a:rPr lang="en-US" altLang="zh-CN" sz="2800" dirty="0" smtClean="0">
                <a:solidFill>
                  <a:srgbClr val="0070C0"/>
                </a:solidFill>
                <a:ea typeface="SimSun" pitchFamily="2" charset="-122"/>
              </a:rPr>
              <a:t> do </a:t>
            </a:r>
            <a:r>
              <a:rPr lang="en-US" altLang="zh-CN" sz="2800" dirty="0" err="1" smtClean="0">
                <a:solidFill>
                  <a:srgbClr val="0070C0"/>
                </a:solidFill>
                <a:ea typeface="SimSun" pitchFamily="2" charset="-122"/>
              </a:rPr>
              <a:t>chạy</a:t>
            </a:r>
            <a:r>
              <a:rPr lang="en-US" altLang="zh-CN" sz="28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800" dirty="0" err="1" smtClean="0">
                <a:solidFill>
                  <a:srgbClr val="0070C0"/>
                </a:solidFill>
                <a:ea typeface="SimSun" pitchFamily="2" charset="-122"/>
              </a:rPr>
              <a:t>theo</a:t>
            </a:r>
            <a:r>
              <a:rPr lang="en-US" altLang="zh-CN" sz="28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800" dirty="0" err="1" smtClean="0">
                <a:solidFill>
                  <a:srgbClr val="0070C0"/>
                </a:solidFill>
                <a:ea typeface="SimSun" pitchFamily="2" charset="-122"/>
              </a:rPr>
              <a:t>những</a:t>
            </a:r>
            <a:r>
              <a:rPr lang="en-US" altLang="zh-CN" sz="28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800" dirty="0" err="1" smtClean="0">
                <a:solidFill>
                  <a:srgbClr val="0070C0"/>
                </a:solidFill>
                <a:ea typeface="SimSun" pitchFamily="2" charset="-122"/>
              </a:rPr>
              <a:t>môn</a:t>
            </a:r>
            <a:r>
              <a:rPr lang="en-US" altLang="zh-CN" sz="28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800" dirty="0" err="1" smtClean="0">
                <a:solidFill>
                  <a:srgbClr val="0070C0"/>
                </a:solidFill>
                <a:ea typeface="SimSun" pitchFamily="2" charset="-122"/>
              </a:rPr>
              <a:t>học</a:t>
            </a:r>
            <a:r>
              <a:rPr lang="en-US" altLang="zh-CN" sz="2800" dirty="0" smtClean="0">
                <a:solidFill>
                  <a:srgbClr val="0070C0"/>
                </a:solidFill>
                <a:ea typeface="SimSun" pitchFamily="2" charset="-122"/>
              </a:rPr>
              <a:t> “</a:t>
            </a:r>
            <a:r>
              <a:rPr lang="en-US" altLang="zh-CN" sz="2800" dirty="0" err="1" smtClean="0">
                <a:solidFill>
                  <a:srgbClr val="0070C0"/>
                </a:solidFill>
                <a:ea typeface="SimSun" pitchFamily="2" charset="-122"/>
              </a:rPr>
              <a:t>thời</a:t>
            </a:r>
            <a:r>
              <a:rPr lang="en-US" altLang="zh-CN" sz="28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800" dirty="0" err="1" smtClean="0">
                <a:solidFill>
                  <a:srgbClr val="0070C0"/>
                </a:solidFill>
                <a:ea typeface="SimSun" pitchFamily="2" charset="-122"/>
              </a:rPr>
              <a:t>thượng</a:t>
            </a:r>
            <a:r>
              <a:rPr lang="en-US" altLang="zh-CN" sz="2800" dirty="0" smtClean="0">
                <a:solidFill>
                  <a:srgbClr val="0070C0"/>
                </a:solidFill>
                <a:ea typeface="SimSun" pitchFamily="2" charset="-122"/>
              </a:rPr>
              <a:t>”, </a:t>
            </a:r>
            <a:r>
              <a:rPr lang="en-US" altLang="zh-CN" sz="2800" dirty="0" err="1" smtClean="0">
                <a:solidFill>
                  <a:srgbClr val="0070C0"/>
                </a:solidFill>
                <a:ea typeface="SimSun" pitchFamily="2" charset="-122"/>
              </a:rPr>
              <a:t>nhất</a:t>
            </a:r>
            <a:r>
              <a:rPr lang="en-US" altLang="zh-CN" sz="28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800" dirty="0" err="1" smtClean="0">
                <a:solidFill>
                  <a:srgbClr val="0070C0"/>
                </a:solidFill>
                <a:ea typeface="SimSun" pitchFamily="2" charset="-122"/>
              </a:rPr>
              <a:t>là</a:t>
            </a:r>
            <a:r>
              <a:rPr lang="en-US" altLang="zh-CN" sz="28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800" dirty="0" err="1" smtClean="0">
                <a:solidFill>
                  <a:srgbClr val="0070C0"/>
                </a:solidFill>
                <a:ea typeface="SimSun" pitchFamily="2" charset="-122"/>
              </a:rPr>
              <a:t>khả</a:t>
            </a:r>
            <a:r>
              <a:rPr lang="en-US" altLang="zh-CN" sz="28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800" dirty="0" err="1" smtClean="0">
                <a:solidFill>
                  <a:srgbClr val="0070C0"/>
                </a:solidFill>
                <a:ea typeface="SimSun" pitchFamily="2" charset="-122"/>
              </a:rPr>
              <a:t>năng</a:t>
            </a:r>
            <a:r>
              <a:rPr lang="en-US" altLang="zh-CN" sz="28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800" dirty="0" err="1" smtClean="0">
                <a:solidFill>
                  <a:srgbClr val="0070C0"/>
                </a:solidFill>
                <a:ea typeface="SimSun" pitchFamily="2" charset="-122"/>
              </a:rPr>
              <a:t>thực</a:t>
            </a:r>
            <a:r>
              <a:rPr lang="en-US" altLang="zh-CN" sz="28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800" dirty="0" err="1" smtClean="0">
                <a:solidFill>
                  <a:srgbClr val="0070C0"/>
                </a:solidFill>
                <a:ea typeface="SimSun" pitchFamily="2" charset="-122"/>
              </a:rPr>
              <a:t>hành</a:t>
            </a:r>
            <a:r>
              <a:rPr lang="en-US" altLang="zh-CN" sz="28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800" dirty="0" err="1" smtClean="0">
                <a:solidFill>
                  <a:srgbClr val="0070C0"/>
                </a:solidFill>
                <a:ea typeface="SimSun" pitchFamily="2" charset="-122"/>
              </a:rPr>
              <a:t>và</a:t>
            </a:r>
            <a:r>
              <a:rPr lang="en-US" altLang="zh-CN" sz="28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800" dirty="0" err="1" smtClean="0">
                <a:solidFill>
                  <a:srgbClr val="0070C0"/>
                </a:solidFill>
                <a:ea typeface="SimSun" pitchFamily="2" charset="-122"/>
              </a:rPr>
              <a:t>sáng</a:t>
            </a:r>
            <a:r>
              <a:rPr lang="en-US" altLang="zh-CN" sz="28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800" dirty="0" err="1" smtClean="0">
                <a:solidFill>
                  <a:srgbClr val="0070C0"/>
                </a:solidFill>
                <a:ea typeface="SimSun" pitchFamily="2" charset="-122"/>
              </a:rPr>
              <a:t>tạo</a:t>
            </a:r>
            <a:r>
              <a:rPr lang="en-US" altLang="zh-CN" sz="28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800" dirty="0" err="1" smtClean="0">
                <a:solidFill>
                  <a:srgbClr val="0070C0"/>
                </a:solidFill>
                <a:ea typeface="SimSun" pitchFamily="2" charset="-122"/>
              </a:rPr>
              <a:t>bị</a:t>
            </a:r>
            <a:r>
              <a:rPr lang="en-US" altLang="zh-CN" sz="28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800" dirty="0" err="1" smtClean="0">
                <a:solidFill>
                  <a:srgbClr val="0070C0"/>
                </a:solidFill>
                <a:ea typeface="SimSun" pitchFamily="2" charset="-122"/>
              </a:rPr>
              <a:t>hạn</a:t>
            </a:r>
            <a:r>
              <a:rPr lang="en-US" altLang="zh-CN" sz="28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800" dirty="0" err="1" smtClean="0">
                <a:solidFill>
                  <a:srgbClr val="0070C0"/>
                </a:solidFill>
                <a:ea typeface="SimSun" pitchFamily="2" charset="-122"/>
              </a:rPr>
              <a:t>chế</a:t>
            </a:r>
            <a:r>
              <a:rPr lang="en-US" altLang="zh-CN" sz="2800" dirty="0" smtClean="0">
                <a:solidFill>
                  <a:srgbClr val="0070C0"/>
                </a:solidFill>
                <a:ea typeface="SimSun" pitchFamily="2" charset="-122"/>
              </a:rPr>
              <a:t> do </a:t>
            </a:r>
            <a:r>
              <a:rPr lang="en-US" altLang="zh-CN" sz="2800" dirty="0" err="1" smtClean="0">
                <a:solidFill>
                  <a:srgbClr val="0070C0"/>
                </a:solidFill>
                <a:ea typeface="SimSun" pitchFamily="2" charset="-122"/>
              </a:rPr>
              <a:t>lối</a:t>
            </a:r>
            <a:r>
              <a:rPr lang="en-US" altLang="zh-CN" sz="28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800" dirty="0" err="1" smtClean="0">
                <a:solidFill>
                  <a:srgbClr val="0070C0"/>
                </a:solidFill>
                <a:ea typeface="SimSun" pitchFamily="2" charset="-122"/>
              </a:rPr>
              <a:t>học</a:t>
            </a:r>
            <a:r>
              <a:rPr lang="en-US" altLang="zh-CN" sz="28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800" dirty="0" err="1" smtClean="0">
                <a:solidFill>
                  <a:srgbClr val="0070C0"/>
                </a:solidFill>
                <a:ea typeface="SimSun" pitchFamily="2" charset="-122"/>
              </a:rPr>
              <a:t>chay</a:t>
            </a:r>
            <a:r>
              <a:rPr lang="en-US" altLang="zh-CN" sz="2800" dirty="0" smtClean="0">
                <a:solidFill>
                  <a:srgbClr val="0070C0"/>
                </a:solidFill>
                <a:ea typeface="SimSun" pitchFamily="2" charset="-122"/>
              </a:rPr>
              <a:t>, </a:t>
            </a:r>
            <a:r>
              <a:rPr lang="en-US" altLang="zh-CN" sz="2800" dirty="0" err="1" smtClean="0">
                <a:solidFill>
                  <a:srgbClr val="0070C0"/>
                </a:solidFill>
                <a:ea typeface="SimSun" pitchFamily="2" charset="-122"/>
              </a:rPr>
              <a:t>học</a:t>
            </a:r>
            <a:r>
              <a:rPr lang="en-US" altLang="zh-CN" sz="28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800" dirty="0" err="1" smtClean="0">
                <a:solidFill>
                  <a:srgbClr val="0070C0"/>
                </a:solidFill>
                <a:ea typeface="SimSun" pitchFamily="2" charset="-122"/>
              </a:rPr>
              <a:t>vẹt</a:t>
            </a:r>
            <a:r>
              <a:rPr lang="en-US" altLang="zh-CN" sz="28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800" dirty="0" err="1" smtClean="0">
                <a:solidFill>
                  <a:srgbClr val="0070C0"/>
                </a:solidFill>
                <a:ea typeface="SimSun" pitchFamily="2" charset="-122"/>
              </a:rPr>
              <a:t>nặng</a:t>
            </a:r>
            <a:r>
              <a:rPr lang="en-US" altLang="zh-CN" sz="28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800" dirty="0" err="1" smtClean="0">
                <a:solidFill>
                  <a:srgbClr val="0070C0"/>
                </a:solidFill>
                <a:ea typeface="SimSun" pitchFamily="2" charset="-122"/>
              </a:rPr>
              <a:t>nề</a:t>
            </a:r>
            <a:r>
              <a:rPr lang="en-US" altLang="zh-CN" sz="2800" dirty="0" smtClean="0">
                <a:solidFill>
                  <a:srgbClr val="0070C0"/>
                </a:solidFill>
                <a:ea typeface="SimSun" pitchFamily="2" charset="-122"/>
              </a:rPr>
              <a:t>...”</a:t>
            </a:r>
            <a:br>
              <a:rPr lang="en-US" altLang="zh-CN" sz="2800" dirty="0" smtClean="0">
                <a:solidFill>
                  <a:srgbClr val="0070C0"/>
                </a:solidFill>
                <a:ea typeface="SimSun" pitchFamily="2" charset="-122"/>
              </a:rPr>
            </a:br>
            <a:r>
              <a:rPr lang="en-US" altLang="zh-CN" sz="2800" dirty="0" smtClean="0">
                <a:solidFill>
                  <a:srgbClr val="0070C0"/>
                </a:solidFill>
                <a:ea typeface="SimSun" pitchFamily="2" charset="-122"/>
              </a:rPr>
              <a:t>  (</a:t>
            </a:r>
            <a:r>
              <a:rPr lang="en-US" altLang="zh-CN" sz="2800" i="1" dirty="0" smtClean="0">
                <a:solidFill>
                  <a:srgbClr val="0070C0"/>
                </a:solidFill>
                <a:ea typeface="SimSun" pitchFamily="2" charset="-122"/>
              </a:rPr>
              <a:t>Theo</a:t>
            </a:r>
            <a:r>
              <a:rPr lang="en-US" altLang="zh-CN" sz="28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800" dirty="0" err="1" smtClean="0">
                <a:solidFill>
                  <a:srgbClr val="0070C0"/>
                </a:solidFill>
                <a:ea typeface="SimSun" pitchFamily="2" charset="-122"/>
              </a:rPr>
              <a:t>Vũ</a:t>
            </a:r>
            <a:r>
              <a:rPr lang="en-US" altLang="zh-CN" sz="28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800" dirty="0" err="1" smtClean="0">
                <a:solidFill>
                  <a:srgbClr val="0070C0"/>
                </a:solidFill>
                <a:ea typeface="SimSun" pitchFamily="2" charset="-122"/>
              </a:rPr>
              <a:t>Khoan</a:t>
            </a:r>
            <a:r>
              <a:rPr lang="en-US" altLang="zh-CN" sz="2800" dirty="0" smtClean="0">
                <a:solidFill>
                  <a:srgbClr val="0070C0"/>
                </a:solidFill>
                <a:ea typeface="SimSun" pitchFamily="2" charset="-122"/>
              </a:rPr>
              <a:t>, </a:t>
            </a:r>
            <a:r>
              <a:rPr lang="en-US" altLang="zh-CN" sz="2800" i="1" dirty="0" err="1" smtClean="0">
                <a:solidFill>
                  <a:srgbClr val="0070C0"/>
                </a:solidFill>
                <a:ea typeface="SimSun" pitchFamily="2" charset="-122"/>
              </a:rPr>
              <a:t>Chuẩn</a:t>
            </a:r>
            <a:r>
              <a:rPr lang="en-US" altLang="zh-CN" sz="2800" i="1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800" i="1" dirty="0" err="1" smtClean="0">
                <a:solidFill>
                  <a:srgbClr val="0070C0"/>
                </a:solidFill>
                <a:ea typeface="SimSun" pitchFamily="2" charset="-122"/>
              </a:rPr>
              <a:t>bị</a:t>
            </a:r>
            <a:r>
              <a:rPr lang="en-US" altLang="zh-CN" sz="2800" i="1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800" i="1" dirty="0" err="1" smtClean="0">
                <a:solidFill>
                  <a:srgbClr val="0070C0"/>
                </a:solidFill>
                <a:ea typeface="SimSun" pitchFamily="2" charset="-122"/>
              </a:rPr>
              <a:t>hành</a:t>
            </a:r>
            <a:r>
              <a:rPr lang="en-US" altLang="zh-CN" sz="2800" i="1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800" i="1" dirty="0" err="1" smtClean="0">
                <a:solidFill>
                  <a:srgbClr val="0070C0"/>
                </a:solidFill>
                <a:ea typeface="SimSun" pitchFamily="2" charset="-122"/>
              </a:rPr>
              <a:t>trang</a:t>
            </a:r>
            <a:r>
              <a:rPr lang="en-US" altLang="zh-CN" sz="2800" i="1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800" i="1" dirty="0" err="1" smtClean="0">
                <a:solidFill>
                  <a:srgbClr val="0070C0"/>
                </a:solidFill>
                <a:ea typeface="SimSun" pitchFamily="2" charset="-122"/>
              </a:rPr>
              <a:t>vào</a:t>
            </a:r>
            <a:r>
              <a:rPr lang="en-US" altLang="zh-CN" sz="2800" i="1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800" i="1" dirty="0" err="1" smtClean="0">
                <a:solidFill>
                  <a:srgbClr val="0070C0"/>
                </a:solidFill>
                <a:ea typeface="SimSun" pitchFamily="2" charset="-122"/>
              </a:rPr>
              <a:t>thế</a:t>
            </a:r>
            <a:r>
              <a:rPr lang="en-US" altLang="zh-CN" sz="2800" i="1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800" i="1" dirty="0" err="1" smtClean="0">
                <a:solidFill>
                  <a:srgbClr val="0070C0"/>
                </a:solidFill>
                <a:ea typeface="SimSun" pitchFamily="2" charset="-122"/>
              </a:rPr>
              <a:t>kỉ</a:t>
            </a:r>
            <a:r>
              <a:rPr lang="en-US" altLang="zh-CN" sz="2800" i="1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800" i="1" dirty="0" err="1" smtClean="0">
                <a:solidFill>
                  <a:srgbClr val="0070C0"/>
                </a:solidFill>
                <a:ea typeface="SimSun" pitchFamily="2" charset="-122"/>
              </a:rPr>
              <a:t>mới</a:t>
            </a:r>
            <a:r>
              <a:rPr lang="en-US" altLang="zh-CN" sz="2800" i="1" dirty="0" smtClean="0">
                <a:solidFill>
                  <a:srgbClr val="0070C0"/>
                </a:solidFill>
                <a:ea typeface="SimSun" pitchFamily="2" charset="-122"/>
              </a:rPr>
              <a:t>)</a:t>
            </a:r>
          </a:p>
          <a:p>
            <a:pPr>
              <a:buFont typeface="Arial" pitchFamily="34" charset="0"/>
              <a:buNone/>
            </a:pPr>
            <a:endParaRPr lang="en-US" altLang="zh-CN" sz="1800" dirty="0" smtClean="0">
              <a:solidFill>
                <a:srgbClr val="0000CC"/>
              </a:solidFill>
              <a:ea typeface="SimSun" pitchFamily="2" charset="-122"/>
            </a:endParaRPr>
          </a:p>
          <a:p>
            <a:pPr>
              <a:buFont typeface="Arial" pitchFamily="34" charset="0"/>
              <a:buNone/>
            </a:pPr>
            <a:endParaRPr lang="en-US" altLang="zh-CN" sz="1800" dirty="0" smtClean="0">
              <a:solidFill>
                <a:srgbClr val="0000CC"/>
              </a:solidFill>
              <a:ea typeface="SimSun" pitchFamily="2" charset="-122"/>
            </a:endParaRPr>
          </a:p>
        </p:txBody>
      </p:sp>
      <p:pic>
        <p:nvPicPr>
          <p:cNvPr id="5" name="Picture 4098" descr="post-60-10805980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-84529"/>
            <a:ext cx="866775" cy="124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Explosion 2 2"/>
          <p:cNvSpPr/>
          <p:nvPr/>
        </p:nvSpPr>
        <p:spPr>
          <a:xfrm>
            <a:off x="2123728" y="0"/>
            <a:ext cx="6912768" cy="2160240"/>
          </a:xfrm>
          <a:prstGeom prst="irregularSeal2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Xét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ngữ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liêu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sgk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trang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23</a:t>
            </a:r>
            <a:endParaRPr lang="vi-VN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8344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 Box 20482"/>
          <p:cNvSpPr txBox="1">
            <a:spLocks noChangeArrowheads="1"/>
          </p:cNvSpPr>
          <p:nvPr/>
        </p:nvSpPr>
        <p:spPr bwMode="auto">
          <a:xfrm>
            <a:off x="228600" y="441325"/>
            <a:ext cx="9144000" cy="701675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000" dirty="0" err="1">
                <a:solidFill>
                  <a:srgbClr val="0000CC"/>
                </a:solidFill>
                <a:ea typeface="SimSun" pitchFamily="2" charset="-122"/>
              </a:rPr>
              <a:t>Bài</a:t>
            </a:r>
            <a:r>
              <a:rPr lang="en-US" altLang="zh-CN" sz="2000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00CC"/>
                </a:solidFill>
                <a:ea typeface="SimSun" pitchFamily="2" charset="-122"/>
              </a:rPr>
              <a:t>tập</a:t>
            </a:r>
            <a:r>
              <a:rPr lang="en-US" altLang="zh-CN" sz="2000" dirty="0">
                <a:solidFill>
                  <a:srgbClr val="0000CC"/>
                </a:solidFill>
                <a:ea typeface="SimSun" pitchFamily="2" charset="-122"/>
              </a:rPr>
              <a:t> 2</a:t>
            </a:r>
            <a:r>
              <a:rPr lang="en-US" altLang="zh-CN" sz="2000" dirty="0">
                <a:ea typeface="SimSun" pitchFamily="2" charset="-122"/>
              </a:rPr>
              <a:t> .</a:t>
            </a:r>
            <a:r>
              <a:rPr lang="en-US" altLang="zh-CN" sz="2000" dirty="0" err="1">
                <a:solidFill>
                  <a:srgbClr val="0000CC"/>
                </a:solidFill>
                <a:latin typeface=".VnArial" pitchFamily="34" charset="0"/>
                <a:ea typeface="SimSun" pitchFamily="2" charset="-122"/>
              </a:rPr>
              <a:t>T</a:t>
            </a:r>
            <a:r>
              <a:rPr lang="en-US" altLang="zh-CN" sz="2000" dirty="0" err="1">
                <a:solidFill>
                  <a:srgbClr val="0000CC"/>
                </a:solidFill>
                <a:ea typeface="SimSun" pitchFamily="2" charset="-122"/>
              </a:rPr>
              <a:t>ài</a:t>
            </a:r>
            <a:r>
              <a:rPr lang="en-US" altLang="zh-CN" sz="2000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00CC"/>
                </a:solidFill>
                <a:ea typeface="SimSun" pitchFamily="2" charset="-122"/>
              </a:rPr>
              <a:t>năng</a:t>
            </a:r>
            <a:r>
              <a:rPr lang="en-US" altLang="zh-CN" sz="2000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00CC"/>
                </a:solidFill>
                <a:ea typeface="SimSun" pitchFamily="2" charset="-122"/>
              </a:rPr>
              <a:t>sử</a:t>
            </a:r>
            <a:r>
              <a:rPr lang="en-US" altLang="zh-CN" sz="2000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00CC"/>
                </a:solidFill>
                <a:ea typeface="SimSun" pitchFamily="2" charset="-122"/>
              </a:rPr>
              <a:t>dụng</a:t>
            </a:r>
            <a:r>
              <a:rPr lang="en-US" altLang="zh-CN" sz="2000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00CC"/>
                </a:solidFill>
                <a:ea typeface="SimSun" pitchFamily="2" charset="-122"/>
              </a:rPr>
              <a:t>ngôn</a:t>
            </a:r>
            <a:r>
              <a:rPr lang="en-US" altLang="zh-CN" sz="2000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00CC"/>
                </a:solidFill>
                <a:ea typeface="SimSun" pitchFamily="2" charset="-122"/>
              </a:rPr>
              <a:t>ngữ</a:t>
            </a:r>
            <a:r>
              <a:rPr lang="en-US" altLang="zh-CN" sz="2000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00CC"/>
                </a:solidFill>
                <a:ea typeface="SimSun" pitchFamily="2" charset="-122"/>
              </a:rPr>
              <a:t>dân</a:t>
            </a:r>
            <a:r>
              <a:rPr lang="en-US" altLang="zh-CN" sz="2000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00CC"/>
                </a:solidFill>
                <a:ea typeface="SimSun" pitchFamily="2" charset="-122"/>
              </a:rPr>
              <a:t>tộc</a:t>
            </a:r>
            <a:r>
              <a:rPr lang="en-US" altLang="zh-CN" sz="2000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00CC"/>
                </a:solidFill>
                <a:ea typeface="SimSun" pitchFamily="2" charset="-122"/>
              </a:rPr>
              <a:t>của</a:t>
            </a:r>
            <a:r>
              <a:rPr lang="en-US" altLang="zh-CN" sz="2000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00CC"/>
                </a:solidFill>
                <a:ea typeface="SimSun" pitchFamily="2" charset="-122"/>
              </a:rPr>
              <a:t>Hồ</a:t>
            </a:r>
            <a:r>
              <a:rPr lang="en-US" altLang="zh-CN" sz="2000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00CC"/>
                </a:solidFill>
                <a:ea typeface="SimSun" pitchFamily="2" charset="-122"/>
              </a:rPr>
              <a:t>Xuân</a:t>
            </a:r>
            <a:r>
              <a:rPr lang="en-US" altLang="zh-CN" sz="2000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00CC"/>
                </a:solidFill>
                <a:ea typeface="SimSun" pitchFamily="2" charset="-122"/>
              </a:rPr>
              <a:t>Hương</a:t>
            </a:r>
            <a:r>
              <a:rPr lang="en-US" altLang="zh-CN" sz="2000" dirty="0">
                <a:solidFill>
                  <a:srgbClr val="0000CC"/>
                </a:solidFill>
                <a:ea typeface="SimSun" pitchFamily="2" charset="-122"/>
              </a:rPr>
              <a:t> qua </a:t>
            </a:r>
            <a:r>
              <a:rPr lang="en-US" altLang="zh-CN" sz="2000" dirty="0" err="1">
                <a:solidFill>
                  <a:srgbClr val="0000CC"/>
                </a:solidFill>
                <a:ea typeface="SimSun" pitchFamily="2" charset="-122"/>
              </a:rPr>
              <a:t>một</a:t>
            </a:r>
            <a:r>
              <a:rPr lang="en-US" altLang="zh-CN" sz="2000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00CC"/>
                </a:solidFill>
                <a:ea typeface="SimSun" pitchFamily="2" charset="-122"/>
              </a:rPr>
              <a:t>bài</a:t>
            </a:r>
            <a:r>
              <a:rPr lang="en-US" altLang="zh-CN" sz="2000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00CC"/>
                </a:solidFill>
                <a:ea typeface="SimSun" pitchFamily="2" charset="-122"/>
              </a:rPr>
              <a:t>thơ</a:t>
            </a:r>
            <a:r>
              <a:rPr lang="en-US" altLang="zh-CN" sz="2000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00CC"/>
                </a:solidFill>
                <a:ea typeface="SimSun" pitchFamily="2" charset="-122"/>
              </a:rPr>
              <a:t>Nôm</a:t>
            </a:r>
            <a:r>
              <a:rPr lang="en-US" altLang="zh-CN" sz="2000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00CC"/>
                </a:solidFill>
                <a:ea typeface="SimSun" pitchFamily="2" charset="-122"/>
              </a:rPr>
              <a:t>mà</a:t>
            </a:r>
            <a:r>
              <a:rPr lang="en-US" altLang="zh-CN" sz="2000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00CC"/>
                </a:solidFill>
                <a:ea typeface="SimSun" pitchFamily="2" charset="-122"/>
              </a:rPr>
              <a:t>anh</a:t>
            </a:r>
            <a:r>
              <a:rPr lang="en-US" altLang="zh-CN" sz="2000" dirty="0">
                <a:solidFill>
                  <a:srgbClr val="0000CC"/>
                </a:solidFill>
                <a:ea typeface="SimSun" pitchFamily="2" charset="-122"/>
              </a:rPr>
              <a:t> (</a:t>
            </a:r>
            <a:r>
              <a:rPr lang="en-US" altLang="zh-CN" sz="2000" dirty="0" err="1">
                <a:solidFill>
                  <a:srgbClr val="0000CC"/>
                </a:solidFill>
                <a:ea typeface="SimSun" pitchFamily="2" charset="-122"/>
              </a:rPr>
              <a:t>chị</a:t>
            </a:r>
            <a:r>
              <a:rPr lang="en-US" altLang="zh-CN" sz="2000" dirty="0">
                <a:solidFill>
                  <a:srgbClr val="0000CC"/>
                </a:solidFill>
                <a:ea typeface="SimSun" pitchFamily="2" charset="-122"/>
              </a:rPr>
              <a:t>) </a:t>
            </a:r>
            <a:r>
              <a:rPr lang="en-US" altLang="zh-CN" sz="2000" dirty="0" err="1">
                <a:solidFill>
                  <a:srgbClr val="0000CC"/>
                </a:solidFill>
                <a:ea typeface="SimSun" pitchFamily="2" charset="-122"/>
              </a:rPr>
              <a:t>yêu</a:t>
            </a:r>
            <a:r>
              <a:rPr lang="en-US" altLang="zh-CN" sz="2000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00CC"/>
                </a:solidFill>
                <a:ea typeface="SimSun" pitchFamily="2" charset="-122"/>
              </a:rPr>
              <a:t>thích</a:t>
            </a:r>
            <a:r>
              <a:rPr lang="en-US" altLang="zh-CN" sz="2000" dirty="0">
                <a:solidFill>
                  <a:srgbClr val="0000CC"/>
                </a:solidFill>
                <a:ea typeface="SimSun" pitchFamily="2" charset="-122"/>
              </a:rPr>
              <a:t> (</a:t>
            </a:r>
            <a:r>
              <a:rPr lang="en-US" altLang="zh-CN" sz="2000" i="1" dirty="0" err="1">
                <a:solidFill>
                  <a:srgbClr val="0000CC"/>
                </a:solidFill>
                <a:ea typeface="SimSun" pitchFamily="2" charset="-122"/>
              </a:rPr>
              <a:t>Bánh</a:t>
            </a:r>
            <a:r>
              <a:rPr lang="en-US" altLang="zh-CN" sz="2000" i="1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sz="2000" i="1" dirty="0" err="1">
                <a:solidFill>
                  <a:srgbClr val="0000CC"/>
                </a:solidFill>
                <a:ea typeface="SimSun" pitchFamily="2" charset="-122"/>
              </a:rPr>
              <a:t>trôi</a:t>
            </a:r>
            <a:r>
              <a:rPr lang="en-US" altLang="zh-CN" sz="2000" i="1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sz="2000" i="1" dirty="0" err="1">
                <a:solidFill>
                  <a:srgbClr val="0000CC"/>
                </a:solidFill>
                <a:ea typeface="SimSun" pitchFamily="2" charset="-122"/>
              </a:rPr>
              <a:t>nước</a:t>
            </a:r>
            <a:r>
              <a:rPr lang="en-US" altLang="zh-CN" sz="2000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00CC"/>
                </a:solidFill>
                <a:ea typeface="SimSun" pitchFamily="2" charset="-122"/>
              </a:rPr>
              <a:t>hoặc</a:t>
            </a:r>
            <a:r>
              <a:rPr lang="en-US" altLang="zh-CN" sz="2000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sz="2000" i="1" dirty="0" err="1">
                <a:solidFill>
                  <a:srgbClr val="0000CC"/>
                </a:solidFill>
                <a:ea typeface="SimSun" pitchFamily="2" charset="-122"/>
              </a:rPr>
              <a:t>Tự</a:t>
            </a:r>
            <a:r>
              <a:rPr lang="en-US" altLang="zh-CN" sz="2000" i="1" dirty="0">
                <a:solidFill>
                  <a:srgbClr val="0000CC"/>
                </a:solidFill>
                <a:ea typeface="SimSun" pitchFamily="2" charset="-122"/>
              </a:rPr>
              <a:t> </a:t>
            </a:r>
            <a:r>
              <a:rPr lang="en-US" altLang="zh-CN" sz="2000" i="1" dirty="0" err="1">
                <a:solidFill>
                  <a:srgbClr val="0000CC"/>
                </a:solidFill>
                <a:ea typeface="SimSun" pitchFamily="2" charset="-122"/>
              </a:rPr>
              <a:t>tình</a:t>
            </a:r>
            <a:r>
              <a:rPr lang="en-US" altLang="zh-CN" sz="2000" dirty="0">
                <a:solidFill>
                  <a:srgbClr val="0000CC"/>
                </a:solidFill>
                <a:ea typeface="SimSun" pitchFamily="2" charset="-122"/>
              </a:rPr>
              <a:t> – </a:t>
            </a:r>
            <a:r>
              <a:rPr lang="en-US" altLang="zh-CN" sz="2000" dirty="0" err="1">
                <a:solidFill>
                  <a:srgbClr val="0000CC"/>
                </a:solidFill>
                <a:ea typeface="SimSun" pitchFamily="2" charset="-122"/>
              </a:rPr>
              <a:t>Bài</a:t>
            </a:r>
            <a:r>
              <a:rPr lang="en-US" altLang="zh-CN" sz="2000" dirty="0">
                <a:solidFill>
                  <a:srgbClr val="0000CC"/>
                </a:solidFill>
                <a:ea typeface="SimSun" pitchFamily="2" charset="-122"/>
              </a:rPr>
              <a:t> II)</a:t>
            </a:r>
          </a:p>
        </p:txBody>
      </p:sp>
      <p:sp>
        <p:nvSpPr>
          <p:cNvPr id="20484" name="Text Box 20483"/>
          <p:cNvSpPr txBox="1">
            <a:spLocks noChangeArrowheads="1"/>
          </p:cNvSpPr>
          <p:nvPr/>
        </p:nvSpPr>
        <p:spPr bwMode="auto">
          <a:xfrm>
            <a:off x="1524000" y="2346325"/>
            <a:ext cx="7391400" cy="396875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000" dirty="0" err="1">
                <a:solidFill>
                  <a:srgbClr val="FF0000"/>
                </a:solidFill>
                <a:latin typeface=".VnTime" pitchFamily="34" charset="0"/>
                <a:ea typeface="SimSun" pitchFamily="2" charset="-122"/>
              </a:rPr>
              <a:t>T</a:t>
            </a:r>
            <a:r>
              <a:rPr lang="en-US" altLang="zh-CN" sz="2000" dirty="0" err="1">
                <a:solidFill>
                  <a:srgbClr val="FF0000"/>
                </a:solidFill>
                <a:ea typeface="SimSun" pitchFamily="2" charset="-122"/>
              </a:rPr>
              <a:t>ài</a:t>
            </a:r>
            <a:r>
              <a:rPr lang="en-US" altLang="zh-CN" sz="2000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FF0000"/>
                </a:solidFill>
                <a:ea typeface="SimSun" pitchFamily="2" charset="-122"/>
              </a:rPr>
              <a:t>năng</a:t>
            </a:r>
            <a:r>
              <a:rPr lang="en-US" altLang="zh-CN" sz="2000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FF0000"/>
                </a:solidFill>
                <a:ea typeface="SimSun" pitchFamily="2" charset="-122"/>
              </a:rPr>
              <a:t>sử</a:t>
            </a:r>
            <a:r>
              <a:rPr lang="en-US" altLang="zh-CN" sz="2000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FF0000"/>
                </a:solidFill>
                <a:ea typeface="SimSun" pitchFamily="2" charset="-122"/>
              </a:rPr>
              <a:t>dụng</a:t>
            </a:r>
            <a:r>
              <a:rPr lang="en-US" altLang="zh-CN" sz="2000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FF0000"/>
                </a:solidFill>
                <a:ea typeface="SimSun" pitchFamily="2" charset="-122"/>
              </a:rPr>
              <a:t>ngôn</a:t>
            </a:r>
            <a:r>
              <a:rPr lang="en-US" altLang="zh-CN" sz="2000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FF0000"/>
                </a:solidFill>
                <a:ea typeface="SimSun" pitchFamily="2" charset="-122"/>
              </a:rPr>
              <a:t>ngữ</a:t>
            </a:r>
            <a:r>
              <a:rPr lang="en-US" altLang="zh-CN" sz="2000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FF0000"/>
                </a:solidFill>
                <a:ea typeface="SimSun" pitchFamily="2" charset="-122"/>
              </a:rPr>
              <a:t>dân</a:t>
            </a:r>
            <a:r>
              <a:rPr lang="en-US" altLang="zh-CN" sz="2000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FF0000"/>
                </a:solidFill>
                <a:ea typeface="SimSun" pitchFamily="2" charset="-122"/>
              </a:rPr>
              <a:t>tộc</a:t>
            </a:r>
            <a:r>
              <a:rPr lang="en-US" altLang="zh-CN" sz="2000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FF0000"/>
                </a:solidFill>
                <a:ea typeface="SimSun" pitchFamily="2" charset="-122"/>
              </a:rPr>
              <a:t>của</a:t>
            </a:r>
            <a:r>
              <a:rPr lang="en-US" altLang="zh-CN" sz="2000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FF0000"/>
                </a:solidFill>
                <a:ea typeface="SimSun" pitchFamily="2" charset="-122"/>
              </a:rPr>
              <a:t>Hồ</a:t>
            </a:r>
            <a:r>
              <a:rPr lang="en-US" altLang="zh-CN" sz="2000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FF0000"/>
                </a:solidFill>
                <a:ea typeface="SimSun" pitchFamily="2" charset="-122"/>
              </a:rPr>
              <a:t>Xuân</a:t>
            </a:r>
            <a:r>
              <a:rPr lang="en-US" altLang="zh-CN" sz="2000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FF0000"/>
                </a:solidFill>
                <a:ea typeface="SimSun" pitchFamily="2" charset="-122"/>
              </a:rPr>
              <a:t>Hương</a:t>
            </a:r>
            <a:endParaRPr lang="en-US" altLang="zh-CN" sz="2000" dirty="0">
              <a:solidFill>
                <a:srgbClr val="FF0000"/>
              </a:solidFill>
              <a:ea typeface="SimSun" pitchFamily="2" charset="-122"/>
            </a:endParaRPr>
          </a:p>
        </p:txBody>
      </p:sp>
      <p:sp>
        <p:nvSpPr>
          <p:cNvPr id="20486" name="Text Box 20485"/>
          <p:cNvSpPr txBox="1">
            <a:spLocks noChangeArrowheads="1"/>
          </p:cNvSpPr>
          <p:nvPr/>
        </p:nvSpPr>
        <p:spPr bwMode="auto">
          <a:xfrm>
            <a:off x="3276600" y="1447800"/>
            <a:ext cx="24384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400" dirty="0" err="1">
                <a:ea typeface="SimSun" pitchFamily="2" charset="-122"/>
              </a:rPr>
              <a:t>Phân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tích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đề</a:t>
            </a:r>
            <a:endParaRPr lang="en-US" altLang="zh-CN" sz="2400" dirty="0">
              <a:ea typeface="SimSun" pitchFamily="2" charset="-122"/>
            </a:endParaRPr>
          </a:p>
        </p:txBody>
      </p:sp>
      <p:sp>
        <p:nvSpPr>
          <p:cNvPr id="20487" name="Text Box 20486"/>
          <p:cNvSpPr txBox="1">
            <a:spLocks noChangeArrowheads="1"/>
          </p:cNvSpPr>
          <p:nvPr/>
        </p:nvSpPr>
        <p:spPr bwMode="auto">
          <a:xfrm>
            <a:off x="762000" y="1828800"/>
            <a:ext cx="37338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400" dirty="0">
                <a:ea typeface="SimSun" pitchFamily="2" charset="-122"/>
              </a:rPr>
              <a:t>- </a:t>
            </a:r>
            <a:r>
              <a:rPr lang="en-US" altLang="zh-CN" sz="2400" dirty="0" err="1">
                <a:ea typeface="SimSun" pitchFamily="2" charset="-122"/>
              </a:rPr>
              <a:t>Vấn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đề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nghị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luận</a:t>
            </a:r>
            <a:endParaRPr lang="en-US" altLang="zh-CN" sz="2400" dirty="0">
              <a:ea typeface="SimSun" pitchFamily="2" charset="-122"/>
            </a:endParaRPr>
          </a:p>
        </p:txBody>
      </p:sp>
      <p:sp>
        <p:nvSpPr>
          <p:cNvPr id="20488" name="Text Box 20487"/>
          <p:cNvSpPr txBox="1">
            <a:spLocks noChangeArrowheads="1"/>
          </p:cNvSpPr>
          <p:nvPr/>
        </p:nvSpPr>
        <p:spPr bwMode="auto">
          <a:xfrm>
            <a:off x="838200" y="2819400"/>
            <a:ext cx="43434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400" dirty="0">
                <a:ea typeface="SimSun" pitchFamily="2" charset="-122"/>
              </a:rPr>
              <a:t>- </a:t>
            </a:r>
            <a:r>
              <a:rPr lang="en-US" altLang="zh-CN" sz="2400" dirty="0" err="1">
                <a:ea typeface="SimSun" pitchFamily="2" charset="-122"/>
              </a:rPr>
              <a:t>Yêu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cầu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về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nội</a:t>
            </a:r>
            <a:r>
              <a:rPr lang="en-US" altLang="zh-CN" sz="2400" dirty="0">
                <a:ea typeface="SimSun" pitchFamily="2" charset="-122"/>
              </a:rPr>
              <a:t> dung</a:t>
            </a:r>
          </a:p>
        </p:txBody>
      </p:sp>
      <p:sp>
        <p:nvSpPr>
          <p:cNvPr id="20489" name="Text Box 20488"/>
          <p:cNvSpPr txBox="1">
            <a:spLocks noChangeArrowheads="1"/>
          </p:cNvSpPr>
          <p:nvPr/>
        </p:nvSpPr>
        <p:spPr bwMode="auto">
          <a:xfrm>
            <a:off x="914400" y="5715000"/>
            <a:ext cx="32766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400">
                <a:ea typeface="SimSun" pitchFamily="2" charset="-122"/>
              </a:rPr>
              <a:t>- Yêu cầu về tư liệu:</a:t>
            </a:r>
          </a:p>
        </p:txBody>
      </p:sp>
      <p:sp>
        <p:nvSpPr>
          <p:cNvPr id="20490" name="Text Box 20489"/>
          <p:cNvSpPr txBox="1">
            <a:spLocks noChangeArrowheads="1"/>
          </p:cNvSpPr>
          <p:nvPr/>
        </p:nvSpPr>
        <p:spPr bwMode="auto">
          <a:xfrm>
            <a:off x="914400" y="4724400"/>
            <a:ext cx="44196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400" dirty="0">
                <a:ea typeface="SimSun" pitchFamily="2" charset="-122"/>
              </a:rPr>
              <a:t>- </a:t>
            </a:r>
            <a:r>
              <a:rPr lang="en-US" altLang="zh-CN" sz="2400" dirty="0" err="1">
                <a:ea typeface="SimSun" pitchFamily="2" charset="-122"/>
              </a:rPr>
              <a:t>Yêu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cầu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về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phương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pháp</a:t>
            </a:r>
            <a:r>
              <a:rPr lang="en-US" altLang="zh-CN" dirty="0">
                <a:ea typeface="SimSun" pitchFamily="2" charset="-122"/>
              </a:rPr>
              <a:t>:</a:t>
            </a:r>
          </a:p>
        </p:txBody>
      </p:sp>
      <p:sp>
        <p:nvSpPr>
          <p:cNvPr id="20491" name="Text Box 20490"/>
          <p:cNvSpPr txBox="1">
            <a:spLocks noChangeArrowheads="1"/>
          </p:cNvSpPr>
          <p:nvPr/>
        </p:nvSpPr>
        <p:spPr bwMode="auto">
          <a:xfrm>
            <a:off x="1600200" y="5195888"/>
            <a:ext cx="4800600" cy="366712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Kết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hợp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thao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tác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phân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tích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và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bình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luận</a:t>
            </a:r>
            <a:endParaRPr lang="en-US" altLang="zh-CN" dirty="0">
              <a:solidFill>
                <a:srgbClr val="FF0000"/>
              </a:solidFill>
              <a:ea typeface="SimSun" pitchFamily="2" charset="-122"/>
            </a:endParaRPr>
          </a:p>
        </p:txBody>
      </p:sp>
      <p:sp>
        <p:nvSpPr>
          <p:cNvPr id="20492" name="Text Box 20491"/>
          <p:cNvSpPr txBox="1">
            <a:spLocks noChangeArrowheads="1"/>
          </p:cNvSpPr>
          <p:nvPr/>
        </p:nvSpPr>
        <p:spPr bwMode="auto">
          <a:xfrm>
            <a:off x="1676400" y="6172200"/>
            <a:ext cx="3200400" cy="366713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Thơ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Hồ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>
                <a:solidFill>
                  <a:srgbClr val="FF0000"/>
                </a:solidFill>
                <a:ea typeface="SimSun" pitchFamily="2" charset="-122"/>
              </a:rPr>
              <a:t>Xuân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Hương</a:t>
            </a:r>
            <a:endParaRPr lang="en-US" altLang="zh-CN" dirty="0">
              <a:solidFill>
                <a:srgbClr val="FF0000"/>
              </a:solidFill>
              <a:ea typeface="SimSun" pitchFamily="2" charset="-122"/>
            </a:endParaRPr>
          </a:p>
        </p:txBody>
      </p:sp>
      <p:sp>
        <p:nvSpPr>
          <p:cNvPr id="20495" name="Text Box 20494"/>
          <p:cNvSpPr txBox="1">
            <a:spLocks noChangeArrowheads="1"/>
          </p:cNvSpPr>
          <p:nvPr/>
        </p:nvSpPr>
        <p:spPr bwMode="auto">
          <a:xfrm>
            <a:off x="1524000" y="3352800"/>
            <a:ext cx="5562600" cy="1192213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+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Dùng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văn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tự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Nôm</a:t>
            </a:r>
            <a:endParaRPr lang="en-US" altLang="zh-CN" dirty="0">
              <a:solidFill>
                <a:srgbClr val="FF0000"/>
              </a:solidFill>
              <a:ea typeface="SimSun" pitchFamily="2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+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Sử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dụng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các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từ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ngữ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thuần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Việt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tài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tình</a:t>
            </a:r>
            <a:endParaRPr lang="en-US" altLang="zh-CN" dirty="0">
              <a:solidFill>
                <a:srgbClr val="FF0000"/>
              </a:solidFill>
              <a:ea typeface="SimSun" pitchFamily="2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+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Sử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dụng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hình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thức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đảo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trật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tự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cú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ea typeface="SimSun" pitchFamily="2" charset="-122"/>
              </a:rPr>
              <a:t>pháp</a:t>
            </a:r>
            <a:endParaRPr lang="en-US" altLang="zh-CN" dirty="0">
              <a:solidFill>
                <a:srgbClr val="FF0000"/>
              </a:solidFill>
              <a:ea typeface="SimSun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70481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4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04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0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 animBg="1"/>
      <p:bldP spid="20486" grpId="0" animBg="1"/>
      <p:bldP spid="20487" grpId="0" animBg="1"/>
      <p:bldP spid="20488" grpId="0" animBg="1"/>
      <p:bldP spid="20489" grpId="0" animBg="1"/>
      <p:bldP spid="20490" grpId="0" animBg="1"/>
      <p:bldP spid="20491" grpId="0" animBg="1"/>
      <p:bldP spid="20492" grpId="0" animBg="1"/>
      <p:bldP spid="2049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3" y="332656"/>
            <a:ext cx="8859663" cy="6336704"/>
          </a:xfrm>
          <a:solidFill>
            <a:schemeClr val="bg1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n-US" altLang="zh-CN" i="1" dirty="0" smtClean="0">
                <a:ea typeface="SimSun" pitchFamily="2" charset="-122"/>
              </a:rPr>
              <a:t> </a:t>
            </a:r>
          </a:p>
          <a:p>
            <a:pPr>
              <a:buNone/>
            </a:pPr>
            <a:r>
              <a:rPr lang="en-US" altLang="zh-CN" b="1" dirty="0" err="1" smtClean="0">
                <a:solidFill>
                  <a:srgbClr val="C00000"/>
                </a:solidFill>
                <a:ea typeface="SimSun" pitchFamily="2" charset="-122"/>
              </a:rPr>
              <a:t>Nhóm</a:t>
            </a:r>
            <a:r>
              <a:rPr lang="en-US" altLang="zh-CN" b="1" dirty="0" smtClean="0">
                <a:solidFill>
                  <a:srgbClr val="C00000"/>
                </a:solidFill>
                <a:ea typeface="SimSun" pitchFamily="2" charset="-122"/>
              </a:rPr>
              <a:t> 2:  </a:t>
            </a:r>
            <a:r>
              <a:rPr lang="en-US" altLang="zh-CN" dirty="0" err="1" smtClean="0">
                <a:ea typeface="SimSun" pitchFamily="2" charset="-122"/>
              </a:rPr>
              <a:t>Đề</a:t>
            </a:r>
            <a:r>
              <a:rPr lang="en-US" altLang="zh-CN" dirty="0" smtClean="0">
                <a:ea typeface="SimSun" pitchFamily="2" charset="-122"/>
              </a:rPr>
              <a:t> 2: </a:t>
            </a:r>
            <a:r>
              <a:rPr lang="en-US" altLang="zh-CN" dirty="0" err="1" smtClean="0">
                <a:ea typeface="SimSun" pitchFamily="2" charset="-122"/>
              </a:rPr>
              <a:t>Tâm</a:t>
            </a:r>
            <a:r>
              <a:rPr lang="en-US" altLang="zh-CN" dirty="0" smtClean="0">
                <a:ea typeface="SimSun" pitchFamily="2" charset="-122"/>
              </a:rPr>
              <a:t> </a:t>
            </a:r>
            <a:r>
              <a:rPr lang="en-US" altLang="zh-CN" dirty="0" err="1" smtClean="0">
                <a:ea typeface="SimSun" pitchFamily="2" charset="-122"/>
              </a:rPr>
              <a:t>sự</a:t>
            </a:r>
            <a:r>
              <a:rPr lang="en-US" altLang="zh-CN" dirty="0" smtClean="0">
                <a:ea typeface="SimSun" pitchFamily="2" charset="-122"/>
              </a:rPr>
              <a:t> </a:t>
            </a:r>
            <a:r>
              <a:rPr lang="en-US" altLang="zh-CN" dirty="0" err="1" smtClean="0">
                <a:ea typeface="SimSun" pitchFamily="2" charset="-122"/>
              </a:rPr>
              <a:t>của</a:t>
            </a:r>
            <a:r>
              <a:rPr lang="en-US" altLang="zh-CN" dirty="0" smtClean="0">
                <a:ea typeface="SimSun" pitchFamily="2" charset="-122"/>
              </a:rPr>
              <a:t> </a:t>
            </a:r>
            <a:r>
              <a:rPr lang="en-US" altLang="zh-CN" dirty="0" err="1" smtClean="0">
                <a:ea typeface="SimSun" pitchFamily="2" charset="-122"/>
              </a:rPr>
              <a:t>Hồ</a:t>
            </a:r>
            <a:r>
              <a:rPr lang="en-US" altLang="zh-CN" dirty="0" smtClean="0">
                <a:ea typeface="SimSun" pitchFamily="2" charset="-122"/>
              </a:rPr>
              <a:t> </a:t>
            </a:r>
            <a:r>
              <a:rPr lang="en-US" altLang="zh-CN" dirty="0" err="1" smtClean="0">
                <a:ea typeface="SimSun" pitchFamily="2" charset="-122"/>
              </a:rPr>
              <a:t>Xuân</a:t>
            </a:r>
            <a:r>
              <a:rPr lang="en-US" altLang="zh-CN" dirty="0" smtClean="0">
                <a:ea typeface="SimSun" pitchFamily="2" charset="-122"/>
              </a:rPr>
              <a:t> </a:t>
            </a:r>
            <a:r>
              <a:rPr lang="en-US" altLang="zh-CN" dirty="0" err="1" smtClean="0">
                <a:ea typeface="SimSun" pitchFamily="2" charset="-122"/>
              </a:rPr>
              <a:t>Hương</a:t>
            </a:r>
            <a:r>
              <a:rPr lang="en-US" altLang="zh-CN" dirty="0" smtClean="0">
                <a:ea typeface="SimSun" pitchFamily="2" charset="-122"/>
              </a:rPr>
              <a:t> </a:t>
            </a:r>
            <a:r>
              <a:rPr lang="en-US" altLang="zh-CN" dirty="0" err="1" smtClean="0">
                <a:ea typeface="SimSun" pitchFamily="2" charset="-122"/>
              </a:rPr>
              <a:t>trong</a:t>
            </a:r>
            <a:r>
              <a:rPr lang="en-US" altLang="zh-CN" dirty="0" smtClean="0">
                <a:ea typeface="SimSun" pitchFamily="2" charset="-122"/>
              </a:rPr>
              <a:t> </a:t>
            </a:r>
            <a:r>
              <a:rPr lang="en-US" altLang="zh-CN" dirty="0" err="1" smtClean="0">
                <a:ea typeface="SimSun" pitchFamily="2" charset="-122"/>
              </a:rPr>
              <a:t>bài</a:t>
            </a:r>
            <a:r>
              <a:rPr lang="en-US" altLang="zh-CN" dirty="0" smtClean="0">
                <a:ea typeface="SimSun" pitchFamily="2" charset="-122"/>
              </a:rPr>
              <a:t> </a:t>
            </a:r>
            <a:r>
              <a:rPr lang="en-US" altLang="zh-CN" dirty="0" err="1" smtClean="0">
                <a:ea typeface="SimSun" pitchFamily="2" charset="-122"/>
              </a:rPr>
              <a:t>thơ</a:t>
            </a:r>
            <a:r>
              <a:rPr lang="en-US" altLang="zh-CN" dirty="0" smtClean="0">
                <a:ea typeface="SimSun" pitchFamily="2" charset="-122"/>
              </a:rPr>
              <a:t> </a:t>
            </a:r>
            <a:r>
              <a:rPr lang="en-US" altLang="zh-CN" i="1" dirty="0" err="1" smtClean="0">
                <a:ea typeface="SimSun" pitchFamily="2" charset="-122"/>
              </a:rPr>
              <a:t>Tự</a:t>
            </a:r>
            <a:r>
              <a:rPr lang="en-US" altLang="zh-CN" i="1" dirty="0" smtClean="0">
                <a:ea typeface="SimSun" pitchFamily="2" charset="-122"/>
              </a:rPr>
              <a:t> </a:t>
            </a:r>
            <a:r>
              <a:rPr lang="en-US" altLang="zh-CN" i="1" dirty="0" err="1" smtClean="0">
                <a:ea typeface="SimSun" pitchFamily="2" charset="-122"/>
              </a:rPr>
              <a:t>tình</a:t>
            </a:r>
            <a:r>
              <a:rPr lang="en-US" altLang="zh-CN" i="1" dirty="0" smtClean="0">
                <a:ea typeface="SimSun" pitchFamily="2" charset="-122"/>
              </a:rPr>
              <a:t> II</a:t>
            </a:r>
            <a:r>
              <a:rPr lang="en-US" altLang="zh-CN" i="1" dirty="0" smtClean="0">
                <a:solidFill>
                  <a:srgbClr val="0070C0"/>
                </a:solidFill>
                <a:ea typeface="SimSun" pitchFamily="2" charset="-122"/>
              </a:rPr>
              <a:t>.</a:t>
            </a:r>
          </a:p>
          <a:p>
            <a:pPr>
              <a:buNone/>
            </a:pPr>
            <a:r>
              <a:rPr lang="en-US" altLang="zh-CN" i="1" dirty="0" smtClean="0">
                <a:ea typeface="SimSun" pitchFamily="2" charset="-122"/>
              </a:rPr>
              <a:t> </a:t>
            </a:r>
            <a:r>
              <a:rPr lang="en-US" altLang="zh-CN" b="1" dirty="0" err="1" smtClean="0">
                <a:solidFill>
                  <a:srgbClr val="C00000"/>
                </a:solidFill>
                <a:ea typeface="SimSun" pitchFamily="2" charset="-122"/>
              </a:rPr>
              <a:t>Nhóm</a:t>
            </a:r>
            <a:r>
              <a:rPr lang="en-US" altLang="zh-CN" b="1" dirty="0" smtClean="0">
                <a:solidFill>
                  <a:srgbClr val="C00000"/>
                </a:solidFill>
                <a:ea typeface="SimSun" pitchFamily="2" charset="-122"/>
              </a:rPr>
              <a:t> 3:  </a:t>
            </a:r>
            <a:r>
              <a:rPr lang="en-US" altLang="zh-CN" dirty="0" err="1" smtClean="0">
                <a:ea typeface="SimSun" pitchFamily="2" charset="-122"/>
              </a:rPr>
              <a:t>Đề</a:t>
            </a:r>
            <a:r>
              <a:rPr lang="en-US" altLang="zh-CN" dirty="0" smtClean="0">
                <a:ea typeface="SimSun" pitchFamily="2" charset="-122"/>
              </a:rPr>
              <a:t> 3:Về </a:t>
            </a:r>
            <a:r>
              <a:rPr lang="en-US" altLang="zh-CN" dirty="0" err="1" smtClean="0">
                <a:ea typeface="SimSun" pitchFamily="2" charset="-122"/>
              </a:rPr>
              <a:t>một</a:t>
            </a:r>
            <a:r>
              <a:rPr lang="en-US" altLang="zh-CN" dirty="0" smtClean="0">
                <a:ea typeface="SimSun" pitchFamily="2" charset="-122"/>
              </a:rPr>
              <a:t> </a:t>
            </a:r>
            <a:r>
              <a:rPr lang="en-US" altLang="zh-CN" dirty="0" err="1" smtClean="0">
                <a:ea typeface="SimSun" pitchFamily="2" charset="-122"/>
              </a:rPr>
              <a:t>vẻ</a:t>
            </a:r>
            <a:r>
              <a:rPr lang="en-US" altLang="zh-CN" dirty="0" smtClean="0">
                <a:ea typeface="SimSun" pitchFamily="2" charset="-122"/>
              </a:rPr>
              <a:t> </a:t>
            </a:r>
            <a:r>
              <a:rPr lang="en-US" altLang="zh-CN" dirty="0" err="1" smtClean="0">
                <a:ea typeface="SimSun" pitchFamily="2" charset="-122"/>
              </a:rPr>
              <a:t>đẹp</a:t>
            </a:r>
            <a:r>
              <a:rPr lang="en-US" altLang="zh-CN" dirty="0" smtClean="0">
                <a:ea typeface="SimSun" pitchFamily="2" charset="-122"/>
              </a:rPr>
              <a:t> </a:t>
            </a:r>
            <a:r>
              <a:rPr lang="en-US" altLang="zh-CN" dirty="0" err="1" smtClean="0">
                <a:ea typeface="SimSun" pitchFamily="2" charset="-122"/>
              </a:rPr>
              <a:t>của</a:t>
            </a:r>
            <a:r>
              <a:rPr lang="en-US" altLang="zh-CN" dirty="0" smtClean="0">
                <a:ea typeface="SimSun" pitchFamily="2" charset="-122"/>
              </a:rPr>
              <a:t> </a:t>
            </a:r>
            <a:r>
              <a:rPr lang="en-US" altLang="zh-CN" dirty="0" err="1" smtClean="0">
                <a:ea typeface="SimSun" pitchFamily="2" charset="-122"/>
              </a:rPr>
              <a:t>bài</a:t>
            </a:r>
            <a:r>
              <a:rPr lang="en-US" altLang="zh-CN" dirty="0" smtClean="0">
                <a:ea typeface="SimSun" pitchFamily="2" charset="-122"/>
              </a:rPr>
              <a:t> </a:t>
            </a:r>
            <a:r>
              <a:rPr lang="en-US" altLang="zh-CN" dirty="0" err="1" smtClean="0">
                <a:ea typeface="SimSun" pitchFamily="2" charset="-122"/>
              </a:rPr>
              <a:t>thơ</a:t>
            </a:r>
            <a:r>
              <a:rPr lang="en-US" altLang="zh-CN" dirty="0" smtClean="0">
                <a:ea typeface="SimSun" pitchFamily="2" charset="-122"/>
              </a:rPr>
              <a:t> </a:t>
            </a:r>
            <a:r>
              <a:rPr lang="en-US" altLang="zh-CN" i="1" dirty="0" err="1" smtClean="0">
                <a:ea typeface="SimSun" pitchFamily="2" charset="-122"/>
              </a:rPr>
              <a:t>Câu</a:t>
            </a:r>
            <a:r>
              <a:rPr lang="en-US" altLang="zh-CN" i="1" dirty="0" smtClean="0">
                <a:ea typeface="SimSun" pitchFamily="2" charset="-122"/>
              </a:rPr>
              <a:t> </a:t>
            </a:r>
            <a:r>
              <a:rPr lang="en-US" altLang="zh-CN" i="1" dirty="0" err="1" smtClean="0">
                <a:ea typeface="SimSun" pitchFamily="2" charset="-122"/>
              </a:rPr>
              <a:t>cá</a:t>
            </a:r>
            <a:r>
              <a:rPr lang="en-US" altLang="zh-CN" i="1" dirty="0" smtClean="0">
                <a:ea typeface="SimSun" pitchFamily="2" charset="-122"/>
              </a:rPr>
              <a:t> </a:t>
            </a:r>
            <a:r>
              <a:rPr lang="en-US" altLang="zh-CN" i="1" dirty="0" err="1" smtClean="0">
                <a:ea typeface="SimSun" pitchFamily="2" charset="-122"/>
              </a:rPr>
              <a:t>mùa</a:t>
            </a:r>
            <a:r>
              <a:rPr lang="en-US" altLang="zh-CN" i="1" dirty="0" smtClean="0">
                <a:ea typeface="SimSun" pitchFamily="2" charset="-122"/>
              </a:rPr>
              <a:t> </a:t>
            </a:r>
            <a:r>
              <a:rPr lang="en-US" altLang="zh-CN" i="1" dirty="0" err="1" smtClean="0">
                <a:ea typeface="SimSun" pitchFamily="2" charset="-122"/>
              </a:rPr>
              <a:t>thu</a:t>
            </a:r>
            <a:r>
              <a:rPr lang="en-US" altLang="zh-CN" dirty="0" smtClean="0">
                <a:ea typeface="SimSun" pitchFamily="2" charset="-122"/>
              </a:rPr>
              <a:t> (Thu </a:t>
            </a:r>
            <a:r>
              <a:rPr lang="en-US" altLang="zh-CN" dirty="0" err="1" smtClean="0">
                <a:ea typeface="SimSun" pitchFamily="2" charset="-122"/>
              </a:rPr>
              <a:t>điếu</a:t>
            </a:r>
            <a:r>
              <a:rPr lang="en-US" altLang="zh-CN" dirty="0" smtClean="0">
                <a:ea typeface="SimSun" pitchFamily="2" charset="-122"/>
              </a:rPr>
              <a:t>) </a:t>
            </a:r>
            <a:r>
              <a:rPr lang="en-US" altLang="zh-CN" dirty="0" err="1" smtClean="0">
                <a:ea typeface="SimSun" pitchFamily="2" charset="-122"/>
              </a:rPr>
              <a:t>của</a:t>
            </a:r>
            <a:r>
              <a:rPr lang="en-US" altLang="zh-CN" dirty="0" smtClean="0">
                <a:ea typeface="SimSun" pitchFamily="2" charset="-122"/>
              </a:rPr>
              <a:t> </a:t>
            </a:r>
            <a:r>
              <a:rPr lang="en-US" altLang="zh-CN" dirty="0" err="1" smtClean="0">
                <a:ea typeface="SimSun" pitchFamily="2" charset="-122"/>
              </a:rPr>
              <a:t>Nguyễn</a:t>
            </a:r>
            <a:r>
              <a:rPr lang="en-US" altLang="zh-CN" dirty="0" smtClean="0">
                <a:ea typeface="SimSun" pitchFamily="2" charset="-122"/>
              </a:rPr>
              <a:t> </a:t>
            </a:r>
            <a:r>
              <a:rPr lang="en-US" altLang="zh-CN" dirty="0" err="1" smtClean="0">
                <a:ea typeface="SimSun" pitchFamily="2" charset="-122"/>
              </a:rPr>
              <a:t>Khuyến</a:t>
            </a:r>
            <a:r>
              <a:rPr lang="en-US" altLang="zh-CN" dirty="0" smtClean="0">
                <a:ea typeface="SimSun" pitchFamily="2" charset="-122"/>
              </a:rPr>
              <a:t>.</a:t>
            </a:r>
          </a:p>
        </p:txBody>
      </p:sp>
      <p:pic>
        <p:nvPicPr>
          <p:cNvPr id="4" name="Picture 4098" descr="post-60-10805980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-45120"/>
            <a:ext cx="866775" cy="124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28231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555625" y="855663"/>
            <a:ext cx="8229600" cy="4525962"/>
          </a:xfrm>
        </p:spPr>
        <p:txBody>
          <a:bodyPr/>
          <a:lstStyle/>
          <a:p>
            <a:pPr>
              <a:buFontTx/>
              <a:buNone/>
            </a:pPr>
            <a:endParaRPr lang="en-US" altLang="zh-CN" smtClean="0">
              <a:ea typeface="SimSun" pitchFamily="2" charset="-122"/>
            </a:endParaRPr>
          </a:p>
          <a:p>
            <a:pPr>
              <a:buFontTx/>
              <a:buNone/>
            </a:pPr>
            <a:r>
              <a:rPr lang="en-US" altLang="zh-CN" smtClean="0">
                <a:ea typeface="SimSun" pitchFamily="2" charset="-122"/>
              </a:rPr>
              <a:t>    </a:t>
            </a:r>
          </a:p>
        </p:txBody>
      </p:sp>
      <p:sp>
        <p:nvSpPr>
          <p:cNvPr id="3" name="Rectangle 2"/>
          <p:cNvSpPr/>
          <p:nvPr/>
        </p:nvSpPr>
        <p:spPr>
          <a:xfrm>
            <a:off x="323528" y="3501008"/>
            <a:ext cx="8640960" cy="286232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altLang="zh-CN" sz="3600" dirty="0" smtClean="0">
                <a:solidFill>
                  <a:srgbClr val="0000CC"/>
                </a:solidFill>
                <a:latin typeface="Arial" pitchFamily="34" charset="0"/>
                <a:ea typeface="SimSun" pitchFamily="2" charset="-122"/>
                <a:cs typeface="Arial" pitchFamily="34" charset="0"/>
              </a:rPr>
              <a:t> </a:t>
            </a:r>
            <a:r>
              <a:rPr lang="en-US" altLang="zh-CN" sz="3600" dirty="0" err="1" smtClean="0">
                <a:latin typeface="Arial" pitchFamily="34" charset="0"/>
                <a:ea typeface="SimSun" pitchFamily="2" charset="-122"/>
                <a:cs typeface="Arial" pitchFamily="34" charset="0"/>
              </a:rPr>
              <a:t>Vấn</a:t>
            </a:r>
            <a:r>
              <a:rPr lang="en-US" altLang="zh-CN" sz="3600" dirty="0" smtClean="0">
                <a:latin typeface="Arial" pitchFamily="34" charset="0"/>
                <a:ea typeface="SimSun" pitchFamily="2" charset="-122"/>
                <a:cs typeface="Arial" pitchFamily="34" charset="0"/>
              </a:rPr>
              <a:t> </a:t>
            </a:r>
            <a:r>
              <a:rPr lang="en-US" altLang="zh-CN" sz="3600" dirty="0" err="1" smtClean="0">
                <a:latin typeface="Arial" pitchFamily="34" charset="0"/>
                <a:ea typeface="SimSun" pitchFamily="2" charset="-122"/>
                <a:cs typeface="Arial" pitchFamily="34" charset="0"/>
              </a:rPr>
              <a:t>đề</a:t>
            </a:r>
            <a:r>
              <a:rPr lang="en-US" altLang="zh-CN" sz="3600" dirty="0" smtClean="0">
                <a:latin typeface="Arial" pitchFamily="34" charset="0"/>
                <a:ea typeface="SimSun" pitchFamily="2" charset="-122"/>
                <a:cs typeface="Arial" pitchFamily="34" charset="0"/>
              </a:rPr>
              <a:t> </a:t>
            </a:r>
            <a:r>
              <a:rPr lang="en-US" altLang="zh-CN" sz="3600" dirty="0" err="1" smtClean="0">
                <a:latin typeface="Arial" pitchFamily="34" charset="0"/>
                <a:ea typeface="SimSun" pitchFamily="2" charset="-122"/>
                <a:cs typeface="Arial" pitchFamily="34" charset="0"/>
              </a:rPr>
              <a:t>cần</a:t>
            </a:r>
            <a:r>
              <a:rPr lang="en-US" altLang="zh-CN" sz="3600" dirty="0" smtClean="0">
                <a:latin typeface="Arial" pitchFamily="34" charset="0"/>
                <a:ea typeface="SimSun" pitchFamily="2" charset="-122"/>
                <a:cs typeface="Arial" pitchFamily="34" charset="0"/>
              </a:rPr>
              <a:t> </a:t>
            </a:r>
            <a:r>
              <a:rPr lang="en-US" altLang="zh-CN" sz="3600" dirty="0" err="1" smtClean="0">
                <a:latin typeface="Arial" pitchFamily="34" charset="0"/>
                <a:ea typeface="SimSun" pitchFamily="2" charset="-122"/>
                <a:cs typeface="Arial" pitchFamily="34" charset="0"/>
              </a:rPr>
              <a:t>nghị</a:t>
            </a:r>
            <a:r>
              <a:rPr lang="en-US" altLang="zh-CN" sz="3600" dirty="0" smtClean="0">
                <a:latin typeface="Arial" pitchFamily="34" charset="0"/>
                <a:ea typeface="SimSun" pitchFamily="2" charset="-122"/>
                <a:cs typeface="Arial" pitchFamily="34" charset="0"/>
              </a:rPr>
              <a:t> </a:t>
            </a:r>
            <a:r>
              <a:rPr lang="en-US" altLang="zh-CN" sz="3600" dirty="0" err="1" smtClean="0">
                <a:latin typeface="Arial" pitchFamily="34" charset="0"/>
                <a:ea typeface="SimSun" pitchFamily="2" charset="-122"/>
                <a:cs typeface="Arial" pitchFamily="34" charset="0"/>
              </a:rPr>
              <a:t>luận</a:t>
            </a:r>
            <a:endParaRPr lang="en-US" altLang="zh-CN" sz="3600" dirty="0" smtClean="0">
              <a:latin typeface="Arial" pitchFamily="34" charset="0"/>
              <a:ea typeface="SimSun" pitchFamily="2" charset="-122"/>
              <a:cs typeface="Arial" pitchFamily="34" charset="0"/>
            </a:endParaRPr>
          </a:p>
          <a:p>
            <a:pPr marL="457200" indent="-457200">
              <a:buFont typeface="Courier New" pitchFamily="49" charset="0"/>
              <a:buChar char="o"/>
            </a:pPr>
            <a:r>
              <a:rPr lang="en-US" altLang="zh-CN" sz="3600" dirty="0" smtClean="0">
                <a:latin typeface="Arial" pitchFamily="34" charset="0"/>
                <a:ea typeface="SimSun" pitchFamily="2" charset="-122"/>
                <a:cs typeface="Arial" pitchFamily="34" charset="0"/>
              </a:rPr>
              <a:t> </a:t>
            </a:r>
            <a:r>
              <a:rPr lang="en-US" altLang="zh-CN" sz="3600" dirty="0" err="1" smtClean="0">
                <a:latin typeface="Arial" pitchFamily="34" charset="0"/>
                <a:ea typeface="SimSun" pitchFamily="2" charset="-122"/>
                <a:cs typeface="Arial" pitchFamily="34" charset="0"/>
              </a:rPr>
              <a:t>Yêu</a:t>
            </a:r>
            <a:r>
              <a:rPr lang="en-US" altLang="zh-CN" sz="3600" dirty="0" smtClean="0">
                <a:latin typeface="Arial" pitchFamily="34" charset="0"/>
                <a:ea typeface="SimSun" pitchFamily="2" charset="-122"/>
                <a:cs typeface="Arial" pitchFamily="34" charset="0"/>
              </a:rPr>
              <a:t> </a:t>
            </a:r>
            <a:r>
              <a:rPr lang="en-US" altLang="zh-CN" sz="3600" dirty="0" err="1" smtClean="0">
                <a:latin typeface="Arial" pitchFamily="34" charset="0"/>
                <a:ea typeface="SimSun" pitchFamily="2" charset="-122"/>
                <a:cs typeface="Arial" pitchFamily="34" charset="0"/>
              </a:rPr>
              <a:t>cầu</a:t>
            </a:r>
            <a:r>
              <a:rPr lang="en-US" altLang="zh-CN" sz="3600" dirty="0" smtClean="0">
                <a:latin typeface="Arial" pitchFamily="34" charset="0"/>
                <a:ea typeface="SimSun" pitchFamily="2" charset="-122"/>
                <a:cs typeface="Arial" pitchFamily="34" charset="0"/>
              </a:rPr>
              <a:t> </a:t>
            </a:r>
            <a:r>
              <a:rPr lang="en-US" altLang="zh-CN" sz="3600" dirty="0" err="1" smtClean="0">
                <a:latin typeface="Arial" pitchFamily="34" charset="0"/>
                <a:ea typeface="SimSun" pitchFamily="2" charset="-122"/>
                <a:cs typeface="Arial" pitchFamily="34" charset="0"/>
              </a:rPr>
              <a:t>nội</a:t>
            </a:r>
            <a:r>
              <a:rPr lang="en-US" altLang="zh-CN" sz="3600" dirty="0" smtClean="0">
                <a:latin typeface="Arial" pitchFamily="34" charset="0"/>
                <a:ea typeface="SimSun" pitchFamily="2" charset="-122"/>
                <a:cs typeface="Arial" pitchFamily="34" charset="0"/>
              </a:rPr>
              <a:t> dung( </a:t>
            </a:r>
            <a:r>
              <a:rPr lang="en-US" altLang="zh-CN" sz="3600" dirty="0" err="1" smtClean="0">
                <a:latin typeface="Arial" pitchFamily="34" charset="0"/>
                <a:ea typeface="SimSun" pitchFamily="2" charset="-122"/>
                <a:cs typeface="Arial" pitchFamily="34" charset="0"/>
              </a:rPr>
              <a:t>Biểu</a:t>
            </a:r>
            <a:r>
              <a:rPr lang="en-US" altLang="zh-CN" sz="3600" dirty="0" smtClean="0">
                <a:latin typeface="Arial" pitchFamily="34" charset="0"/>
                <a:ea typeface="SimSun" pitchFamily="2" charset="-122"/>
                <a:cs typeface="Arial" pitchFamily="34" charset="0"/>
              </a:rPr>
              <a:t> </a:t>
            </a:r>
            <a:r>
              <a:rPr lang="en-US" altLang="zh-CN" sz="3600" dirty="0" err="1" smtClean="0">
                <a:latin typeface="Arial" pitchFamily="34" charset="0"/>
                <a:ea typeface="SimSun" pitchFamily="2" charset="-122"/>
                <a:cs typeface="Arial" pitchFamily="34" charset="0"/>
              </a:rPr>
              <a:t>hiện</a:t>
            </a:r>
            <a:r>
              <a:rPr lang="en-US" altLang="zh-CN" sz="3600" dirty="0" smtClean="0">
                <a:latin typeface="Arial" pitchFamily="34" charset="0"/>
                <a:ea typeface="SimSun" pitchFamily="2" charset="-122"/>
                <a:cs typeface="Arial" pitchFamily="34" charset="0"/>
              </a:rPr>
              <a:t> </a:t>
            </a:r>
            <a:r>
              <a:rPr lang="en-US" altLang="zh-CN" sz="3600" dirty="0" err="1" smtClean="0">
                <a:latin typeface="Arial" pitchFamily="34" charset="0"/>
                <a:ea typeface="SimSun" pitchFamily="2" charset="-122"/>
                <a:cs typeface="Arial" pitchFamily="34" charset="0"/>
              </a:rPr>
              <a:t>của</a:t>
            </a:r>
            <a:r>
              <a:rPr lang="en-US" altLang="zh-CN" sz="3600" dirty="0" smtClean="0">
                <a:latin typeface="Arial" pitchFamily="34" charset="0"/>
                <a:ea typeface="SimSun" pitchFamily="2" charset="-122"/>
                <a:cs typeface="Arial" pitchFamily="34" charset="0"/>
              </a:rPr>
              <a:t> VĐNL)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altLang="zh-CN" sz="3600" dirty="0">
                <a:latin typeface="Arial" pitchFamily="34" charset="0"/>
                <a:ea typeface="SimSun" pitchFamily="2" charset="-122"/>
                <a:cs typeface="Arial" pitchFamily="34" charset="0"/>
              </a:rPr>
              <a:t> </a:t>
            </a:r>
            <a:r>
              <a:rPr lang="en-US" altLang="zh-CN" sz="3600" dirty="0" err="1" smtClean="0">
                <a:latin typeface="Arial" pitchFamily="34" charset="0"/>
                <a:ea typeface="SimSun" pitchFamily="2" charset="-122"/>
                <a:cs typeface="Arial" pitchFamily="34" charset="0"/>
              </a:rPr>
              <a:t>Yêu</a:t>
            </a:r>
            <a:r>
              <a:rPr lang="en-US" altLang="zh-CN" sz="3600" dirty="0" smtClean="0">
                <a:latin typeface="Arial" pitchFamily="34" charset="0"/>
                <a:ea typeface="SimSun" pitchFamily="2" charset="-122"/>
                <a:cs typeface="Arial" pitchFamily="34" charset="0"/>
              </a:rPr>
              <a:t> </a:t>
            </a:r>
            <a:r>
              <a:rPr lang="en-US" altLang="zh-CN" sz="3600" dirty="0" err="1" smtClean="0">
                <a:latin typeface="Arial" pitchFamily="34" charset="0"/>
                <a:ea typeface="SimSun" pitchFamily="2" charset="-122"/>
                <a:cs typeface="Arial" pitchFamily="34" charset="0"/>
              </a:rPr>
              <a:t>cầu</a:t>
            </a:r>
            <a:r>
              <a:rPr lang="en-US" altLang="zh-CN" sz="3600" dirty="0" smtClean="0">
                <a:latin typeface="Arial" pitchFamily="34" charset="0"/>
                <a:ea typeface="SimSun" pitchFamily="2" charset="-122"/>
                <a:cs typeface="Arial" pitchFamily="34" charset="0"/>
              </a:rPr>
              <a:t> </a:t>
            </a:r>
            <a:r>
              <a:rPr lang="en-US" altLang="zh-CN" sz="3600" dirty="0" err="1" smtClean="0">
                <a:latin typeface="Arial" pitchFamily="34" charset="0"/>
                <a:ea typeface="SimSun" pitchFamily="2" charset="-122"/>
                <a:cs typeface="Arial" pitchFamily="34" charset="0"/>
              </a:rPr>
              <a:t>phương</a:t>
            </a:r>
            <a:r>
              <a:rPr lang="en-US" altLang="zh-CN" sz="3600" dirty="0" smtClean="0">
                <a:latin typeface="Arial" pitchFamily="34" charset="0"/>
                <a:ea typeface="SimSun" pitchFamily="2" charset="-122"/>
                <a:cs typeface="Arial" pitchFamily="34" charset="0"/>
              </a:rPr>
              <a:t> </a:t>
            </a:r>
            <a:r>
              <a:rPr lang="en-US" altLang="zh-CN" sz="3600" dirty="0" err="1" smtClean="0">
                <a:latin typeface="Arial" pitchFamily="34" charset="0"/>
                <a:ea typeface="SimSun" pitchFamily="2" charset="-122"/>
                <a:cs typeface="Arial" pitchFamily="34" charset="0"/>
              </a:rPr>
              <a:t>pháp</a:t>
            </a:r>
            <a:endParaRPr lang="en-US" altLang="zh-CN" sz="3600" dirty="0" smtClean="0">
              <a:latin typeface="Arial" pitchFamily="34" charset="0"/>
              <a:ea typeface="SimSun" pitchFamily="2" charset="-122"/>
              <a:cs typeface="Arial" pitchFamily="34" charset="0"/>
            </a:endParaRPr>
          </a:p>
          <a:p>
            <a:pPr marL="457200" indent="-457200">
              <a:buFont typeface="Courier New" pitchFamily="49" charset="0"/>
              <a:buChar char="o"/>
            </a:pPr>
            <a:r>
              <a:rPr lang="en-US" altLang="zh-CN" sz="3600" dirty="0" smtClean="0">
                <a:latin typeface="Arial" pitchFamily="34" charset="0"/>
                <a:ea typeface="SimSun" pitchFamily="2" charset="-122"/>
                <a:cs typeface="Arial" pitchFamily="34" charset="0"/>
              </a:rPr>
              <a:t> </a:t>
            </a:r>
            <a:r>
              <a:rPr lang="en-US" altLang="zh-CN" sz="3600" dirty="0" err="1" smtClean="0">
                <a:latin typeface="Arial" pitchFamily="34" charset="0"/>
                <a:ea typeface="SimSun" pitchFamily="2" charset="-122"/>
                <a:cs typeface="Arial" pitchFamily="34" charset="0"/>
              </a:rPr>
              <a:t>Yêu</a:t>
            </a:r>
            <a:r>
              <a:rPr lang="en-US" altLang="zh-CN" sz="3600" dirty="0" smtClean="0">
                <a:latin typeface="Arial" pitchFamily="34" charset="0"/>
                <a:ea typeface="SimSun" pitchFamily="2" charset="-122"/>
                <a:cs typeface="Arial" pitchFamily="34" charset="0"/>
              </a:rPr>
              <a:t> </a:t>
            </a:r>
            <a:r>
              <a:rPr lang="en-US" altLang="zh-CN" sz="3600" dirty="0" err="1" smtClean="0">
                <a:latin typeface="Arial" pitchFamily="34" charset="0"/>
                <a:ea typeface="SimSun" pitchFamily="2" charset="-122"/>
                <a:cs typeface="Arial" pitchFamily="34" charset="0"/>
              </a:rPr>
              <a:t>cầu</a:t>
            </a:r>
            <a:r>
              <a:rPr lang="en-US" altLang="zh-CN" sz="3600" dirty="0" smtClean="0">
                <a:latin typeface="Arial" pitchFamily="34" charset="0"/>
                <a:ea typeface="SimSun" pitchFamily="2" charset="-122"/>
                <a:cs typeface="Arial" pitchFamily="34" charset="0"/>
              </a:rPr>
              <a:t> </a:t>
            </a:r>
            <a:r>
              <a:rPr lang="en-US" altLang="zh-CN" sz="3600" dirty="0" err="1" smtClean="0">
                <a:latin typeface="Arial" pitchFamily="34" charset="0"/>
                <a:ea typeface="SimSun" pitchFamily="2" charset="-122"/>
                <a:cs typeface="Arial" pitchFamily="34" charset="0"/>
              </a:rPr>
              <a:t>về</a:t>
            </a:r>
            <a:r>
              <a:rPr lang="en-US" altLang="zh-CN" sz="3600" dirty="0" smtClean="0">
                <a:latin typeface="Arial" pitchFamily="34" charset="0"/>
                <a:ea typeface="SimSun" pitchFamily="2" charset="-122"/>
                <a:cs typeface="Arial" pitchFamily="34" charset="0"/>
              </a:rPr>
              <a:t> </a:t>
            </a:r>
            <a:r>
              <a:rPr lang="en-US" altLang="zh-CN" sz="3600" dirty="0" err="1" smtClean="0">
                <a:latin typeface="Arial" pitchFamily="34" charset="0"/>
                <a:ea typeface="SimSun" pitchFamily="2" charset="-122"/>
                <a:cs typeface="Arial" pitchFamily="34" charset="0"/>
              </a:rPr>
              <a:t>tư</a:t>
            </a:r>
            <a:r>
              <a:rPr lang="en-US" altLang="zh-CN" sz="3600" dirty="0" smtClean="0">
                <a:latin typeface="Arial" pitchFamily="34" charset="0"/>
                <a:ea typeface="SimSun" pitchFamily="2" charset="-122"/>
                <a:cs typeface="Arial" pitchFamily="34" charset="0"/>
              </a:rPr>
              <a:t> </a:t>
            </a:r>
            <a:r>
              <a:rPr lang="en-US" altLang="zh-CN" sz="3600" dirty="0" err="1" smtClean="0">
                <a:latin typeface="Arial" pitchFamily="34" charset="0"/>
                <a:ea typeface="SimSun" pitchFamily="2" charset="-122"/>
                <a:cs typeface="Arial" pitchFamily="34" charset="0"/>
              </a:rPr>
              <a:t>liệu</a:t>
            </a:r>
            <a:endParaRPr lang="vi-VN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098" descr="post-60-10805980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3800" y="0"/>
            <a:ext cx="866775" cy="124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Explosion 1 3"/>
          <p:cNvSpPr/>
          <p:nvPr/>
        </p:nvSpPr>
        <p:spPr>
          <a:xfrm>
            <a:off x="1525658" y="116632"/>
            <a:ext cx="6738142" cy="3384376"/>
          </a:xfrm>
          <a:prstGeom prst="irregularSeal1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nhóm</a:t>
            </a:r>
            <a:r>
              <a:rPr lang="en-US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thảo</a:t>
            </a:r>
            <a:r>
              <a:rPr lang="en-US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luận</a:t>
            </a:r>
            <a:r>
              <a:rPr lang="en-US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trong</a:t>
            </a:r>
            <a:r>
              <a:rPr lang="en-US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5 </a:t>
            </a:r>
            <a:r>
              <a:rPr lang="en-US" sz="28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phút</a:t>
            </a:r>
            <a:r>
              <a:rPr lang="en-US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trả</a:t>
            </a:r>
            <a:r>
              <a:rPr lang="en-US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lời</a:t>
            </a:r>
            <a:r>
              <a:rPr lang="en-US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nội</a:t>
            </a:r>
            <a:r>
              <a:rPr lang="en-US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dung </a:t>
            </a:r>
            <a:r>
              <a:rPr lang="en-US" sz="28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sau</a:t>
            </a:r>
            <a:r>
              <a:rPr lang="en-US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vi-VN" sz="28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8666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34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7169"/>
          <p:cNvSpPr>
            <a:spLocks noGrp="1" noChangeArrowheads="1"/>
          </p:cNvSpPr>
          <p:nvPr>
            <p:ph type="title"/>
          </p:nvPr>
        </p:nvSpPr>
        <p:spPr>
          <a:xfrm>
            <a:off x="109831" y="260648"/>
            <a:ext cx="8686800" cy="728246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l"/>
            <a:r>
              <a:rPr lang="en-US" altLang="zh-CN" sz="2800" b="1" dirty="0" err="1" smtClean="0">
                <a:solidFill>
                  <a:srgbClr val="0070C0"/>
                </a:solidFill>
                <a:ea typeface="SimSun" pitchFamily="2" charset="-122"/>
              </a:rPr>
              <a:t>Đề</a:t>
            </a:r>
            <a:r>
              <a:rPr lang="en-US" altLang="zh-CN" sz="2800" b="1" dirty="0" smtClean="0">
                <a:solidFill>
                  <a:srgbClr val="0070C0"/>
                </a:solidFill>
                <a:ea typeface="SimSun" pitchFamily="2" charset="-122"/>
              </a:rPr>
              <a:t> 1.</a:t>
            </a:r>
            <a:endParaRPr lang="en-US" altLang="zh-CN" sz="2800" b="1" i="1" dirty="0" smtClean="0">
              <a:solidFill>
                <a:srgbClr val="0070C0"/>
              </a:solidFill>
              <a:ea typeface="SimSun" pitchFamily="2" charset="-122"/>
            </a:endParaRPr>
          </a:p>
        </p:txBody>
      </p:sp>
      <p:sp>
        <p:nvSpPr>
          <p:cNvPr id="7170" name="Text Box 7171"/>
          <p:cNvSpPr txBox="1">
            <a:spLocks noChangeArrowheads="1"/>
          </p:cNvSpPr>
          <p:nvPr/>
        </p:nvSpPr>
        <p:spPr bwMode="auto">
          <a:xfrm>
            <a:off x="115893" y="1002654"/>
            <a:ext cx="2881730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400" dirty="0">
                <a:ea typeface="SimSun" pitchFamily="2" charset="-122"/>
              </a:rPr>
              <a:t>- </a:t>
            </a:r>
            <a:r>
              <a:rPr lang="en-US" altLang="zh-CN" sz="2400" dirty="0" err="1">
                <a:ea typeface="SimSun" pitchFamily="2" charset="-122"/>
              </a:rPr>
              <a:t>Vấn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đề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nghị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luận</a:t>
            </a:r>
            <a:r>
              <a:rPr lang="en-US" altLang="zh-CN" sz="2400" dirty="0">
                <a:ea typeface="SimSun" pitchFamily="2" charset="-122"/>
              </a:rPr>
              <a:t>:</a:t>
            </a:r>
          </a:p>
        </p:txBody>
      </p:sp>
      <p:sp>
        <p:nvSpPr>
          <p:cNvPr id="7171" name="Text Box 7172"/>
          <p:cNvSpPr txBox="1">
            <a:spLocks noChangeArrowheads="1"/>
          </p:cNvSpPr>
          <p:nvPr/>
        </p:nvSpPr>
        <p:spPr bwMode="auto">
          <a:xfrm>
            <a:off x="115893" y="1467888"/>
            <a:ext cx="3418312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400" dirty="0">
                <a:ea typeface="SimSun" pitchFamily="2" charset="-122"/>
              </a:rPr>
              <a:t>- </a:t>
            </a:r>
            <a:r>
              <a:rPr lang="en-US" altLang="zh-CN" sz="2400" dirty="0" err="1">
                <a:ea typeface="SimSun" pitchFamily="2" charset="-122"/>
              </a:rPr>
              <a:t>Yêu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cầu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về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nội</a:t>
            </a:r>
            <a:r>
              <a:rPr lang="en-US" altLang="zh-CN" sz="2400" dirty="0">
                <a:ea typeface="SimSun" pitchFamily="2" charset="-122"/>
              </a:rPr>
              <a:t> dung:</a:t>
            </a:r>
          </a:p>
        </p:txBody>
      </p:sp>
      <p:sp>
        <p:nvSpPr>
          <p:cNvPr id="7172" name="Text Box 7173"/>
          <p:cNvSpPr txBox="1">
            <a:spLocks noChangeArrowheads="1"/>
          </p:cNvSpPr>
          <p:nvPr/>
        </p:nvSpPr>
        <p:spPr bwMode="auto">
          <a:xfrm>
            <a:off x="110483" y="4607209"/>
            <a:ext cx="4005561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400" dirty="0">
                <a:ea typeface="SimSun" pitchFamily="2" charset="-122"/>
              </a:rPr>
              <a:t>- </a:t>
            </a:r>
            <a:r>
              <a:rPr lang="en-US" altLang="zh-CN" sz="2400" dirty="0" err="1">
                <a:ea typeface="SimSun" pitchFamily="2" charset="-122"/>
              </a:rPr>
              <a:t>Yêu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cầu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về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phương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pháp</a:t>
            </a:r>
            <a:r>
              <a:rPr lang="en-US" altLang="zh-CN" sz="2400" dirty="0">
                <a:ea typeface="SimSun" pitchFamily="2" charset="-122"/>
              </a:rPr>
              <a:t>:</a:t>
            </a:r>
          </a:p>
        </p:txBody>
      </p:sp>
      <p:sp>
        <p:nvSpPr>
          <p:cNvPr id="7173" name="Text Box 7174"/>
          <p:cNvSpPr txBox="1">
            <a:spLocks noChangeArrowheads="1"/>
          </p:cNvSpPr>
          <p:nvPr/>
        </p:nvSpPr>
        <p:spPr bwMode="auto">
          <a:xfrm>
            <a:off x="127448" y="5661248"/>
            <a:ext cx="3104706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400" dirty="0">
                <a:ea typeface="SimSun" pitchFamily="2" charset="-122"/>
              </a:rPr>
              <a:t>- </a:t>
            </a:r>
            <a:r>
              <a:rPr lang="en-US" altLang="zh-CN" sz="2400" dirty="0" err="1">
                <a:ea typeface="SimSun" pitchFamily="2" charset="-122"/>
              </a:rPr>
              <a:t>Yêu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cầu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về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tư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liệu</a:t>
            </a:r>
            <a:r>
              <a:rPr lang="en-US" altLang="zh-CN" sz="2400" dirty="0">
                <a:ea typeface="SimSun" pitchFamily="2" charset="-122"/>
              </a:rPr>
              <a:t>:</a:t>
            </a:r>
          </a:p>
        </p:txBody>
      </p:sp>
      <p:sp>
        <p:nvSpPr>
          <p:cNvPr id="7176" name="Text Box 7175"/>
          <p:cNvSpPr txBox="1">
            <a:spLocks noChangeArrowheads="1"/>
          </p:cNvSpPr>
          <p:nvPr/>
        </p:nvSpPr>
        <p:spPr bwMode="auto">
          <a:xfrm>
            <a:off x="2993742" y="1002654"/>
            <a:ext cx="5835929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400" dirty="0" err="1">
                <a:ea typeface="SimSun" pitchFamily="2" charset="-122"/>
              </a:rPr>
              <a:t>Việc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chuẩn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bị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hành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trang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vào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thế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kỉ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mới</a:t>
            </a:r>
            <a:endParaRPr lang="en-US" altLang="zh-CN" sz="2400" dirty="0">
              <a:ea typeface="SimSun" pitchFamily="2" charset="-122"/>
            </a:endParaRPr>
          </a:p>
        </p:txBody>
      </p:sp>
      <p:sp>
        <p:nvSpPr>
          <p:cNvPr id="7177" name="Text Box 7176"/>
          <p:cNvSpPr txBox="1">
            <a:spLocks noChangeArrowheads="1"/>
          </p:cNvSpPr>
          <p:nvPr/>
        </p:nvSpPr>
        <p:spPr bwMode="auto">
          <a:xfrm>
            <a:off x="323528" y="1929553"/>
            <a:ext cx="8712968" cy="2677656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zh-CN" sz="2400" dirty="0" err="1">
                <a:ea typeface="SimSun" pitchFamily="2" charset="-122"/>
              </a:rPr>
              <a:t>Từ</a:t>
            </a:r>
            <a:r>
              <a:rPr lang="en-US" altLang="zh-CN" sz="2400" dirty="0">
                <a:ea typeface="SimSun" pitchFamily="2" charset="-122"/>
              </a:rPr>
              <a:t> ý </a:t>
            </a:r>
            <a:r>
              <a:rPr lang="en-US" altLang="zh-CN" sz="2400" dirty="0" err="1">
                <a:ea typeface="SimSun" pitchFamily="2" charset="-122"/>
              </a:rPr>
              <a:t>kiến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của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Vũ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Khoan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có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thể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suy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ra</a:t>
            </a:r>
            <a:r>
              <a:rPr lang="en-US" altLang="zh-CN" sz="2400" dirty="0">
                <a:ea typeface="SimSun" pitchFamily="2" charset="-122"/>
              </a:rPr>
              <a:t>:</a:t>
            </a:r>
          </a:p>
          <a:p>
            <a:r>
              <a:rPr lang="en-US" altLang="zh-CN" sz="2400" dirty="0">
                <a:ea typeface="SimSun" pitchFamily="2" charset="-122"/>
              </a:rPr>
              <a:t>+ </a:t>
            </a:r>
            <a:r>
              <a:rPr lang="en-US" altLang="zh-CN" sz="2400" dirty="0" err="1">
                <a:ea typeface="SimSun" pitchFamily="2" charset="-122"/>
              </a:rPr>
              <a:t>Người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Việt</a:t>
            </a:r>
            <a:r>
              <a:rPr lang="en-US" altLang="zh-CN" sz="2400" dirty="0">
                <a:ea typeface="SimSun" pitchFamily="2" charset="-122"/>
              </a:rPr>
              <a:t> Nam </a:t>
            </a:r>
            <a:r>
              <a:rPr lang="en-US" altLang="zh-CN" sz="2400" dirty="0" err="1">
                <a:ea typeface="SimSun" pitchFamily="2" charset="-122"/>
              </a:rPr>
              <a:t>có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nhiều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điểm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mạnh</a:t>
            </a:r>
            <a:r>
              <a:rPr lang="en-US" altLang="zh-CN" sz="2400" dirty="0">
                <a:ea typeface="SimSun" pitchFamily="2" charset="-122"/>
              </a:rPr>
              <a:t>: </a:t>
            </a:r>
            <a:r>
              <a:rPr lang="en-US" altLang="zh-CN" sz="2400" dirty="0" err="1">
                <a:ea typeface="SimSun" pitchFamily="2" charset="-122"/>
              </a:rPr>
              <a:t>thông</a:t>
            </a:r>
            <a:r>
              <a:rPr lang="en-US" altLang="zh-CN" sz="2400" dirty="0">
                <a:ea typeface="SimSun" pitchFamily="2" charset="-122"/>
              </a:rPr>
              <a:t> minh, </a:t>
            </a:r>
            <a:r>
              <a:rPr lang="en-US" altLang="zh-CN" sz="2400" dirty="0" err="1">
                <a:ea typeface="SimSun" pitchFamily="2" charset="-122"/>
              </a:rPr>
              <a:t>nhạy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bén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với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cái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mới</a:t>
            </a:r>
            <a:endParaRPr lang="en-US" altLang="zh-CN" sz="2400" dirty="0">
              <a:ea typeface="SimSun" pitchFamily="2" charset="-122"/>
            </a:endParaRPr>
          </a:p>
          <a:p>
            <a:r>
              <a:rPr lang="en-US" altLang="zh-CN" sz="2400" dirty="0">
                <a:ea typeface="SimSun" pitchFamily="2" charset="-122"/>
              </a:rPr>
              <a:t>+ </a:t>
            </a:r>
            <a:r>
              <a:rPr lang="en-US" altLang="zh-CN" sz="2400" dirty="0" err="1">
                <a:ea typeface="SimSun" pitchFamily="2" charset="-122"/>
              </a:rPr>
              <a:t>Người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Việt</a:t>
            </a:r>
            <a:r>
              <a:rPr lang="en-US" altLang="zh-CN" sz="2400" dirty="0">
                <a:ea typeface="SimSun" pitchFamily="2" charset="-122"/>
              </a:rPr>
              <a:t> Nam </a:t>
            </a:r>
            <a:r>
              <a:rPr lang="en-US" altLang="zh-CN" sz="2400" dirty="0" err="1">
                <a:ea typeface="SimSun" pitchFamily="2" charset="-122"/>
              </a:rPr>
              <a:t>cũng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không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ít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điểm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yếu</a:t>
            </a:r>
            <a:r>
              <a:rPr lang="en-US" altLang="zh-CN" sz="2400" dirty="0">
                <a:ea typeface="SimSun" pitchFamily="2" charset="-122"/>
              </a:rPr>
              <a:t>: </a:t>
            </a:r>
            <a:r>
              <a:rPr lang="en-US" altLang="zh-CN" sz="2400" dirty="0" err="1">
                <a:ea typeface="SimSun" pitchFamily="2" charset="-122"/>
              </a:rPr>
              <a:t>thiếu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hụt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về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kiến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thức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cơ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bản</a:t>
            </a:r>
            <a:r>
              <a:rPr lang="en-US" altLang="zh-CN" sz="2400" dirty="0">
                <a:ea typeface="SimSun" pitchFamily="2" charset="-122"/>
              </a:rPr>
              <a:t>, </a:t>
            </a:r>
            <a:r>
              <a:rPr lang="en-US" altLang="zh-CN" sz="2400" dirty="0" err="1">
                <a:ea typeface="SimSun" pitchFamily="2" charset="-122"/>
              </a:rPr>
              <a:t>khả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năng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thực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hành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và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sáng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tạo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hạn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chế</a:t>
            </a:r>
            <a:r>
              <a:rPr lang="en-US" altLang="zh-CN" sz="2400" dirty="0">
                <a:ea typeface="SimSun" pitchFamily="2" charset="-122"/>
              </a:rPr>
              <a:t>.</a:t>
            </a:r>
          </a:p>
          <a:p>
            <a:r>
              <a:rPr lang="en-US" altLang="zh-CN" sz="2400" dirty="0">
                <a:ea typeface="SimSun" pitchFamily="2" charset="-122"/>
              </a:rPr>
              <a:t>+ </a:t>
            </a:r>
            <a:r>
              <a:rPr lang="en-US" altLang="zh-CN" sz="2400" dirty="0" err="1">
                <a:ea typeface="SimSun" pitchFamily="2" charset="-122"/>
              </a:rPr>
              <a:t>Phát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huy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điểm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mạnh</a:t>
            </a:r>
            <a:r>
              <a:rPr lang="en-US" altLang="zh-CN" sz="2400" dirty="0">
                <a:ea typeface="SimSun" pitchFamily="2" charset="-122"/>
              </a:rPr>
              <a:t>, </a:t>
            </a:r>
            <a:r>
              <a:rPr lang="en-US" altLang="zh-CN" sz="2400" dirty="0" err="1">
                <a:ea typeface="SimSun" pitchFamily="2" charset="-122"/>
              </a:rPr>
              <a:t>khắc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phục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điểm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yếu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là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thiết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thực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chuẩn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bị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hành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trang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vào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thế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kỉ</a:t>
            </a:r>
            <a:r>
              <a:rPr lang="en-US" altLang="zh-CN" sz="2400" dirty="0">
                <a:ea typeface="SimSun" pitchFamily="2" charset="-122"/>
              </a:rPr>
              <a:t> XXI.</a:t>
            </a:r>
          </a:p>
        </p:txBody>
      </p:sp>
      <p:sp>
        <p:nvSpPr>
          <p:cNvPr id="7178" name="Text Box 7177"/>
          <p:cNvSpPr txBox="1">
            <a:spLocks noChangeArrowheads="1"/>
          </p:cNvSpPr>
          <p:nvPr/>
        </p:nvSpPr>
        <p:spPr bwMode="auto">
          <a:xfrm>
            <a:off x="116704" y="5086649"/>
            <a:ext cx="8847783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400" dirty="0" err="1">
                <a:ea typeface="SimSun" pitchFamily="2" charset="-122"/>
              </a:rPr>
              <a:t>Sử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dụng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thao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tác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lập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luận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bình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luận</a:t>
            </a:r>
            <a:r>
              <a:rPr lang="en-US" altLang="zh-CN" sz="2400" dirty="0">
                <a:ea typeface="SimSun" pitchFamily="2" charset="-122"/>
              </a:rPr>
              <a:t>, </a:t>
            </a:r>
            <a:r>
              <a:rPr lang="en-US" altLang="zh-CN" sz="2400" dirty="0" err="1">
                <a:ea typeface="SimSun" pitchFamily="2" charset="-122"/>
              </a:rPr>
              <a:t>giải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thích</a:t>
            </a:r>
            <a:r>
              <a:rPr lang="en-US" altLang="zh-CN" sz="2400" dirty="0">
                <a:ea typeface="SimSun" pitchFamily="2" charset="-122"/>
              </a:rPr>
              <a:t>, </a:t>
            </a:r>
            <a:r>
              <a:rPr lang="en-US" altLang="zh-CN" sz="2400" dirty="0" err="1">
                <a:ea typeface="SimSun" pitchFamily="2" charset="-122"/>
              </a:rPr>
              <a:t>chứng</a:t>
            </a:r>
            <a:r>
              <a:rPr lang="en-US" altLang="zh-CN" sz="2400" dirty="0">
                <a:ea typeface="SimSun" pitchFamily="2" charset="-122"/>
              </a:rPr>
              <a:t> minh.</a:t>
            </a:r>
          </a:p>
        </p:txBody>
      </p:sp>
      <p:sp>
        <p:nvSpPr>
          <p:cNvPr id="7179" name="Text Box 7178"/>
          <p:cNvSpPr txBox="1">
            <a:spLocks noChangeArrowheads="1"/>
          </p:cNvSpPr>
          <p:nvPr/>
        </p:nvSpPr>
        <p:spPr bwMode="auto">
          <a:xfrm>
            <a:off x="1187624" y="6178194"/>
            <a:ext cx="7776864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400" dirty="0" err="1">
                <a:ea typeface="SimSun" pitchFamily="2" charset="-122"/>
              </a:rPr>
              <a:t>Dùng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dẫn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chứng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trong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thực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tế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xã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hội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là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chủ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yếu</a:t>
            </a:r>
            <a:r>
              <a:rPr lang="en-US" altLang="zh-CN" sz="2400" dirty="0">
                <a:ea typeface="SimSun" pitchFamily="2" charset="-122"/>
              </a:rPr>
              <a:t>.</a:t>
            </a:r>
          </a:p>
        </p:txBody>
      </p:sp>
      <p:sp>
        <p:nvSpPr>
          <p:cNvPr id="2" name="Text Box 7180"/>
          <p:cNvSpPr txBox="1">
            <a:spLocks noChangeArrowheads="1"/>
          </p:cNvSpPr>
          <p:nvPr/>
        </p:nvSpPr>
        <p:spPr bwMode="auto">
          <a:xfrm>
            <a:off x="1331640" y="465674"/>
            <a:ext cx="2667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2800" dirty="0" err="1">
                <a:ea typeface="SimSun" pitchFamily="2" charset="-122"/>
              </a:rPr>
              <a:t>Phân</a:t>
            </a:r>
            <a:r>
              <a:rPr lang="en-US" altLang="zh-CN" sz="2800" dirty="0">
                <a:ea typeface="SimSun" pitchFamily="2" charset="-122"/>
              </a:rPr>
              <a:t> </a:t>
            </a:r>
            <a:r>
              <a:rPr lang="en-US" altLang="zh-CN" sz="2800" dirty="0" err="1">
                <a:ea typeface="SimSun" pitchFamily="2" charset="-122"/>
              </a:rPr>
              <a:t>tích</a:t>
            </a:r>
            <a:r>
              <a:rPr lang="en-US" altLang="zh-CN" sz="2800" dirty="0">
                <a:ea typeface="SimSun" pitchFamily="2" charset="-122"/>
              </a:rPr>
              <a:t> </a:t>
            </a:r>
            <a:r>
              <a:rPr lang="en-US" altLang="zh-CN" sz="2800" dirty="0" err="1">
                <a:ea typeface="SimSun" pitchFamily="2" charset="-122"/>
              </a:rPr>
              <a:t>đề</a:t>
            </a:r>
            <a:endParaRPr lang="en-US" altLang="zh-CN" sz="2800" dirty="0">
              <a:ea typeface="SimSun" pitchFamily="2" charset="-122"/>
            </a:endParaRPr>
          </a:p>
        </p:txBody>
      </p:sp>
      <p:pic>
        <p:nvPicPr>
          <p:cNvPr id="12" name="Picture 4098" descr="post-60-10805980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2898" y="-14288"/>
            <a:ext cx="866775" cy="124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229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6" grpId="0" animBg="1"/>
      <p:bldP spid="7177" grpId="0" animBg="1"/>
      <p:bldP spid="7178" grpId="0" animBg="1"/>
      <p:bldP spid="717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itle 819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467600" cy="872469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pPr algn="l"/>
            <a:r>
              <a:rPr lang="en-US" altLang="zh-CN" sz="2800" b="1" dirty="0" err="1" smtClean="0">
                <a:solidFill>
                  <a:srgbClr val="0070C0"/>
                </a:solidFill>
                <a:ea typeface="SimSun" pitchFamily="2" charset="-122"/>
              </a:rPr>
              <a:t>Đề</a:t>
            </a:r>
            <a:r>
              <a:rPr lang="en-US" altLang="zh-CN" sz="2800" b="1" dirty="0" smtClean="0">
                <a:solidFill>
                  <a:srgbClr val="0070C0"/>
                </a:solidFill>
                <a:ea typeface="SimSun" pitchFamily="2" charset="-122"/>
              </a:rPr>
              <a:t> 2</a:t>
            </a:r>
            <a:endParaRPr lang="en-US" altLang="zh-CN" sz="2800" b="1" i="1" dirty="0" smtClean="0">
              <a:solidFill>
                <a:srgbClr val="0070C0"/>
              </a:solidFill>
              <a:ea typeface="SimSun" pitchFamily="2" charset="-122"/>
            </a:endParaRPr>
          </a:p>
        </p:txBody>
      </p:sp>
      <p:sp>
        <p:nvSpPr>
          <p:cNvPr id="8194" name="Text Box 8195"/>
          <p:cNvSpPr txBox="1">
            <a:spLocks noChangeArrowheads="1"/>
          </p:cNvSpPr>
          <p:nvPr/>
        </p:nvSpPr>
        <p:spPr bwMode="auto">
          <a:xfrm>
            <a:off x="789709" y="1844825"/>
            <a:ext cx="2774179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400" dirty="0">
                <a:ea typeface="SimSun" pitchFamily="2" charset="-122"/>
              </a:rPr>
              <a:t>- </a:t>
            </a:r>
            <a:r>
              <a:rPr lang="en-US" altLang="zh-CN" sz="2400" dirty="0" err="1">
                <a:ea typeface="SimSun" pitchFamily="2" charset="-122"/>
              </a:rPr>
              <a:t>Vấn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đề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nghị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luận</a:t>
            </a:r>
            <a:r>
              <a:rPr lang="en-US" altLang="zh-CN" sz="2400" dirty="0">
                <a:ea typeface="SimSun" pitchFamily="2" charset="-122"/>
              </a:rPr>
              <a:t>:</a:t>
            </a:r>
          </a:p>
        </p:txBody>
      </p:sp>
      <p:sp>
        <p:nvSpPr>
          <p:cNvPr id="8195" name="Text Box 8196"/>
          <p:cNvSpPr txBox="1">
            <a:spLocks noChangeArrowheads="1"/>
          </p:cNvSpPr>
          <p:nvPr/>
        </p:nvSpPr>
        <p:spPr bwMode="auto">
          <a:xfrm>
            <a:off x="810491" y="2420889"/>
            <a:ext cx="3394364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400">
                <a:ea typeface="SimSun" pitchFamily="2" charset="-122"/>
              </a:rPr>
              <a:t>- Yêu cầu về nội dung:</a:t>
            </a:r>
          </a:p>
        </p:txBody>
      </p:sp>
      <p:sp>
        <p:nvSpPr>
          <p:cNvPr id="8196" name="Text Box 8197"/>
          <p:cNvSpPr txBox="1">
            <a:spLocks noChangeArrowheads="1"/>
          </p:cNvSpPr>
          <p:nvPr/>
        </p:nvSpPr>
        <p:spPr bwMode="auto">
          <a:xfrm>
            <a:off x="699654" y="3918999"/>
            <a:ext cx="3859025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400" dirty="0">
                <a:ea typeface="SimSun" pitchFamily="2" charset="-122"/>
              </a:rPr>
              <a:t>- </a:t>
            </a:r>
            <a:r>
              <a:rPr lang="en-US" altLang="zh-CN" sz="2400" dirty="0" err="1">
                <a:ea typeface="SimSun" pitchFamily="2" charset="-122"/>
              </a:rPr>
              <a:t>Yêu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cầu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về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phương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pháp</a:t>
            </a:r>
            <a:r>
              <a:rPr lang="en-US" altLang="zh-CN" sz="2400" dirty="0">
                <a:ea typeface="SimSun" pitchFamily="2" charset="-122"/>
              </a:rPr>
              <a:t>:</a:t>
            </a:r>
          </a:p>
        </p:txBody>
      </p:sp>
      <p:sp>
        <p:nvSpPr>
          <p:cNvPr id="8197" name="Text Box 8198"/>
          <p:cNvSpPr txBox="1">
            <a:spLocks noChangeArrowheads="1"/>
          </p:cNvSpPr>
          <p:nvPr/>
        </p:nvSpPr>
        <p:spPr bwMode="auto">
          <a:xfrm>
            <a:off x="768361" y="4961957"/>
            <a:ext cx="2980362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400" dirty="0">
                <a:ea typeface="SimSun" pitchFamily="2" charset="-122"/>
              </a:rPr>
              <a:t>- </a:t>
            </a:r>
            <a:r>
              <a:rPr lang="en-US" altLang="zh-CN" sz="2400" dirty="0" err="1">
                <a:ea typeface="SimSun" pitchFamily="2" charset="-122"/>
              </a:rPr>
              <a:t>Yêu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cầu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về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tư</a:t>
            </a:r>
            <a:r>
              <a:rPr lang="en-US" altLang="zh-CN" sz="2400" dirty="0">
                <a:ea typeface="SimSun" pitchFamily="2" charset="-122"/>
              </a:rPr>
              <a:t> </a:t>
            </a:r>
            <a:r>
              <a:rPr lang="en-US" altLang="zh-CN" sz="2400" dirty="0" err="1">
                <a:ea typeface="SimSun" pitchFamily="2" charset="-122"/>
              </a:rPr>
              <a:t>liệu</a:t>
            </a:r>
            <a:r>
              <a:rPr lang="en-US" altLang="zh-CN" sz="2400" dirty="0">
                <a:ea typeface="SimSun" pitchFamily="2" charset="-122"/>
              </a:rPr>
              <a:t>:</a:t>
            </a:r>
          </a:p>
        </p:txBody>
      </p:sp>
      <p:sp>
        <p:nvSpPr>
          <p:cNvPr id="8200" name="Text Box 8199"/>
          <p:cNvSpPr txBox="1">
            <a:spLocks noChangeArrowheads="1"/>
          </p:cNvSpPr>
          <p:nvPr/>
        </p:nvSpPr>
        <p:spPr bwMode="auto">
          <a:xfrm>
            <a:off x="3851920" y="1908550"/>
            <a:ext cx="4953000" cy="400110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Tâm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sự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của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HXH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trong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bài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Tự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tình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II</a:t>
            </a:r>
          </a:p>
        </p:txBody>
      </p:sp>
      <p:sp>
        <p:nvSpPr>
          <p:cNvPr id="8201" name="Text Box 8200"/>
          <p:cNvSpPr txBox="1">
            <a:spLocks noChangeArrowheads="1"/>
          </p:cNvSpPr>
          <p:nvPr/>
        </p:nvSpPr>
        <p:spPr bwMode="auto">
          <a:xfrm>
            <a:off x="966787" y="2903336"/>
            <a:ext cx="7925694" cy="1015663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smtClean="0">
                <a:solidFill>
                  <a:srgbClr val="0070C0"/>
                </a:solidFill>
                <a:ea typeface="SimSun" pitchFamily="2" charset="-122"/>
              </a:rPr>
              <a:t>     </a:t>
            </a:r>
            <a:r>
              <a:rPr lang="en-US" altLang="zh-CN" sz="2000" dirty="0" err="1" smtClean="0">
                <a:solidFill>
                  <a:srgbClr val="0070C0"/>
                </a:solidFill>
                <a:ea typeface="SimSun" pitchFamily="2" charset="-122"/>
              </a:rPr>
              <a:t>Nêu</a:t>
            </a:r>
            <a:r>
              <a:rPr lang="en-US" altLang="zh-CN" sz="20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cảm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nghĩ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của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mình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về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tâm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sự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và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diễn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biến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tâm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trạng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của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 smtClean="0">
                <a:solidFill>
                  <a:srgbClr val="0070C0"/>
                </a:solidFill>
                <a:ea typeface="SimSun" pitchFamily="2" charset="-122"/>
              </a:rPr>
              <a:t>Hồ</a:t>
            </a:r>
            <a:r>
              <a:rPr lang="en-US" altLang="zh-CN" sz="20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 smtClean="0">
                <a:solidFill>
                  <a:srgbClr val="0070C0"/>
                </a:solidFill>
                <a:ea typeface="SimSun" pitchFamily="2" charset="-122"/>
              </a:rPr>
              <a:t>Xuân</a:t>
            </a:r>
            <a:r>
              <a:rPr lang="en-US" altLang="zh-CN" sz="20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 smtClean="0">
                <a:solidFill>
                  <a:srgbClr val="0070C0"/>
                </a:solidFill>
                <a:ea typeface="SimSun" pitchFamily="2" charset="-122"/>
              </a:rPr>
              <a:t>Hương</a:t>
            </a:r>
            <a:r>
              <a:rPr lang="en-US" altLang="zh-CN" sz="2000" dirty="0" smtClean="0">
                <a:solidFill>
                  <a:srgbClr val="0070C0"/>
                </a:solidFill>
                <a:ea typeface="SimSun" pitchFamily="2" charset="-122"/>
              </a:rPr>
              <a:t>: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nỗi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cô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đơn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,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chán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chường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,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khát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vọng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được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sống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hạnh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phúc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…</a:t>
            </a:r>
          </a:p>
        </p:txBody>
      </p:sp>
      <p:sp>
        <p:nvSpPr>
          <p:cNvPr id="8202" name="Text Box 8201"/>
          <p:cNvSpPr txBox="1">
            <a:spLocks noChangeArrowheads="1"/>
          </p:cNvSpPr>
          <p:nvPr/>
        </p:nvSpPr>
        <p:spPr bwMode="auto">
          <a:xfrm>
            <a:off x="1004886" y="4415732"/>
            <a:ext cx="7887595" cy="400110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Sử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dụng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thao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tác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lập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luận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phân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tích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kết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hợp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với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nêu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cảm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nghĩ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.</a:t>
            </a:r>
          </a:p>
        </p:txBody>
      </p:sp>
      <p:sp>
        <p:nvSpPr>
          <p:cNvPr id="2" name="Text Box 8202"/>
          <p:cNvSpPr txBox="1">
            <a:spLocks noChangeArrowheads="1"/>
          </p:cNvSpPr>
          <p:nvPr/>
        </p:nvSpPr>
        <p:spPr bwMode="auto">
          <a:xfrm>
            <a:off x="1524000" y="6324600"/>
            <a:ext cx="6629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zh-CN">
              <a:ea typeface="SimSun" pitchFamily="2" charset="-122"/>
            </a:endParaRPr>
          </a:p>
        </p:txBody>
      </p:sp>
      <p:sp>
        <p:nvSpPr>
          <p:cNvPr id="8205" name="Text Box 8204"/>
          <p:cNvSpPr txBox="1">
            <a:spLocks noChangeArrowheads="1"/>
          </p:cNvSpPr>
          <p:nvPr/>
        </p:nvSpPr>
        <p:spPr bwMode="auto">
          <a:xfrm>
            <a:off x="3600903" y="4992734"/>
            <a:ext cx="5291578" cy="400110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Dẫn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chứng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thơ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 smtClean="0">
                <a:solidFill>
                  <a:srgbClr val="0070C0"/>
                </a:solidFill>
                <a:ea typeface="SimSun" pitchFamily="2" charset="-122"/>
              </a:rPr>
              <a:t>Hồ</a:t>
            </a:r>
            <a:r>
              <a:rPr lang="en-US" altLang="zh-CN" sz="20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 smtClean="0">
                <a:solidFill>
                  <a:srgbClr val="0070C0"/>
                </a:solidFill>
                <a:ea typeface="SimSun" pitchFamily="2" charset="-122"/>
              </a:rPr>
              <a:t>Xuân</a:t>
            </a:r>
            <a:r>
              <a:rPr lang="en-US" altLang="zh-CN" sz="20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 smtClean="0">
                <a:solidFill>
                  <a:srgbClr val="0070C0"/>
                </a:solidFill>
                <a:ea typeface="SimSun" pitchFamily="2" charset="-122"/>
              </a:rPr>
              <a:t>Hương</a:t>
            </a:r>
            <a:r>
              <a:rPr lang="en-US" altLang="zh-CN" sz="20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là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chủ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000" dirty="0" err="1">
                <a:solidFill>
                  <a:srgbClr val="0070C0"/>
                </a:solidFill>
                <a:ea typeface="SimSun" pitchFamily="2" charset="-122"/>
              </a:rPr>
              <a:t>yếu</a:t>
            </a:r>
            <a:r>
              <a:rPr lang="en-US" altLang="zh-CN" sz="2000" dirty="0">
                <a:solidFill>
                  <a:srgbClr val="0070C0"/>
                </a:solidFill>
                <a:ea typeface="SimSun" pitchFamily="2" charset="-122"/>
              </a:rPr>
              <a:t>. </a:t>
            </a:r>
          </a:p>
        </p:txBody>
      </p:sp>
      <p:sp>
        <p:nvSpPr>
          <p:cNvPr id="8203" name="Text Box 8206"/>
          <p:cNvSpPr txBox="1">
            <a:spLocks noChangeArrowheads="1"/>
          </p:cNvSpPr>
          <p:nvPr/>
        </p:nvSpPr>
        <p:spPr bwMode="auto">
          <a:xfrm>
            <a:off x="1619672" y="623887"/>
            <a:ext cx="2667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2800" dirty="0" err="1">
                <a:ea typeface="SimSun" pitchFamily="2" charset="-122"/>
              </a:rPr>
              <a:t>Phân</a:t>
            </a:r>
            <a:r>
              <a:rPr lang="en-US" altLang="zh-CN" sz="2800" dirty="0">
                <a:ea typeface="SimSun" pitchFamily="2" charset="-122"/>
              </a:rPr>
              <a:t> </a:t>
            </a:r>
            <a:r>
              <a:rPr lang="en-US" altLang="zh-CN" sz="2800" dirty="0" err="1">
                <a:ea typeface="SimSun" pitchFamily="2" charset="-122"/>
              </a:rPr>
              <a:t>tích</a:t>
            </a:r>
            <a:r>
              <a:rPr lang="en-US" altLang="zh-CN" sz="2800" dirty="0">
                <a:ea typeface="SimSun" pitchFamily="2" charset="-122"/>
              </a:rPr>
              <a:t> </a:t>
            </a:r>
            <a:r>
              <a:rPr lang="en-US" altLang="zh-CN" sz="2800" dirty="0" err="1">
                <a:ea typeface="SimSun" pitchFamily="2" charset="-122"/>
              </a:rPr>
              <a:t>đề</a:t>
            </a:r>
            <a:endParaRPr lang="en-US" altLang="zh-CN" sz="2800" dirty="0">
              <a:ea typeface="SimSun" pitchFamily="2" charset="-122"/>
            </a:endParaRPr>
          </a:p>
        </p:txBody>
      </p:sp>
      <p:pic>
        <p:nvPicPr>
          <p:cNvPr id="13" name="Picture 4098" descr="post-60-10805980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0"/>
            <a:ext cx="866775" cy="124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7974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0" grpId="0" animBg="1"/>
      <p:bldP spid="8201" grpId="0" animBg="1"/>
      <p:bldP spid="8202" grpId="0" animBg="1"/>
      <p:bldP spid="820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1" name="Text Box 8200"/>
          <p:cNvSpPr txBox="1">
            <a:spLocks noChangeArrowheads="1"/>
          </p:cNvSpPr>
          <p:nvPr/>
        </p:nvSpPr>
        <p:spPr bwMode="auto">
          <a:xfrm>
            <a:off x="107504" y="116632"/>
            <a:ext cx="8912671" cy="6924973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400" b="1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sz="2400" b="1" dirty="0" smtClean="0">
                <a:solidFill>
                  <a:srgbClr val="FF0000"/>
                </a:solidFill>
                <a:ea typeface="SimSun" pitchFamily="2" charset="-122"/>
              </a:rPr>
              <a:t>      DÀN Ý MẪU</a:t>
            </a:r>
          </a:p>
          <a:p>
            <a:pPr>
              <a:spcBef>
                <a:spcPct val="50000"/>
              </a:spcBef>
            </a:pP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MB.</a:t>
            </a:r>
          </a:p>
          <a:p>
            <a:pPr marL="342900" indent="-342900">
              <a:spcBef>
                <a:spcPct val="50000"/>
              </a:spcBef>
              <a:buFontTx/>
              <a:buChar char="-"/>
            </a:pP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Giới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thiệu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HXH: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Bà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chúa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thơ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Nôm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.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Dù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viết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về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mình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hay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về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người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,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thơ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bà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đều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ráo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riết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niềm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vui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,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nỗi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buồn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của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cuộc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đời</a:t>
            </a:r>
            <a:endParaRPr lang="en-US" altLang="zh-CN" sz="2400" dirty="0" smtClean="0">
              <a:solidFill>
                <a:srgbClr val="0070C0"/>
              </a:solidFill>
              <a:ea typeface="SimSun" pitchFamily="2" charset="-122"/>
            </a:endParaRPr>
          </a:p>
          <a:p>
            <a:pPr marL="342900" indent="-342900">
              <a:spcBef>
                <a:spcPct val="50000"/>
              </a:spcBef>
              <a:buFontTx/>
              <a:buChar char="-"/>
            </a:pP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Tự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tình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II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là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bài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thơ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tiêu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biểu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của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bà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.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Cả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bài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thơ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là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lời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trần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tình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với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một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chuỗi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tâm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sự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trĩu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nặng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trong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mỗi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câu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chữ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,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trong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đó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phải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kể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đến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2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câu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….(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trich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thơ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)</a:t>
            </a:r>
          </a:p>
          <a:p>
            <a:pPr>
              <a:spcBef>
                <a:spcPct val="50000"/>
              </a:spcBef>
            </a:pP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b.TB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.</a:t>
            </a:r>
          </a:p>
          <a:p>
            <a:pPr marL="342900" indent="-342900">
              <a:spcBef>
                <a:spcPct val="50000"/>
              </a:spcBef>
              <a:buFont typeface="Arial" charset="0"/>
              <a:buChar char="•"/>
            </a:pP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Chuyển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ý: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Bối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cảnh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XH,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Cái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mới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trong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thơ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ca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TĐ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nói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chung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,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Và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ở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đây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,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nữ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sĩ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HXH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cũng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góp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vào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cho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tiếng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nói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ấy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một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khía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cạnh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, 1 gam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màu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đủ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để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làm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rạng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rỡ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bức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tranh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thơ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.: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Tiếng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nói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đòi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quyền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sống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cá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hân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.</a:t>
            </a:r>
          </a:p>
          <a:p>
            <a:pPr marL="342900" indent="-342900">
              <a:spcBef>
                <a:spcPct val="50000"/>
              </a:spcBef>
              <a:buFontTx/>
              <a:buChar char="-"/>
            </a:pP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Ý 1: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Khái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quát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cuộc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đời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,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tình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duyên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dang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dở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của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HXH,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và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phân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tích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sơ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lược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những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câu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thơ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trước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(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câu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1,2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hoặc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1234).</a:t>
            </a:r>
          </a:p>
          <a:p>
            <a:pPr marL="342900" indent="-342900">
              <a:spcBef>
                <a:spcPct val="50000"/>
              </a:spcBef>
              <a:buFontTx/>
              <a:buChar char="-"/>
            </a:pP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Ý 2(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trọng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tâm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)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Phân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tích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2 </a:t>
            </a:r>
            <a:r>
              <a:rPr lang="en-US" altLang="zh-CN" sz="2400" dirty="0" err="1" smtClean="0">
                <a:solidFill>
                  <a:srgbClr val="0070C0"/>
                </a:solidFill>
                <a:ea typeface="SimSun" pitchFamily="2" charset="-122"/>
              </a:rPr>
              <a:t>câu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i="1" u="sng" dirty="0" smtClean="0">
                <a:solidFill>
                  <a:srgbClr val="FF0000"/>
                </a:solidFill>
                <a:ea typeface="SimSun" pitchFamily="2" charset="-122"/>
              </a:rPr>
              <a:t>( </a:t>
            </a:r>
            <a:r>
              <a:rPr lang="en-US" altLang="zh-CN" sz="2400" i="1" u="sng" dirty="0" err="1" smtClean="0">
                <a:solidFill>
                  <a:srgbClr val="FF0000"/>
                </a:solidFill>
                <a:ea typeface="SimSun" pitchFamily="2" charset="-122"/>
              </a:rPr>
              <a:t>các</a:t>
            </a:r>
            <a:r>
              <a:rPr lang="en-US" altLang="zh-CN" sz="2400" i="1" u="sng" dirty="0" smtClean="0">
                <a:solidFill>
                  <a:srgbClr val="FF0000"/>
                </a:solidFill>
                <a:ea typeface="SimSun" pitchFamily="2" charset="-122"/>
              </a:rPr>
              <a:t> con </a:t>
            </a:r>
            <a:r>
              <a:rPr lang="en-US" altLang="zh-CN" sz="2400" i="1" u="sng" dirty="0" err="1" smtClean="0">
                <a:solidFill>
                  <a:srgbClr val="FF0000"/>
                </a:solidFill>
                <a:ea typeface="SimSun" pitchFamily="2" charset="-122"/>
              </a:rPr>
              <a:t>chọn</a:t>
            </a:r>
            <a:r>
              <a:rPr lang="en-US" altLang="zh-CN" sz="2400" dirty="0" smtClean="0">
                <a:solidFill>
                  <a:srgbClr val="0070C0"/>
                </a:solidFill>
                <a:ea typeface="SimSun" pitchFamily="2" charset="-122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23272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1" name="Text Box 8200"/>
          <p:cNvSpPr txBox="1">
            <a:spLocks noChangeArrowheads="1"/>
          </p:cNvSpPr>
          <p:nvPr/>
        </p:nvSpPr>
        <p:spPr bwMode="auto">
          <a:xfrm>
            <a:off x="69347" y="188640"/>
            <a:ext cx="8912671" cy="5878532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800" b="1" dirty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sz="2800" b="1" dirty="0" smtClean="0">
                <a:solidFill>
                  <a:srgbClr val="FF0000"/>
                </a:solidFill>
                <a:ea typeface="SimSun" pitchFamily="2" charset="-122"/>
              </a:rPr>
              <a:t>     </a:t>
            </a:r>
            <a:r>
              <a:rPr lang="en-US" altLang="zh-CN" sz="2800" b="1" dirty="0" smtClean="0">
                <a:solidFill>
                  <a:srgbClr val="FF0000"/>
                </a:solidFill>
                <a:ea typeface="SimSun" pitchFamily="2" charset="-122"/>
              </a:rPr>
              <a:t>VD: </a:t>
            </a:r>
            <a:r>
              <a:rPr lang="en-US" altLang="zh-CN" sz="2400" b="1" dirty="0" err="1" smtClean="0">
                <a:solidFill>
                  <a:srgbClr val="FF0000"/>
                </a:solidFill>
                <a:ea typeface="SimSun" pitchFamily="2" charset="-122"/>
              </a:rPr>
              <a:t>chọn</a:t>
            </a:r>
            <a:r>
              <a:rPr lang="en-US" altLang="zh-CN" sz="2400" b="1" dirty="0" smtClean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sz="2400" b="1" dirty="0" err="1" smtClean="0">
                <a:solidFill>
                  <a:srgbClr val="FF0000"/>
                </a:solidFill>
                <a:ea typeface="SimSun" pitchFamily="2" charset="-122"/>
              </a:rPr>
              <a:t>câu</a:t>
            </a:r>
            <a:r>
              <a:rPr lang="en-US" altLang="zh-CN" sz="2400" b="1" dirty="0" smtClean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sz="2400" b="1" dirty="0" smtClean="0">
                <a:solidFill>
                  <a:srgbClr val="FF0000"/>
                </a:solidFill>
                <a:ea typeface="SimSun" pitchFamily="2" charset="-122"/>
              </a:rPr>
              <a:t>3,4 ( </a:t>
            </a:r>
            <a:r>
              <a:rPr lang="en-US" altLang="zh-CN" sz="2400" b="1" dirty="0" err="1" smtClean="0">
                <a:solidFill>
                  <a:srgbClr val="FF0000"/>
                </a:solidFill>
                <a:ea typeface="SimSun" pitchFamily="2" charset="-122"/>
              </a:rPr>
              <a:t>tâm</a:t>
            </a:r>
            <a:r>
              <a:rPr lang="en-US" altLang="zh-CN" sz="2400" b="1" dirty="0" smtClean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sz="2400" b="1" dirty="0" err="1" smtClean="0">
                <a:solidFill>
                  <a:srgbClr val="FF0000"/>
                </a:solidFill>
                <a:ea typeface="SimSun" pitchFamily="2" charset="-122"/>
              </a:rPr>
              <a:t>sự</a:t>
            </a:r>
            <a:r>
              <a:rPr lang="en-US" altLang="zh-CN" sz="2400" b="1" dirty="0" smtClean="0">
                <a:solidFill>
                  <a:srgbClr val="FF0000"/>
                </a:solidFill>
                <a:ea typeface="SimSun" pitchFamily="2" charset="-122"/>
              </a:rPr>
              <a:t> </a:t>
            </a:r>
            <a:r>
              <a:rPr lang="en-US" altLang="zh-CN" sz="2400" b="1" dirty="0" err="1" smtClean="0">
                <a:solidFill>
                  <a:srgbClr val="FF0000"/>
                </a:solidFill>
                <a:ea typeface="SimSun" pitchFamily="2" charset="-122"/>
              </a:rPr>
              <a:t>của</a:t>
            </a:r>
            <a:r>
              <a:rPr lang="en-US" altLang="zh-CN" sz="2400" b="1" dirty="0" smtClean="0">
                <a:solidFill>
                  <a:srgbClr val="FF0000"/>
                </a:solidFill>
                <a:ea typeface="SimSun" pitchFamily="2" charset="-122"/>
              </a:rPr>
              <a:t> HXH qua 2 </a:t>
            </a:r>
            <a:r>
              <a:rPr lang="en-US" altLang="zh-CN" sz="2400" b="1" dirty="0" err="1" smtClean="0">
                <a:solidFill>
                  <a:srgbClr val="FF0000"/>
                </a:solidFill>
                <a:ea typeface="SimSun" pitchFamily="2" charset="-122"/>
              </a:rPr>
              <a:t>câu</a:t>
            </a:r>
            <a:r>
              <a:rPr lang="en-US" altLang="zh-CN" sz="2400" b="1" dirty="0" smtClean="0">
                <a:solidFill>
                  <a:srgbClr val="FF0000"/>
                </a:solidFill>
                <a:ea typeface="SimSun" pitchFamily="2" charset="-122"/>
              </a:rPr>
              <a:t> 3,4)</a:t>
            </a:r>
            <a:endParaRPr lang="en-US" altLang="zh-CN" sz="2400" b="1" dirty="0" smtClean="0">
              <a:solidFill>
                <a:srgbClr val="FF0000"/>
              </a:solidFill>
              <a:ea typeface="SimSun" pitchFamily="2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2800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HXH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tìm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đến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rượu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để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giải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sâu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,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tìm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đến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trăng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để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giãy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bày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nỗi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niềm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cô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đơn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tủi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hổ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(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thơ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).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Bởi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2060"/>
                </a:solidFill>
                <a:ea typeface="SimSun" pitchFamily="2" charset="-122"/>
              </a:rPr>
              <a:t>r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ượu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và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trăng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vốn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là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bạn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của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thi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nhân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,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là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phương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tiện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để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người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xưa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trút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tâm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tình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và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niềm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sầu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tủi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.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Với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XH, 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đây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là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1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giải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pháp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,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mới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hay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nữ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sĩ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cô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đơn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biết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chừng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nào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!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Trong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bối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cảnh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XH PK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nhiều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lề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thói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ràng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buộc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ấy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, 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XH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càng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đơn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độc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hơn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.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Nhưng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rượu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chỉ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để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lại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vị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đắng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chat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bởi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“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say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lại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tỉnh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”.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Tỉnh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để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càng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nhìn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rõ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hơn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,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thấm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thía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hơn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nỗi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đau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duyên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phận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của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mình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.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Từ</a:t>
            </a:r>
            <a:r>
              <a:rPr lang="en-US" altLang="zh-CN" sz="2400" dirty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“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lại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”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được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dùng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như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một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tín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hiệu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mở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ra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cả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sự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chán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chường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,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mỏi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 smtClean="0">
                <a:solidFill>
                  <a:srgbClr val="002060"/>
                </a:solidFill>
                <a:ea typeface="SimSun" pitchFamily="2" charset="-122"/>
              </a:rPr>
              <a:t>mệt</a:t>
            </a:r>
            <a:r>
              <a:rPr lang="en-US" altLang="zh-CN" sz="2400" dirty="0" smtClean="0">
                <a:solidFill>
                  <a:srgbClr val="002060"/>
                </a:solidFill>
                <a:ea typeface="SimSun" pitchFamily="2" charset="-122"/>
              </a:rPr>
              <a:t>….</a:t>
            </a:r>
          </a:p>
          <a:p>
            <a:pPr>
              <a:spcBef>
                <a:spcPct val="50000"/>
              </a:spcBef>
            </a:pPr>
            <a:r>
              <a:rPr lang="en-US" altLang="zh-CN" sz="2400" dirty="0">
                <a:solidFill>
                  <a:srgbClr val="002060"/>
                </a:solidFill>
                <a:ea typeface="SimSun" pitchFamily="2" charset="-122"/>
              </a:rPr>
              <a:t>( MRLH: </a:t>
            </a:r>
            <a:r>
              <a:rPr lang="en-US" altLang="zh-CN" sz="2400" dirty="0" err="1">
                <a:solidFill>
                  <a:srgbClr val="002060"/>
                </a:solidFill>
                <a:ea typeface="SimSun" pitchFamily="2" charset="-122"/>
              </a:rPr>
              <a:t>thơ</a:t>
            </a:r>
            <a:r>
              <a:rPr lang="en-US" altLang="zh-CN" sz="2400" dirty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2060"/>
                </a:solidFill>
                <a:ea typeface="SimSun" pitchFamily="2" charset="-122"/>
              </a:rPr>
              <a:t>Bao</a:t>
            </a:r>
            <a:r>
              <a:rPr lang="en-US" altLang="zh-CN" sz="2400" dirty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2060"/>
                </a:solidFill>
                <a:ea typeface="SimSun" pitchFamily="2" charset="-122"/>
              </a:rPr>
              <a:t>Công</a:t>
            </a:r>
            <a:endParaRPr lang="en-US" altLang="zh-CN" sz="2400" dirty="0">
              <a:solidFill>
                <a:srgbClr val="002060"/>
              </a:solidFill>
              <a:ea typeface="SimSun" pitchFamily="2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2400" dirty="0">
                <a:solidFill>
                  <a:srgbClr val="002060"/>
                </a:solidFill>
                <a:ea typeface="SimSun" pitchFamily="2" charset="-122"/>
                <a:sym typeface="Wingdings" pitchFamily="2" charset="2"/>
              </a:rPr>
              <a:t> </a:t>
            </a:r>
            <a:r>
              <a:rPr lang="en-US" altLang="zh-CN" sz="2400" dirty="0" err="1">
                <a:solidFill>
                  <a:srgbClr val="002060"/>
                </a:solidFill>
                <a:ea typeface="SimSun" pitchFamily="2" charset="-122"/>
                <a:sym typeface="Wingdings" pitchFamily="2" charset="2"/>
              </a:rPr>
              <a:t>Muôn</a:t>
            </a:r>
            <a:r>
              <a:rPr lang="en-US" altLang="zh-CN" sz="2400" dirty="0">
                <a:solidFill>
                  <a:srgbClr val="002060"/>
                </a:solidFill>
                <a:ea typeface="SimSun" pitchFamily="2" charset="-122"/>
                <a:sym typeface="Wingdings" pitchFamily="2" charset="2"/>
              </a:rPr>
              <a:t> </a:t>
            </a:r>
            <a:r>
              <a:rPr lang="en-US" altLang="zh-CN" sz="2400" dirty="0" err="1">
                <a:solidFill>
                  <a:srgbClr val="002060"/>
                </a:solidFill>
                <a:ea typeface="SimSun" pitchFamily="2" charset="-122"/>
                <a:sym typeface="Wingdings" pitchFamily="2" charset="2"/>
              </a:rPr>
              <a:t>phần</a:t>
            </a:r>
            <a:r>
              <a:rPr lang="en-US" altLang="zh-CN" sz="2400" dirty="0">
                <a:solidFill>
                  <a:srgbClr val="002060"/>
                </a:solidFill>
                <a:ea typeface="SimSun" pitchFamily="2" charset="-122"/>
                <a:sym typeface="Wingdings" pitchFamily="2" charset="2"/>
              </a:rPr>
              <a:t> </a:t>
            </a:r>
            <a:r>
              <a:rPr lang="en-US" altLang="zh-CN" sz="2400" dirty="0" err="1">
                <a:solidFill>
                  <a:srgbClr val="002060"/>
                </a:solidFill>
                <a:ea typeface="SimSun" pitchFamily="2" charset="-122"/>
                <a:sym typeface="Wingdings" pitchFamily="2" charset="2"/>
              </a:rPr>
              <a:t>đau</a:t>
            </a:r>
            <a:r>
              <a:rPr lang="en-US" altLang="zh-CN" sz="2400" dirty="0">
                <a:solidFill>
                  <a:srgbClr val="002060"/>
                </a:solidFill>
                <a:ea typeface="SimSun" pitchFamily="2" charset="-122"/>
                <a:sym typeface="Wingdings" pitchFamily="2" charset="2"/>
              </a:rPr>
              <a:t> </a:t>
            </a:r>
            <a:r>
              <a:rPr lang="en-US" altLang="zh-CN" sz="2400" dirty="0" err="1">
                <a:solidFill>
                  <a:srgbClr val="002060"/>
                </a:solidFill>
                <a:ea typeface="SimSun" pitchFamily="2" charset="-122"/>
                <a:sym typeface="Wingdings" pitchFamily="2" charset="2"/>
              </a:rPr>
              <a:t>đớn</a:t>
            </a:r>
            <a:r>
              <a:rPr lang="en-US" altLang="zh-CN" sz="2400" dirty="0">
                <a:solidFill>
                  <a:srgbClr val="002060"/>
                </a:solidFill>
                <a:ea typeface="SimSun" pitchFamily="2" charset="-122"/>
                <a:sym typeface="Wingdings" pitchFamily="2" charset="2"/>
              </a:rPr>
              <a:t> TRK: </a:t>
            </a:r>
            <a:r>
              <a:rPr lang="en-US" altLang="zh-CN" sz="2400" dirty="0" err="1">
                <a:solidFill>
                  <a:srgbClr val="002060"/>
                </a:solidFill>
                <a:ea typeface="SimSun" pitchFamily="2" charset="-122"/>
                <a:sym typeface="Wingdings" pitchFamily="2" charset="2"/>
              </a:rPr>
              <a:t>Khi</a:t>
            </a:r>
            <a:r>
              <a:rPr lang="en-US" altLang="zh-CN" sz="2400" dirty="0">
                <a:solidFill>
                  <a:srgbClr val="002060"/>
                </a:solidFill>
                <a:ea typeface="SimSun" pitchFamily="2" charset="-122"/>
                <a:sym typeface="Wingdings" pitchFamily="2" charset="2"/>
              </a:rPr>
              <a:t> </a:t>
            </a:r>
            <a:r>
              <a:rPr lang="en-US" altLang="zh-CN" sz="2400" dirty="0" err="1">
                <a:solidFill>
                  <a:srgbClr val="002060"/>
                </a:solidFill>
                <a:ea typeface="SimSun" pitchFamily="2" charset="-122"/>
                <a:sym typeface="Wingdings" pitchFamily="2" charset="2"/>
              </a:rPr>
              <a:t>tỉnh</a:t>
            </a:r>
            <a:r>
              <a:rPr lang="en-US" altLang="zh-CN" sz="2400" dirty="0">
                <a:solidFill>
                  <a:srgbClr val="002060"/>
                </a:solidFill>
                <a:ea typeface="SimSun" pitchFamily="2" charset="-122"/>
                <a:sym typeface="Wingdings" pitchFamily="2" charset="2"/>
              </a:rPr>
              <a:t> ….</a:t>
            </a:r>
            <a:r>
              <a:rPr lang="en-US" altLang="zh-CN" sz="2400" dirty="0" err="1">
                <a:solidFill>
                  <a:srgbClr val="002060"/>
                </a:solidFill>
                <a:ea typeface="SimSun" pitchFamily="2" charset="-122"/>
                <a:sym typeface="Wingdings" pitchFamily="2" charset="2"/>
              </a:rPr>
              <a:t>xót</a:t>
            </a:r>
            <a:r>
              <a:rPr lang="en-US" altLang="zh-CN" sz="2400" dirty="0">
                <a:solidFill>
                  <a:srgbClr val="002060"/>
                </a:solidFill>
                <a:ea typeface="SimSun" pitchFamily="2" charset="-122"/>
                <a:sym typeface="Wingdings" pitchFamily="2" charset="2"/>
              </a:rPr>
              <a:t> </a:t>
            </a:r>
            <a:r>
              <a:rPr lang="en-US" altLang="zh-CN" sz="2400" dirty="0" err="1">
                <a:solidFill>
                  <a:srgbClr val="002060"/>
                </a:solidFill>
                <a:ea typeface="SimSun" pitchFamily="2" charset="-122"/>
                <a:sym typeface="Wingdings" pitchFamily="2" charset="2"/>
              </a:rPr>
              <a:t>xa</a:t>
            </a:r>
            <a:endParaRPr lang="en-US" altLang="zh-CN" sz="2400" dirty="0">
              <a:solidFill>
                <a:srgbClr val="002060"/>
              </a:solidFill>
              <a:ea typeface="SimSun" pitchFamily="2" charset="-122"/>
            </a:endParaRPr>
          </a:p>
          <a:p>
            <a:pPr>
              <a:spcBef>
                <a:spcPct val="50000"/>
              </a:spcBef>
            </a:pPr>
            <a:endParaRPr lang="en-US" altLang="zh-CN" sz="2800" dirty="0" smtClean="0">
              <a:solidFill>
                <a:srgbClr val="002060"/>
              </a:solidFill>
              <a:ea typeface="SimSun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91057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tle 9217"/>
          <p:cNvSpPr>
            <a:spLocks noGrp="1" noChangeArrowheads="1"/>
          </p:cNvSpPr>
          <p:nvPr>
            <p:ph type="title"/>
          </p:nvPr>
        </p:nvSpPr>
        <p:spPr>
          <a:xfrm>
            <a:off x="454956" y="391181"/>
            <a:ext cx="7409250" cy="589548"/>
          </a:xfrm>
          <a:solidFill>
            <a:schemeClr val="bg1"/>
          </a:solidFill>
        </p:spPr>
        <p:txBody>
          <a:bodyPr/>
          <a:lstStyle/>
          <a:p>
            <a:pPr algn="l"/>
            <a:r>
              <a:rPr lang="en-US" altLang="zh-CN" sz="2800" b="1" smtClean="0">
                <a:solidFill>
                  <a:srgbClr val="0070C0"/>
                </a:solidFill>
                <a:ea typeface="SimSun" pitchFamily="2" charset="-122"/>
              </a:rPr>
              <a:t>Đề 3</a:t>
            </a:r>
          </a:p>
        </p:txBody>
      </p:sp>
      <p:sp>
        <p:nvSpPr>
          <p:cNvPr id="9218" name="Text Box 9219"/>
          <p:cNvSpPr txBox="1">
            <a:spLocks noChangeArrowheads="1"/>
          </p:cNvSpPr>
          <p:nvPr/>
        </p:nvSpPr>
        <p:spPr bwMode="auto">
          <a:xfrm>
            <a:off x="20751" y="1594446"/>
            <a:ext cx="2575877" cy="400110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000" dirty="0">
                <a:ea typeface="SimSun" pitchFamily="2" charset="-122"/>
              </a:rPr>
              <a:t>- </a:t>
            </a:r>
            <a:r>
              <a:rPr lang="en-US" altLang="zh-CN" sz="2000" dirty="0" err="1">
                <a:ea typeface="SimSun" pitchFamily="2" charset="-122"/>
              </a:rPr>
              <a:t>Vấn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đề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nghị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luận</a:t>
            </a:r>
            <a:r>
              <a:rPr lang="en-US" altLang="zh-CN" sz="2000" dirty="0">
                <a:ea typeface="SimSun" pitchFamily="2" charset="-122"/>
              </a:rPr>
              <a:t>:</a:t>
            </a:r>
          </a:p>
        </p:txBody>
      </p:sp>
      <p:sp>
        <p:nvSpPr>
          <p:cNvPr id="9219" name="Text Box 9220"/>
          <p:cNvSpPr txBox="1">
            <a:spLocks noChangeArrowheads="1"/>
          </p:cNvSpPr>
          <p:nvPr/>
        </p:nvSpPr>
        <p:spPr bwMode="auto">
          <a:xfrm>
            <a:off x="-15343" y="2067471"/>
            <a:ext cx="3619500" cy="400110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000" dirty="0">
                <a:ea typeface="SimSun" pitchFamily="2" charset="-122"/>
              </a:rPr>
              <a:t>- </a:t>
            </a:r>
            <a:r>
              <a:rPr lang="en-US" altLang="zh-CN" sz="2000" dirty="0" err="1">
                <a:ea typeface="SimSun" pitchFamily="2" charset="-122"/>
              </a:rPr>
              <a:t>Yêu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cầu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về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nội</a:t>
            </a:r>
            <a:r>
              <a:rPr lang="en-US" altLang="zh-CN" sz="2000" dirty="0">
                <a:ea typeface="SimSun" pitchFamily="2" charset="-122"/>
              </a:rPr>
              <a:t> dung:</a:t>
            </a:r>
          </a:p>
        </p:txBody>
      </p:sp>
      <p:sp>
        <p:nvSpPr>
          <p:cNvPr id="9220" name="Text Box 9221"/>
          <p:cNvSpPr txBox="1">
            <a:spLocks noChangeArrowheads="1"/>
          </p:cNvSpPr>
          <p:nvPr/>
        </p:nvSpPr>
        <p:spPr bwMode="auto">
          <a:xfrm>
            <a:off x="-4968" y="4289920"/>
            <a:ext cx="3598749" cy="400110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000" dirty="0">
                <a:ea typeface="SimSun" pitchFamily="2" charset="-122"/>
              </a:rPr>
              <a:t>- </a:t>
            </a:r>
            <a:r>
              <a:rPr lang="en-US" altLang="zh-CN" sz="2000" dirty="0" err="1">
                <a:ea typeface="SimSun" pitchFamily="2" charset="-122"/>
              </a:rPr>
              <a:t>Yêu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cầu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về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phương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pháp</a:t>
            </a:r>
            <a:r>
              <a:rPr lang="en-US" altLang="zh-CN" sz="2000" dirty="0">
                <a:ea typeface="SimSun" pitchFamily="2" charset="-122"/>
              </a:rPr>
              <a:t>:</a:t>
            </a:r>
          </a:p>
        </p:txBody>
      </p:sp>
      <p:sp>
        <p:nvSpPr>
          <p:cNvPr id="9221" name="Text Box 9222"/>
          <p:cNvSpPr txBox="1">
            <a:spLocks noChangeArrowheads="1"/>
          </p:cNvSpPr>
          <p:nvPr/>
        </p:nvSpPr>
        <p:spPr bwMode="auto">
          <a:xfrm>
            <a:off x="51389" y="5134939"/>
            <a:ext cx="2514600" cy="400110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000" dirty="0">
                <a:ea typeface="SimSun" pitchFamily="2" charset="-122"/>
              </a:rPr>
              <a:t>- </a:t>
            </a:r>
            <a:r>
              <a:rPr lang="en-US" altLang="zh-CN" sz="2000" dirty="0" err="1">
                <a:ea typeface="SimSun" pitchFamily="2" charset="-122"/>
              </a:rPr>
              <a:t>Yêu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cầu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về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tư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liệu</a:t>
            </a:r>
            <a:r>
              <a:rPr lang="en-US" altLang="zh-CN" sz="2000" dirty="0">
                <a:ea typeface="SimSun" pitchFamily="2" charset="-122"/>
              </a:rPr>
              <a:t>:</a:t>
            </a:r>
          </a:p>
        </p:txBody>
      </p:sp>
      <p:sp>
        <p:nvSpPr>
          <p:cNvPr id="9225" name="Text Box 9224"/>
          <p:cNvSpPr txBox="1">
            <a:spLocks noChangeArrowheads="1"/>
          </p:cNvSpPr>
          <p:nvPr/>
        </p:nvSpPr>
        <p:spPr bwMode="auto">
          <a:xfrm>
            <a:off x="1058594" y="2486054"/>
            <a:ext cx="7239000" cy="178510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000" dirty="0" err="1">
                <a:ea typeface="SimSun" pitchFamily="2" charset="-122"/>
              </a:rPr>
              <a:t>Có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thể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triển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khai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theo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một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trong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các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hướng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sau</a:t>
            </a:r>
            <a:r>
              <a:rPr lang="en-US" altLang="zh-CN" sz="2000" dirty="0">
                <a:ea typeface="SimSun" pitchFamily="2" charset="-122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altLang="zh-CN" sz="2000" dirty="0">
                <a:ea typeface="SimSun" pitchFamily="2" charset="-122"/>
              </a:rPr>
              <a:t>+ </a:t>
            </a:r>
            <a:r>
              <a:rPr lang="en-US" altLang="zh-CN" sz="2000" dirty="0" err="1">
                <a:ea typeface="SimSun" pitchFamily="2" charset="-122"/>
              </a:rPr>
              <a:t>Bức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tranh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thu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làng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quê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Việt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nam</a:t>
            </a:r>
            <a:endParaRPr lang="en-US" altLang="zh-CN" sz="2000" dirty="0">
              <a:ea typeface="SimSun" pitchFamily="2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2000" dirty="0">
                <a:ea typeface="SimSun" pitchFamily="2" charset="-122"/>
              </a:rPr>
              <a:t>+ </a:t>
            </a:r>
            <a:r>
              <a:rPr lang="en-US" altLang="zh-CN" sz="2000" dirty="0" err="1">
                <a:ea typeface="SimSun" pitchFamily="2" charset="-122"/>
              </a:rPr>
              <a:t>Tâm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sự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của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Nguyễn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Khuyến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trong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bài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thơ</a:t>
            </a:r>
            <a:endParaRPr lang="en-US" altLang="zh-CN" sz="2000" dirty="0">
              <a:ea typeface="SimSun" pitchFamily="2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2000" dirty="0">
                <a:ea typeface="SimSun" pitchFamily="2" charset="-122"/>
              </a:rPr>
              <a:t>+ </a:t>
            </a:r>
            <a:r>
              <a:rPr lang="en-US" altLang="zh-CN" sz="2000" dirty="0" err="1">
                <a:ea typeface="SimSun" pitchFamily="2" charset="-122"/>
              </a:rPr>
              <a:t>Những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thành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công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về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nghệ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thuật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của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bài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thơ</a:t>
            </a:r>
            <a:endParaRPr lang="en-US" altLang="zh-CN" sz="2000" dirty="0">
              <a:ea typeface="SimSun" pitchFamily="2" charset="-122"/>
            </a:endParaRPr>
          </a:p>
        </p:txBody>
      </p:sp>
      <p:sp>
        <p:nvSpPr>
          <p:cNvPr id="9226" name="Text Box 9225"/>
          <p:cNvSpPr txBox="1">
            <a:spLocks noChangeArrowheads="1"/>
          </p:cNvSpPr>
          <p:nvPr/>
        </p:nvSpPr>
        <p:spPr bwMode="auto">
          <a:xfrm>
            <a:off x="2267744" y="1594446"/>
            <a:ext cx="6876255" cy="40011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000" dirty="0" err="1">
                <a:ea typeface="SimSun" pitchFamily="2" charset="-122"/>
              </a:rPr>
              <a:t>Một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vẻ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đẹp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của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bài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thơ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i="1" dirty="0" err="1">
                <a:ea typeface="SimSun" pitchFamily="2" charset="-122"/>
              </a:rPr>
              <a:t>Câu</a:t>
            </a:r>
            <a:r>
              <a:rPr lang="en-US" altLang="zh-CN" sz="2000" i="1" dirty="0">
                <a:ea typeface="SimSun" pitchFamily="2" charset="-122"/>
              </a:rPr>
              <a:t> </a:t>
            </a:r>
            <a:r>
              <a:rPr lang="en-US" altLang="zh-CN" sz="2000" i="1" dirty="0" err="1">
                <a:ea typeface="SimSun" pitchFamily="2" charset="-122"/>
              </a:rPr>
              <a:t>cá</a:t>
            </a:r>
            <a:r>
              <a:rPr lang="en-US" altLang="zh-CN" sz="2000" i="1" dirty="0">
                <a:ea typeface="SimSun" pitchFamily="2" charset="-122"/>
              </a:rPr>
              <a:t> </a:t>
            </a:r>
            <a:r>
              <a:rPr lang="en-US" altLang="zh-CN" sz="2000" i="1" dirty="0" err="1">
                <a:ea typeface="SimSun" pitchFamily="2" charset="-122"/>
              </a:rPr>
              <a:t>mùa</a:t>
            </a:r>
            <a:r>
              <a:rPr lang="en-US" altLang="zh-CN" sz="2000" i="1" dirty="0">
                <a:ea typeface="SimSun" pitchFamily="2" charset="-122"/>
              </a:rPr>
              <a:t> </a:t>
            </a:r>
            <a:r>
              <a:rPr lang="en-US" altLang="zh-CN" sz="2000" i="1" dirty="0" err="1">
                <a:ea typeface="SimSun" pitchFamily="2" charset="-122"/>
              </a:rPr>
              <a:t>thu</a:t>
            </a:r>
            <a:r>
              <a:rPr lang="en-US" altLang="zh-CN" sz="2000" dirty="0">
                <a:ea typeface="SimSun" pitchFamily="2" charset="-122"/>
              </a:rPr>
              <a:t> - </a:t>
            </a:r>
            <a:r>
              <a:rPr lang="en-US" altLang="zh-CN" sz="2000" dirty="0" err="1">
                <a:ea typeface="SimSun" pitchFamily="2" charset="-122"/>
              </a:rPr>
              <a:t>Nguyễn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Khuyến</a:t>
            </a:r>
            <a:endParaRPr lang="en-US" altLang="zh-CN" sz="2000" dirty="0">
              <a:ea typeface="SimSun" pitchFamily="2" charset="-122"/>
            </a:endParaRPr>
          </a:p>
        </p:txBody>
      </p:sp>
      <p:sp>
        <p:nvSpPr>
          <p:cNvPr id="9227" name="Text Box 9226"/>
          <p:cNvSpPr txBox="1">
            <a:spLocks noChangeArrowheads="1"/>
          </p:cNvSpPr>
          <p:nvPr/>
        </p:nvSpPr>
        <p:spPr bwMode="auto">
          <a:xfrm>
            <a:off x="455665" y="4734829"/>
            <a:ext cx="8676454" cy="40011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000" dirty="0" err="1">
                <a:ea typeface="SimSun" pitchFamily="2" charset="-122"/>
              </a:rPr>
              <a:t>Phân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tích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kết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hợp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với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chứng</a:t>
            </a:r>
            <a:r>
              <a:rPr lang="en-US" altLang="zh-CN" sz="2000" dirty="0">
                <a:ea typeface="SimSun" pitchFamily="2" charset="-122"/>
              </a:rPr>
              <a:t> minh, </a:t>
            </a:r>
            <a:r>
              <a:rPr lang="en-US" altLang="zh-CN" sz="2000" dirty="0" err="1">
                <a:ea typeface="SimSun" pitchFamily="2" charset="-122"/>
              </a:rPr>
              <a:t>có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thể</a:t>
            </a:r>
            <a:r>
              <a:rPr lang="en-US" altLang="zh-CN" sz="2000" dirty="0">
                <a:ea typeface="SimSun" pitchFamily="2" charset="-122"/>
              </a:rPr>
              <a:t> so </a:t>
            </a:r>
            <a:r>
              <a:rPr lang="en-US" altLang="zh-CN" sz="2000" dirty="0" err="1">
                <a:ea typeface="SimSun" pitchFamily="2" charset="-122"/>
              </a:rPr>
              <a:t>sánh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với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các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bài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thơ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thu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khác</a:t>
            </a:r>
            <a:endParaRPr lang="en-US" altLang="zh-CN" sz="2000" dirty="0">
              <a:ea typeface="SimSun" pitchFamily="2" charset="-122"/>
            </a:endParaRPr>
          </a:p>
        </p:txBody>
      </p:sp>
      <p:sp>
        <p:nvSpPr>
          <p:cNvPr id="9228" name="Text Box 9227"/>
          <p:cNvSpPr txBox="1">
            <a:spLocks noChangeArrowheads="1"/>
          </p:cNvSpPr>
          <p:nvPr/>
        </p:nvSpPr>
        <p:spPr bwMode="auto">
          <a:xfrm>
            <a:off x="654076" y="5540715"/>
            <a:ext cx="8478043" cy="70788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000" dirty="0">
                <a:ea typeface="SimSun" pitchFamily="2" charset="-122"/>
              </a:rPr>
              <a:t>     </a:t>
            </a:r>
            <a:r>
              <a:rPr lang="en-US" altLang="zh-CN" sz="2000" dirty="0" err="1">
                <a:ea typeface="SimSun" pitchFamily="2" charset="-122"/>
              </a:rPr>
              <a:t>Bài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i="1" dirty="0" err="1">
                <a:ea typeface="SimSun" pitchFamily="2" charset="-122"/>
              </a:rPr>
              <a:t>Câu</a:t>
            </a:r>
            <a:r>
              <a:rPr lang="en-US" altLang="zh-CN" sz="2000" i="1" dirty="0">
                <a:ea typeface="SimSun" pitchFamily="2" charset="-122"/>
              </a:rPr>
              <a:t> </a:t>
            </a:r>
            <a:r>
              <a:rPr lang="en-US" altLang="zh-CN" sz="2000" i="1" dirty="0" err="1">
                <a:ea typeface="SimSun" pitchFamily="2" charset="-122"/>
              </a:rPr>
              <a:t>cá</a:t>
            </a:r>
            <a:r>
              <a:rPr lang="en-US" altLang="zh-CN" sz="2000" i="1" dirty="0">
                <a:ea typeface="SimSun" pitchFamily="2" charset="-122"/>
              </a:rPr>
              <a:t> </a:t>
            </a:r>
            <a:r>
              <a:rPr lang="en-US" altLang="zh-CN" sz="2000" i="1" dirty="0" err="1">
                <a:ea typeface="SimSun" pitchFamily="2" charset="-122"/>
              </a:rPr>
              <a:t>mùa</a:t>
            </a:r>
            <a:r>
              <a:rPr lang="en-US" altLang="zh-CN" sz="2000" i="1" dirty="0">
                <a:ea typeface="SimSun" pitchFamily="2" charset="-122"/>
              </a:rPr>
              <a:t> </a:t>
            </a:r>
            <a:r>
              <a:rPr lang="en-US" altLang="zh-CN" sz="2000" i="1" dirty="0" err="1">
                <a:ea typeface="SimSun" pitchFamily="2" charset="-122"/>
              </a:rPr>
              <a:t>thu</a:t>
            </a:r>
            <a:r>
              <a:rPr lang="en-US" altLang="zh-CN" sz="2000" dirty="0">
                <a:ea typeface="SimSun" pitchFamily="2" charset="-122"/>
              </a:rPr>
              <a:t>, </a:t>
            </a:r>
            <a:r>
              <a:rPr lang="en-US" altLang="zh-CN" sz="2000" dirty="0" err="1">
                <a:ea typeface="SimSun" pitchFamily="2" charset="-122"/>
              </a:rPr>
              <a:t>thơ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văn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của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Nguyễn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Khuyến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hoặc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các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bài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thơ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 smtClean="0">
                <a:ea typeface="SimSun" pitchFamily="2" charset="-122"/>
              </a:rPr>
              <a:t>khác</a:t>
            </a:r>
            <a:r>
              <a:rPr lang="en-US" altLang="zh-CN" sz="2000" dirty="0" smtClean="0">
                <a:ea typeface="SimSun" pitchFamily="2" charset="-122"/>
              </a:rPr>
              <a:t> </a:t>
            </a:r>
            <a:r>
              <a:rPr lang="en-US" altLang="zh-CN" sz="2000" dirty="0" err="1" smtClean="0">
                <a:ea typeface="SimSun" pitchFamily="2" charset="-122"/>
              </a:rPr>
              <a:t>viết</a:t>
            </a:r>
            <a:r>
              <a:rPr lang="en-US" altLang="zh-CN" sz="2000" dirty="0" smtClean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về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>
                <a:ea typeface="SimSun" pitchFamily="2" charset="-122"/>
              </a:rPr>
              <a:t>mùa</a:t>
            </a:r>
            <a:r>
              <a:rPr lang="en-US" altLang="zh-CN" sz="2000" dirty="0">
                <a:ea typeface="SimSun" pitchFamily="2" charset="-122"/>
              </a:rPr>
              <a:t> </a:t>
            </a:r>
            <a:r>
              <a:rPr lang="en-US" altLang="zh-CN" sz="2000" dirty="0" err="1" smtClean="0">
                <a:ea typeface="SimSun" pitchFamily="2" charset="-122"/>
              </a:rPr>
              <a:t>thu</a:t>
            </a:r>
            <a:r>
              <a:rPr lang="en-US" altLang="zh-CN" sz="2000" dirty="0" smtClean="0">
                <a:ea typeface="SimSun" pitchFamily="2" charset="-122"/>
              </a:rPr>
              <a:t>.</a:t>
            </a:r>
            <a:endParaRPr lang="en-US" altLang="zh-CN" sz="2000" dirty="0">
              <a:ea typeface="SimSun" pitchFamily="2" charset="-122"/>
            </a:endParaRPr>
          </a:p>
        </p:txBody>
      </p:sp>
      <p:sp>
        <p:nvSpPr>
          <p:cNvPr id="2" name="Text Box 9229"/>
          <p:cNvSpPr txBox="1">
            <a:spLocks noChangeArrowheads="1"/>
          </p:cNvSpPr>
          <p:nvPr/>
        </p:nvSpPr>
        <p:spPr bwMode="auto">
          <a:xfrm>
            <a:off x="1475656" y="391180"/>
            <a:ext cx="2667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2800" dirty="0" err="1">
                <a:ea typeface="SimSun" pitchFamily="2" charset="-122"/>
              </a:rPr>
              <a:t>Phân</a:t>
            </a:r>
            <a:r>
              <a:rPr lang="en-US" altLang="zh-CN" sz="2800" dirty="0">
                <a:ea typeface="SimSun" pitchFamily="2" charset="-122"/>
              </a:rPr>
              <a:t> </a:t>
            </a:r>
            <a:r>
              <a:rPr lang="en-US" altLang="zh-CN" sz="2800" dirty="0" err="1">
                <a:ea typeface="SimSun" pitchFamily="2" charset="-122"/>
              </a:rPr>
              <a:t>tích</a:t>
            </a:r>
            <a:r>
              <a:rPr lang="en-US" altLang="zh-CN" sz="2800" dirty="0">
                <a:ea typeface="SimSun" pitchFamily="2" charset="-122"/>
              </a:rPr>
              <a:t> </a:t>
            </a:r>
            <a:r>
              <a:rPr lang="en-US" altLang="zh-CN" sz="2800" dirty="0" err="1">
                <a:ea typeface="SimSun" pitchFamily="2" charset="-122"/>
              </a:rPr>
              <a:t>đề</a:t>
            </a:r>
            <a:endParaRPr lang="en-US" altLang="zh-CN" sz="2800" dirty="0">
              <a:ea typeface="SimSun" pitchFamily="2" charset="-122"/>
            </a:endParaRPr>
          </a:p>
        </p:txBody>
      </p:sp>
      <p:pic>
        <p:nvPicPr>
          <p:cNvPr id="12" name="Picture 4098" descr="post-60-10805980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4206" y="162105"/>
            <a:ext cx="866775" cy="124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1771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5" grpId="0" animBg="1"/>
      <p:bldP spid="9226" grpId="0" animBg="1"/>
      <p:bldP spid="9227" grpId="0" animBg="1"/>
      <p:bldP spid="922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923</TotalTime>
  <Words>1840</Words>
  <Application>Microsoft Office PowerPoint</Application>
  <PresentationFormat>On-screen Show (4:3)</PresentationFormat>
  <Paragraphs>203</Paragraphs>
  <Slides>20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1" baseType="lpstr">
      <vt:lpstr>宋体</vt:lpstr>
      <vt:lpstr>宋体</vt:lpstr>
      <vt:lpstr>.VnArial</vt:lpstr>
      <vt:lpstr>.VnTime</vt:lpstr>
      <vt:lpstr>Arial</vt:lpstr>
      <vt:lpstr>Calibri</vt:lpstr>
      <vt:lpstr>Courier New</vt:lpstr>
      <vt:lpstr>Tahoma</vt:lpstr>
      <vt:lpstr>Times New Roman</vt:lpstr>
      <vt:lpstr>Wingdings</vt:lpstr>
      <vt:lpstr>Office Theme</vt:lpstr>
      <vt:lpstr>PowerPoint Presentation</vt:lpstr>
      <vt:lpstr>I. Phân tích đề:</vt:lpstr>
      <vt:lpstr>PowerPoint Presentation</vt:lpstr>
      <vt:lpstr>PowerPoint Presentation</vt:lpstr>
      <vt:lpstr>Đề 1.</vt:lpstr>
      <vt:lpstr>Đề 2</vt:lpstr>
      <vt:lpstr>PowerPoint Presentation</vt:lpstr>
      <vt:lpstr>PowerPoint Presentation</vt:lpstr>
      <vt:lpstr>Đề 3</vt:lpstr>
      <vt:lpstr>Đề 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Windows User</cp:lastModifiedBy>
  <cp:revision>57</cp:revision>
  <dcterms:created xsi:type="dcterms:W3CDTF">2018-12-05T08:00:55Z</dcterms:created>
  <dcterms:modified xsi:type="dcterms:W3CDTF">2022-09-21T05:57:31Z</dcterms:modified>
</cp:coreProperties>
</file>