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309" r:id="rId5"/>
    <p:sldId id="258" r:id="rId6"/>
    <p:sldId id="320" r:id="rId7"/>
    <p:sldId id="321" r:id="rId8"/>
    <p:sldId id="322" r:id="rId9"/>
    <p:sldId id="319" r:id="rId10"/>
    <p:sldId id="311" r:id="rId11"/>
    <p:sldId id="330" r:id="rId12"/>
    <p:sldId id="316" r:id="rId13"/>
    <p:sldId id="301" r:id="rId14"/>
    <p:sldId id="318" r:id="rId15"/>
    <p:sldId id="324" r:id="rId16"/>
    <p:sldId id="317" r:id="rId17"/>
    <p:sldId id="325" r:id="rId18"/>
    <p:sldId id="326" r:id="rId19"/>
    <p:sldId id="327" r:id="rId20"/>
    <p:sldId id="328" r:id="rId21"/>
    <p:sldId id="334" r:id="rId22"/>
    <p:sldId id="335" r:id="rId23"/>
    <p:sldId id="336" r:id="rId24"/>
    <p:sldId id="333" r:id="rId25"/>
  </p:sldIdLst>
  <p:sldSz cx="12192000" cy="6858000"/>
  <p:notesSz cx="6858000" cy="9144000"/>
  <p:embeddedFontLst>
    <p:embeddedFont>
      <p:font typeface="Nunito Black" panose="020B0604020202020204" charset="0"/>
      <p:bold r:id="rId26"/>
      <p:boldItalic r:id="rId27"/>
    </p:embeddedFont>
    <p:embeddedFont>
      <p:font typeface="Tahoma" panose="020B0604030504040204" pitchFamily="34" charset="0"/>
      <p:regular r:id="rId28"/>
      <p:bold r:id="rId29"/>
    </p:embeddedFont>
    <p:embeddedFont>
      <p:font typeface="Sigmar One" panose="020B0604020202020204" charset="0"/>
      <p:regular r:id="rId30"/>
    </p:embeddedFont>
    <p:embeddedFont>
      <p:font typeface="Open Sans Extrabold" panose="020B0604020202020204" charset="0"/>
      <p:bold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5E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5" d="100"/>
          <a:sy n="95" d="100"/>
        </p:scale>
        <p:origin x="-786" y="-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9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9B1E0-E2E5-5D3C-761E-0378945D6E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C98A5A-E66E-2F9C-C093-52770AA530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86C88-72C3-7C81-D704-61250F00C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F4A01-2612-DB27-96BE-782E9BCD4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CB2553-BE9E-566C-921B-2AD177CE2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619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01D55-7C27-9333-FA10-E5AB6EF6B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1F75D9-8AC2-915B-39A4-0731BAEB0B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30EA3-EDC8-A4BC-502E-F5A3E4CA7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484CB-D5C5-F721-A813-D0F3637FA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5282F-1475-1EFE-CB50-460D63BEC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341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42725A-3092-0304-04AC-E0D2CDEC16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095A6E-135C-E7F7-76A7-CE7863D46C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5FB66-58D2-5064-959C-5CE942CF9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0629F-B986-47B7-C4FC-5D61429AE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C9EE1-A757-1BBF-C26B-5110F54F0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015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516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178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2853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4712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3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3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461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7521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1035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7"/>
            <a:ext cx="6815668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567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6FBF6-9817-DF98-271A-01FE0E890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A9283-5286-E9C2-416D-54FC138AB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63DE4-6AA6-966B-B15E-5C49D407A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65E2B-87FB-2543-0C3B-D2FED4E57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4C2D8-39B0-3185-EFC3-E2146C390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00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0267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462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271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0415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1172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3317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0453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3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3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6653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33973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670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9BCBE-C3D4-AE03-A8FD-4C2D2A951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9A5207-1A97-D7F9-3E2E-8EB3CE672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78603-84A1-59D8-E402-8DDD62C2B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3F50A-048F-CAB0-A2D7-8257D6780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1A29E-ADA3-C756-7883-18E35314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937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7"/>
            <a:ext cx="6815668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494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81232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283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7839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5530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4632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997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247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3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3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7327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4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62723-B4B9-9E60-6196-96DB4344F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46442-A028-625F-824A-D6D8B8BDED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83BB9F-2468-601C-CABB-176E2A4B3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328429-1662-C458-1E0D-B4AEBFCAB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80A34-330E-C5FC-D6F3-E2489212F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87687-85EC-B15E-44F7-6990D8820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290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4942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7"/>
            <a:ext cx="6815668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87670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2921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13792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802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B2C3A-76BA-E8B6-E20D-39C502806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05F142-DB27-CA75-C903-66ABAF8AF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F1CC75-4928-8B7F-318D-B38C8A6330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63724D-FB0F-D81C-369D-E7064C7F58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90FB55-69F6-4E80-D490-F1FC7E981B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D69A45-8214-8849-C93F-CE511208A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86A552-A121-834B-5AEC-776DDC89D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560205-942A-7A9E-5E95-6577FF4E9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136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F767A-41E1-6DE6-F18C-3D7F128C2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D30437-D0D8-6BF0-9BEA-F80E7EB35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AEF08F-1BA4-8595-3915-A08AE73B9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689304-C0D8-8F93-3236-6FD619EE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921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5378C3-EC07-C339-AAC1-7BEAA197D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3C28E2-D7D6-272C-2905-9EC61C720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307CD4-45E7-0A71-F269-017C2AEDD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95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92DC6-6550-566C-6871-3A2EAACDA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6B947-D195-F277-809F-900D55697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297A7F-5A27-897A-CC27-CBAA5606C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51E52-6EA3-5DFF-881A-9E4FB9A8C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1ABC2E-1D9D-DCBD-909C-FDE9D9D9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92E7FD-AAEE-71B0-9BEF-18F16C9AC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891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D1515-E197-3F16-79DA-DB301AA21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4CB3B6-A120-FEA7-33A5-17A2CEC37C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B2D90-122D-8AAD-4D56-6EA1688FD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72A-F1DB-5437-55FE-36E269761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570058-8515-DD8A-1BC5-ED545CCA7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ED3A26-BBC4-2897-CDD4-A5A8B187A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385165-F78D-AD92-C420-C9FD8D11A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B6894C-1DD4-0746-018B-3F1174EBC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65BFC-5D9E-0077-5C12-096E491286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3C7A5-86D4-45D9-9E68-98DFF531099C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FE3D9-B4CC-0471-4958-4D1BB4D08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32540-BFC6-D8D5-2755-0AACE3B7A9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E4E34-819B-40A9-ACBF-5230FB493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31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503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4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34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21914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AC1197-4FD0-4EFE-B069-4E3DFC949458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1/6/2025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DAA1-205F-480C-A298-6EA7EECEDEA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910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121914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4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0.png"/><Relationship Id="rId7" Type="http://schemas.openxmlformats.org/officeDocument/2006/relationships/image" Target="../media/image4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0.png"/><Relationship Id="rId7" Type="http://schemas.openxmlformats.org/officeDocument/2006/relationships/image" Target="../media/image5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gif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microsoft.com/office/2007/relationships/hdphoto" Target="../media/hdphoto5.wdp"/><Relationship Id="rId18" Type="http://schemas.openxmlformats.org/officeDocument/2006/relationships/image" Target="../media/image67.png"/><Relationship Id="rId3" Type="http://schemas.openxmlformats.org/officeDocument/2006/relationships/audio" Target="NULL" TargetMode="External"/><Relationship Id="rId7" Type="http://schemas.openxmlformats.org/officeDocument/2006/relationships/audio" Target="../media/media4.wma"/><Relationship Id="rId12" Type="http://schemas.openxmlformats.org/officeDocument/2006/relationships/image" Target="../media/image62.png"/><Relationship Id="rId17" Type="http://schemas.openxmlformats.org/officeDocument/2006/relationships/image" Target="../media/image66.png"/><Relationship Id="rId2" Type="http://schemas.openxmlformats.org/officeDocument/2006/relationships/audio" Target="../media/media1.wav"/><Relationship Id="rId16" Type="http://schemas.openxmlformats.org/officeDocument/2006/relationships/image" Target="../media/image65.png"/><Relationship Id="rId1" Type="http://schemas.microsoft.com/office/2007/relationships/media" Target="../media/media1.wav"/><Relationship Id="rId6" Type="http://schemas.microsoft.com/office/2007/relationships/media" Target="../media/media4.wma"/><Relationship Id="rId11" Type="http://schemas.openxmlformats.org/officeDocument/2006/relationships/image" Target="../media/image61.gif"/><Relationship Id="rId5" Type="http://schemas.microsoft.com/office/2007/relationships/media" Target="../media/media3.wma"/><Relationship Id="rId15" Type="http://schemas.openxmlformats.org/officeDocument/2006/relationships/image" Target="../media/image64.png"/><Relationship Id="rId10" Type="http://schemas.microsoft.com/office/2007/relationships/hdphoto" Target="../media/hdphoto4.wdp"/><Relationship Id="rId19" Type="http://schemas.openxmlformats.org/officeDocument/2006/relationships/image" Target="../media/image56.gif"/><Relationship Id="rId4" Type="http://schemas.microsoft.com/office/2007/relationships/media" Target="../media/media2.wav"/><Relationship Id="rId9" Type="http://schemas.openxmlformats.org/officeDocument/2006/relationships/image" Target="../media/image60.png"/><Relationship Id="rId14" Type="http://schemas.openxmlformats.org/officeDocument/2006/relationships/image" Target="../media/image6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microsoft.com/office/2007/relationships/hdphoto" Target="../media/hdphoto5.wdp"/><Relationship Id="rId18" Type="http://schemas.openxmlformats.org/officeDocument/2006/relationships/image" Target="../media/image66.png"/><Relationship Id="rId3" Type="http://schemas.openxmlformats.org/officeDocument/2006/relationships/audio" Target="NULL" TargetMode="External"/><Relationship Id="rId7" Type="http://schemas.openxmlformats.org/officeDocument/2006/relationships/audio" Target="../media/media4.wma"/><Relationship Id="rId12" Type="http://schemas.openxmlformats.org/officeDocument/2006/relationships/image" Target="../media/image62.png"/><Relationship Id="rId17" Type="http://schemas.openxmlformats.org/officeDocument/2006/relationships/image" Target="../media/image65.png"/><Relationship Id="rId2" Type="http://schemas.openxmlformats.org/officeDocument/2006/relationships/audio" Target="../media/media1.wav"/><Relationship Id="rId16" Type="http://schemas.openxmlformats.org/officeDocument/2006/relationships/image" Target="../media/image64.png"/><Relationship Id="rId1" Type="http://schemas.microsoft.com/office/2007/relationships/media" Target="../media/media1.wav"/><Relationship Id="rId6" Type="http://schemas.microsoft.com/office/2007/relationships/media" Target="../media/media4.wma"/><Relationship Id="rId11" Type="http://schemas.microsoft.com/office/2007/relationships/hdphoto" Target="../media/hdphoto4.wdp"/><Relationship Id="rId5" Type="http://schemas.microsoft.com/office/2007/relationships/media" Target="../media/media3.wma"/><Relationship Id="rId15" Type="http://schemas.openxmlformats.org/officeDocument/2006/relationships/image" Target="../media/image56.gif"/><Relationship Id="rId10" Type="http://schemas.openxmlformats.org/officeDocument/2006/relationships/image" Target="../media/image60.png"/><Relationship Id="rId19" Type="http://schemas.openxmlformats.org/officeDocument/2006/relationships/image" Target="../media/image67.png"/><Relationship Id="rId4" Type="http://schemas.microsoft.com/office/2007/relationships/media" Target="../media/media2.wav"/><Relationship Id="rId9" Type="http://schemas.openxmlformats.org/officeDocument/2006/relationships/image" Target="../media/image61.gif"/><Relationship Id="rId14" Type="http://schemas.openxmlformats.org/officeDocument/2006/relationships/image" Target="../media/image6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png"/><Relationship Id="rId7" Type="http://schemas.openxmlformats.org/officeDocument/2006/relationships/image" Target="../media/image1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7.gif"/><Relationship Id="rId5" Type="http://schemas.openxmlformats.org/officeDocument/2006/relationships/image" Target="../media/image8.gif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12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11" Type="http://schemas.openxmlformats.org/officeDocument/2006/relationships/image" Target="../media/image15.jpeg"/><Relationship Id="rId5" Type="http://schemas.openxmlformats.org/officeDocument/2006/relationships/image" Target="../media/image18.jpeg"/><Relationship Id="rId10" Type="http://schemas.openxmlformats.org/officeDocument/2006/relationships/image" Target="../media/image14.jpeg"/><Relationship Id="rId4" Type="http://schemas.openxmlformats.org/officeDocument/2006/relationships/image" Target="../media/image12.png"/><Relationship Id="rId9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gif"/><Relationship Id="rId3" Type="http://schemas.openxmlformats.org/officeDocument/2006/relationships/audio" Target="../media/audio2.wav"/><Relationship Id="rId7" Type="http://schemas.openxmlformats.org/officeDocument/2006/relationships/image" Target="../media/image8.gif"/><Relationship Id="rId12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11" Type="http://schemas.openxmlformats.org/officeDocument/2006/relationships/image" Target="../media/image14.jpeg"/><Relationship Id="rId5" Type="http://schemas.openxmlformats.org/officeDocument/2006/relationships/image" Target="../media/image18.jpeg"/><Relationship Id="rId10" Type="http://schemas.openxmlformats.org/officeDocument/2006/relationships/image" Target="../media/image7.gif"/><Relationship Id="rId4" Type="http://schemas.openxmlformats.org/officeDocument/2006/relationships/image" Target="../media/image19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F6E943-B870-9167-2B17-8C192DC86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602" y="-1"/>
            <a:ext cx="12273602" cy="6871173"/>
          </a:xfrm>
          <a:prstGeom prst="rect">
            <a:avLst/>
          </a:prstGeom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id="{6DD2BAE4-940D-89AC-50FC-2E5023D30034}"/>
              </a:ext>
            </a:extLst>
          </p:cNvPr>
          <p:cNvSpPr/>
          <p:nvPr/>
        </p:nvSpPr>
        <p:spPr>
          <a:xfrm>
            <a:off x="1900238" y="-1"/>
            <a:ext cx="8662988" cy="5619749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F05308-65E0-8828-0E11-CFF4EB41A9F2}"/>
              </a:ext>
            </a:extLst>
          </p:cNvPr>
          <p:cNvSpPr/>
          <p:nvPr/>
        </p:nvSpPr>
        <p:spPr>
          <a:xfrm>
            <a:off x="3798940" y="2080580"/>
            <a:ext cx="45125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CÔ VÀ TRÒ LỚP 3A2 </a:t>
            </a:r>
            <a:endParaRPr lang="en-US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74C4E2-DB1E-DBB6-0621-2C6A23814B77}"/>
              </a:ext>
            </a:extLst>
          </p:cNvPr>
          <p:cNvSpPr/>
          <p:nvPr/>
        </p:nvSpPr>
        <p:spPr>
          <a:xfrm>
            <a:off x="1900238" y="2809873"/>
            <a:ext cx="8373959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5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TRÂN TRỌNG CHÀO </a:t>
            </a:r>
            <a:r>
              <a:rPr lang="en-US" sz="55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MỪNG </a:t>
            </a:r>
            <a:endParaRPr lang="en-US" sz="5500" b="1" cap="none" spc="0" dirty="0" smtClean="0">
              <a:ln w="12700">
                <a:solidFill>
                  <a:schemeClr val="accent1"/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en-US" sz="55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CÁC </a:t>
            </a:r>
            <a:r>
              <a:rPr lang="en-US" sz="55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THẦY CÔ </a:t>
            </a:r>
            <a:r>
              <a:rPr lang="en-US" sz="55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GIÁO</a:t>
            </a:r>
            <a:endParaRPr lang="en-US" sz="55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F05308-65E0-8828-0E11-CFF4EB41A9F2}"/>
              </a:ext>
            </a:extLst>
          </p:cNvPr>
          <p:cNvSpPr/>
          <p:nvPr/>
        </p:nvSpPr>
        <p:spPr>
          <a:xfrm>
            <a:off x="2907694" y="588368"/>
            <a:ext cx="72212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TRƯỜNG TIỂU HỌC TRƯNG TRẮC</a:t>
            </a:r>
            <a:endParaRPr lang="en-US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2196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E14641-25C7-409A-9561-CA7FB5010F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3087966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Tên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bài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6A7164-A51F-BC9C-5710-7E2FA45F2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12334875" cy="6962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DAC28A7-993B-8F01-2AB4-E1162C885582}"/>
              </a:ext>
            </a:extLst>
          </p:cNvPr>
          <p:cNvSpPr/>
          <p:nvPr/>
        </p:nvSpPr>
        <p:spPr>
          <a:xfrm>
            <a:off x="331659" y="357187"/>
            <a:ext cx="11677651" cy="624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7">
            <a:extLst>
              <a:ext uri="{FF2B5EF4-FFF2-40B4-BE49-F238E27FC236}">
                <a16:creationId xmlns:a16="http://schemas.microsoft.com/office/drawing/2014/main" id="{F9E231B9-36C4-EB48-98EC-2E7D1D2B9B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37" y="5393031"/>
            <a:ext cx="942711" cy="1606891"/>
          </a:xfrm>
          <a:prstGeom prst="rect">
            <a:avLst/>
          </a:prstGeom>
        </p:spPr>
      </p:pic>
      <p:grpSp>
        <p:nvGrpSpPr>
          <p:cNvPr id="7" name="Group 5">
            <a:extLst>
              <a:ext uri="{FF2B5EF4-FFF2-40B4-BE49-F238E27FC236}">
                <a16:creationId xmlns:a16="http://schemas.microsoft.com/office/drawing/2014/main" id="{D27225E4-4975-5ED6-2817-A6823C4B25B5}"/>
              </a:ext>
            </a:extLst>
          </p:cNvPr>
          <p:cNvGrpSpPr>
            <a:grpSpLocks noChangeAspect="1"/>
          </p:cNvGrpSpPr>
          <p:nvPr/>
        </p:nvGrpSpPr>
        <p:grpSpPr>
          <a:xfrm>
            <a:off x="11354297" y="9525"/>
            <a:ext cx="1050035" cy="1050031"/>
            <a:chOff x="0" y="0"/>
            <a:chExt cx="6350000" cy="6349975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6BCA4B2-D96A-A66F-BAD6-F1DB536E1EAD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BB6DA36-2BEC-9263-C353-229C39710D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6096" y="3122894"/>
            <a:ext cx="9697803" cy="35914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C4F367-92EC-5076-5942-9353263BC3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171" y="410863"/>
            <a:ext cx="2429214" cy="1086002"/>
          </a:xfrm>
          <a:prstGeom prst="rect">
            <a:avLst/>
          </a:prstGeom>
        </p:spPr>
      </p:pic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E3D93A66-D4C4-7B78-8268-7AD1C52B96F7}"/>
              </a:ext>
            </a:extLst>
          </p:cNvPr>
          <p:cNvSpPr/>
          <p:nvPr/>
        </p:nvSpPr>
        <p:spPr>
          <a:xfrm>
            <a:off x="4023215" y="828236"/>
            <a:ext cx="3399561" cy="1879505"/>
          </a:xfrm>
          <a:prstGeom prst="wedgeRoundRectCallout">
            <a:avLst>
              <a:gd name="adj1" fmla="val -10197"/>
              <a:gd name="adj2" fmla="val 39368"/>
              <a:gd name="adj3" fmla="val 16667"/>
            </a:avLst>
          </a:prstGeom>
          <a:solidFill>
            <a:schemeClr val="bg1"/>
          </a:solidFill>
          <a:ln w="28575"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Với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312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vỏ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chai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thì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chúng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mình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sẽ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được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156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.</a:t>
            </a:r>
            <a:endParaRPr lang="en-US" sz="2400" dirty="0">
              <a:solidFill>
                <a:srgbClr val="00206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04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B76635-CAB6-440A-0F8D-4F9A9AEDA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734" y="472917"/>
            <a:ext cx="2943636" cy="1133633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7153B56-1625-ECE7-A34C-3011FBA4B4A2}"/>
              </a:ext>
            </a:extLst>
          </p:cNvPr>
          <p:cNvSpPr/>
          <p:nvPr/>
        </p:nvSpPr>
        <p:spPr>
          <a:xfrm>
            <a:off x="909200" y="4136693"/>
            <a:ext cx="10117254" cy="6743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0">
                <a:solidFill>
                  <a:srgbClr val="00B0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r>
              <a:rPr lang="vi-VN" sz="2800" b="1" i="0">
                <a:solidFill>
                  <a:srgbClr val="00B0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 hiện phép chia các số lần lượt từ trái sang phải.</a:t>
            </a:r>
            <a:endParaRPr lang="en-US" sz="28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31F86-216A-7A4A-BFEE-8D92306A53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09" y="1890518"/>
            <a:ext cx="2793185" cy="7816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300AB9-0BD1-A2F9-967F-4F72CBCEB1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3045" y="1957804"/>
            <a:ext cx="1685925" cy="14287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F3C099-9157-CEC6-CA3F-87D98A9176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6928" y="1411229"/>
            <a:ext cx="5235456" cy="7993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F14A8C-6F1E-CAEB-BAC9-CF056DA9648A}"/>
              </a:ext>
            </a:extLst>
          </p:cNvPr>
          <p:cNvSpPr txBox="1"/>
          <p:nvPr/>
        </p:nvSpPr>
        <p:spPr>
          <a:xfrm>
            <a:off x="4164357" y="2720516"/>
            <a:ext cx="328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B5613C-49B3-582D-573F-466D7DEC3441}"/>
              </a:ext>
            </a:extLst>
          </p:cNvPr>
          <p:cNvSpPr txBox="1"/>
          <p:nvPr/>
        </p:nvSpPr>
        <p:spPr>
          <a:xfrm>
            <a:off x="3393276" y="2494049"/>
            <a:ext cx="498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9000CA6-165D-AD03-1DE1-D0E39CE9786B}"/>
              </a:ext>
            </a:extLst>
          </p:cNvPr>
          <p:cNvCxnSpPr/>
          <p:nvPr/>
        </p:nvCxnSpPr>
        <p:spPr>
          <a:xfrm>
            <a:off x="3537846" y="2951348"/>
            <a:ext cx="39430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49C5683-A62C-3F5C-0B77-A8617F60A288}"/>
              </a:ext>
            </a:extLst>
          </p:cNvPr>
          <p:cNvSpPr txBox="1"/>
          <p:nvPr/>
        </p:nvSpPr>
        <p:spPr>
          <a:xfrm>
            <a:off x="3541314" y="2899474"/>
            <a:ext cx="322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D91012-4DC2-3A8A-3931-72B86E85976F}"/>
              </a:ext>
            </a:extLst>
          </p:cNvPr>
          <p:cNvSpPr txBox="1"/>
          <p:nvPr/>
        </p:nvSpPr>
        <p:spPr>
          <a:xfrm>
            <a:off x="3690246" y="2905895"/>
            <a:ext cx="24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EE7A973-2DE3-DE50-EB81-F0EDB7AE10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3727" y="2281348"/>
            <a:ext cx="4829849" cy="82879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7B417D9-CFED-F67F-E9D0-F0DE602AB35C}"/>
              </a:ext>
            </a:extLst>
          </p:cNvPr>
          <p:cNvSpPr txBox="1"/>
          <p:nvPr/>
        </p:nvSpPr>
        <p:spPr>
          <a:xfrm>
            <a:off x="4279502" y="2722838"/>
            <a:ext cx="24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DAB6F6-24CC-037B-1FBA-7CDAAAABEDDB}"/>
              </a:ext>
            </a:extLst>
          </p:cNvPr>
          <p:cNvSpPr txBox="1"/>
          <p:nvPr/>
        </p:nvSpPr>
        <p:spPr>
          <a:xfrm flipH="1">
            <a:off x="3675910" y="3143148"/>
            <a:ext cx="959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77F84E9-DAB3-7B69-2422-B9F08FEA55C1}"/>
              </a:ext>
            </a:extLst>
          </p:cNvPr>
          <p:cNvCxnSpPr/>
          <p:nvPr/>
        </p:nvCxnSpPr>
        <p:spPr>
          <a:xfrm>
            <a:off x="3537846" y="3548627"/>
            <a:ext cx="4729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F84178A-54D3-6106-1136-6F2E3E7CA375}"/>
              </a:ext>
            </a:extLst>
          </p:cNvPr>
          <p:cNvSpPr txBox="1"/>
          <p:nvPr/>
        </p:nvSpPr>
        <p:spPr>
          <a:xfrm>
            <a:off x="3642689" y="3481387"/>
            <a:ext cx="272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682D76C-66CC-3A2E-0D4E-415D184770EB}"/>
              </a:ext>
            </a:extLst>
          </p:cNvPr>
          <p:cNvSpPr/>
          <p:nvPr/>
        </p:nvSpPr>
        <p:spPr>
          <a:xfrm>
            <a:off x="6199737" y="3257979"/>
            <a:ext cx="2402725" cy="423199"/>
          </a:xfrm>
          <a:prstGeom prst="roundRect">
            <a:avLst/>
          </a:prstGeom>
          <a:noFill/>
          <a:ln>
            <a:solidFill>
              <a:srgbClr val="7030A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 : 5 = 31 (</a:t>
            </a:r>
            <a:r>
              <a:rPr lang="en-US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</a:t>
            </a:r>
            <a:r>
              <a:rPr lang="en-US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82771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623689-E749-8401-219D-4F53506B1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21" y="382288"/>
            <a:ext cx="2429214" cy="1086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FCBB68-F4C9-3A7F-2B1D-A350198636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971" y="2884286"/>
            <a:ext cx="9697803" cy="3591426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AA9561B5-2B8C-DF55-7119-15F4C8C071BD}"/>
              </a:ext>
            </a:extLst>
          </p:cNvPr>
          <p:cNvSpPr/>
          <p:nvPr/>
        </p:nvSpPr>
        <p:spPr>
          <a:xfrm>
            <a:off x="6699220" y="1236097"/>
            <a:ext cx="4805292" cy="1627313"/>
          </a:xfrm>
          <a:prstGeom prst="wedgeRoundRectCallout">
            <a:avLst>
              <a:gd name="adj1" fmla="val -45881"/>
              <a:gd name="adj2" fmla="val 2587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Xếp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sẽ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được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hộp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mỗi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hộp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5 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thì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được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31 </a:t>
            </a:r>
            <a:r>
              <a:rPr lang="en-US" sz="2400" dirty="0" err="1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hộp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dư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1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.</a:t>
            </a:r>
            <a:endParaRPr lang="en-US" sz="2400" dirty="0">
              <a:solidFill>
                <a:srgbClr val="00206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96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764B6E7-727D-3FBB-CF81-92C52735E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16" y="361795"/>
            <a:ext cx="1876053" cy="845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A1C3BC-CEFF-BDC0-D70E-C3BA73A8FB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469" y="539965"/>
            <a:ext cx="1714739" cy="666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AC4714-846E-9E69-7DD7-5C7CC63924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072" y="1384978"/>
            <a:ext cx="6830378" cy="1895740"/>
          </a:xfrm>
          <a:prstGeom prst="rect">
            <a:avLst/>
          </a:prstGeom>
        </p:spPr>
      </p:pic>
      <p:sp>
        <p:nvSpPr>
          <p:cNvPr id="14" name="Cloud 13">
            <a:extLst>
              <a:ext uri="{FF2B5EF4-FFF2-40B4-BE49-F238E27FC236}">
                <a16:creationId xmlns:a16="http://schemas.microsoft.com/office/drawing/2014/main" id="{CC3C5A41-0EC0-ADEC-7423-09E55B1E5545}"/>
              </a:ext>
            </a:extLst>
          </p:cNvPr>
          <p:cNvSpPr/>
          <p:nvPr/>
        </p:nvSpPr>
        <p:spPr>
          <a:xfrm>
            <a:off x="7172324" y="326566"/>
            <a:ext cx="4400549" cy="2524126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0" i="0">
              <a:solidFill>
                <a:srgbClr val="000000"/>
              </a:solidFill>
              <a:effectLst/>
              <a:latin typeface="OpenSans"/>
            </a:endParaRPr>
          </a:p>
          <a:p>
            <a:pPr algn="ctr"/>
            <a:endParaRPr lang="en-US" sz="3200">
              <a:solidFill>
                <a:srgbClr val="000000"/>
              </a:solidFill>
              <a:latin typeface="OpenSans"/>
            </a:endParaRPr>
          </a:p>
          <a:p>
            <a:pPr algn="ctr"/>
            <a:r>
              <a:rPr lang="en-US" sz="3200" b="0" i="0">
                <a:solidFill>
                  <a:srgbClr val="000000"/>
                </a:solidFill>
                <a:effectLst/>
                <a:latin typeface="OpenSans"/>
              </a:rPr>
              <a:t> </a:t>
            </a:r>
            <a:r>
              <a:rPr lang="vi-VN" sz="3200" b="0" i="0">
                <a:solidFill>
                  <a:srgbClr val="000000"/>
                </a:solidFill>
                <a:effectLst/>
                <a:latin typeface="OpenSans"/>
              </a:rPr>
              <a:t>Thực hiện phép chia các số lần lượt từ trái sang phải.</a:t>
            </a:r>
            <a:br>
              <a:rPr lang="vi-VN" sz="3200" b="0" i="0">
                <a:solidFill>
                  <a:srgbClr val="000000"/>
                </a:solidFill>
                <a:effectLst/>
                <a:latin typeface="OpenSans"/>
              </a:rPr>
            </a:br>
            <a:r>
              <a:rPr lang="vi-VN" sz="3200" b="0" i="0">
                <a:solidFill>
                  <a:srgbClr val="000000"/>
                </a:solidFill>
                <a:effectLst/>
                <a:latin typeface="OpenSans"/>
              </a:rPr>
              <a:t/>
            </a:r>
            <a:br>
              <a:rPr lang="vi-VN" sz="3200" b="0" i="0">
                <a:solidFill>
                  <a:srgbClr val="000000"/>
                </a:solidFill>
                <a:effectLst/>
                <a:latin typeface="OpenSans"/>
              </a:rPr>
            </a:br>
            <a:endParaRPr lang="en-US" sz="32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88898F6-AC88-2714-BC74-7FE22807E1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357" y="1590552"/>
            <a:ext cx="1588544" cy="2646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C7DE6BE-2458-4131-26B6-D475491693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3569" y="1590552"/>
            <a:ext cx="1588543" cy="274857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BCC9BA8-98CC-546A-C1E7-46F17C63AE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1680" y="1624387"/>
            <a:ext cx="1690644" cy="268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9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7277AA-314F-DB17-77D9-CEE81F3E6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66" y="361795"/>
            <a:ext cx="1876053" cy="8450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AF7978-1D12-0F9D-F4AE-3CCB2F79EE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653" y="450879"/>
            <a:ext cx="1714739" cy="666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DC96DA-0100-615A-5381-27859F161A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033" y="1117722"/>
            <a:ext cx="10550184" cy="26985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276E95-F17F-DEE5-607E-FF93C79091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6581" y="1533331"/>
            <a:ext cx="2159313" cy="32924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61F7E3-C8A3-2331-D877-C55BB7A23CD0}"/>
              </a:ext>
            </a:extLst>
          </p:cNvPr>
          <p:cNvSpPr/>
          <p:nvPr/>
        </p:nvSpPr>
        <p:spPr>
          <a:xfrm>
            <a:off x="678033" y="4825762"/>
            <a:ext cx="3487849" cy="6356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237:5 = 47( dư 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A0301A-28E9-49C5-E7B3-6133D420D3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3807" y="1533331"/>
            <a:ext cx="2333887" cy="32924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E2CCE9B-27A2-BD50-5521-C1701EBBCC5A}"/>
              </a:ext>
            </a:extLst>
          </p:cNvPr>
          <p:cNvSpPr/>
          <p:nvPr/>
        </p:nvSpPr>
        <p:spPr>
          <a:xfrm>
            <a:off x="4594442" y="4825762"/>
            <a:ext cx="3487849" cy="6356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428 :6  = 71 ( dư 2)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02A600-522B-C8A0-68E7-E66DA33FE3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56550" y="1533331"/>
            <a:ext cx="2387527" cy="337103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55659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D6EA54-5259-B883-3A99-D73CE84908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16" y="361795"/>
            <a:ext cx="1876053" cy="84501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FD366D8E-997D-0156-69D1-C70824E1C402}"/>
              </a:ext>
            </a:extLst>
          </p:cNvPr>
          <p:cNvSpPr/>
          <p:nvPr/>
        </p:nvSpPr>
        <p:spPr>
          <a:xfrm>
            <a:off x="2222469" y="665270"/>
            <a:ext cx="532660" cy="5415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E8FCD2-CB0A-7A8B-CC40-19974DCF6458}"/>
              </a:ext>
            </a:extLst>
          </p:cNvPr>
          <p:cNvSpPr txBox="1"/>
          <p:nvPr/>
        </p:nvSpPr>
        <p:spPr>
          <a:xfrm>
            <a:off x="549675" y="1206808"/>
            <a:ext cx="112959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cửa hàng có 354 quả táo. Người ta đã đóng số táo đó vào các hộp, mỗi hộp có 6 quả táo. Hỏi cửa hàng đã đóng được bao nhiêu hộp táo như vậy? </a:t>
            </a:r>
            <a:endParaRPr lang="en-US" sz="2800" b="1">
              <a:solidFill>
                <a:srgbClr val="00B05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B5DCE7-27FA-0ACC-8191-2B2428937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557" y="2774404"/>
            <a:ext cx="4210638" cy="3543795"/>
          </a:xfrm>
          <a:prstGeom prst="rect">
            <a:avLst/>
          </a:prstGeom>
        </p:spPr>
      </p:pic>
      <p:pic>
        <p:nvPicPr>
          <p:cNvPr id="11" name="Graphic 10" descr="Back with solid fill">
            <a:extLst>
              <a:ext uri="{FF2B5EF4-FFF2-40B4-BE49-F238E27FC236}">
                <a16:creationId xmlns:a16="http://schemas.microsoft.com/office/drawing/2014/main" id="{72643851-9A71-A42C-1AF8-7724FADEE5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45094" y="3744209"/>
            <a:ext cx="1121339" cy="914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51E250-E684-98CA-52A6-1106F18658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6787" y="2591803"/>
            <a:ext cx="2563752" cy="3217939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02AA94E-4891-86B8-AEF2-BC1D74D849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77" b="98298" l="0" r="98817">
                        <a14:foregroundMark x1="28994" y1="10638" x2="83432" y2="92340"/>
                        <a14:foregroundMark x1="59763" y1="18723" x2="93491" y2="71064"/>
                        <a14:foregroundMark x1="46746" y1="6809" x2="87574" y2="48085"/>
                        <a14:foregroundMark x1="63314" y1="3404" x2="98817" y2="35319"/>
                        <a14:foregroundMark x1="26036" y1="1702" x2="62722" y2="69362"/>
                        <a14:foregroundMark x1="0" y1="19574" x2="56213" y2="98298"/>
                        <a14:foregroundMark x1="20710" y1="71064" x2="78698" y2="97872"/>
                        <a14:foregroundMark x1="18343" y1="90213" x2="98817" y2="90213"/>
                        <a14:backgroundMark x1="13586" y1="18806" x2="31314" y2="36336"/>
                        <a14:backgroundMark x1="592" y1="5957" x2="10679" y2="15931"/>
                        <a14:backgroundMark x1="97660" y1="91519" x2="98225" y2="92340"/>
                        <a14:backgroundMark x1="85337" y1="73608" x2="91511" y2="82581"/>
                        <a14:backgroundMark x1="19527" y1="17872" x2="19922" y2="179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29306" y="3627072"/>
            <a:ext cx="949170" cy="91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3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1D8F8A-AAE9-56E1-B034-4CAA0FC8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16" y="361795"/>
            <a:ext cx="1876053" cy="84501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E6A8F08-9A64-E55F-F477-A5DD1A4DBCF7}"/>
              </a:ext>
            </a:extLst>
          </p:cNvPr>
          <p:cNvSpPr/>
          <p:nvPr/>
        </p:nvSpPr>
        <p:spPr>
          <a:xfrm>
            <a:off x="2222469" y="665270"/>
            <a:ext cx="532660" cy="5415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27BA83-C38C-6C14-0E46-708396394F82}"/>
              </a:ext>
            </a:extLst>
          </p:cNvPr>
          <p:cNvSpPr txBox="1"/>
          <p:nvPr/>
        </p:nvSpPr>
        <p:spPr>
          <a:xfrm>
            <a:off x="650475" y="2659568"/>
            <a:ext cx="406634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i="0" u="sng" dirty="0" err="1">
                <a:solidFill>
                  <a:srgbClr val="002060"/>
                </a:solidFill>
                <a:effectLst/>
                <a:latin typeface="OpenSans"/>
              </a:rPr>
              <a:t>Tóm</a:t>
            </a:r>
            <a:r>
              <a:rPr lang="en-US" sz="3600" b="1" i="0" u="sng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3600" b="1" i="0" u="sng" dirty="0" err="1">
                <a:solidFill>
                  <a:srgbClr val="002060"/>
                </a:solidFill>
                <a:effectLst/>
                <a:latin typeface="OpenSans"/>
              </a:rPr>
              <a:t>tắt</a:t>
            </a:r>
            <a:endParaRPr lang="en-US" sz="3600" b="1" i="0" u="sng" dirty="0">
              <a:solidFill>
                <a:srgbClr val="002060"/>
              </a:solidFill>
              <a:effectLst/>
              <a:latin typeface="OpenSans"/>
            </a:endParaRPr>
          </a:p>
          <a:p>
            <a:pPr algn="l"/>
            <a:endParaRPr lang="en-US" sz="2400" b="1" i="0" dirty="0" smtClean="0">
              <a:solidFill>
                <a:srgbClr val="002060"/>
              </a:solidFill>
              <a:effectLst/>
              <a:latin typeface="OpenSans"/>
            </a:endParaRPr>
          </a:p>
          <a:p>
            <a:pPr algn="l"/>
            <a:r>
              <a:rPr lang="en-US" sz="3000" b="1" i="0" dirty="0" smtClean="0">
                <a:solidFill>
                  <a:srgbClr val="002060"/>
                </a:solidFill>
                <a:effectLst/>
                <a:latin typeface="OpenSans"/>
              </a:rPr>
              <a:t>6 </a:t>
            </a:r>
            <a:r>
              <a:rPr lang="en-US" sz="3000" b="1" i="0" dirty="0" err="1">
                <a:solidFill>
                  <a:srgbClr val="002060"/>
                </a:solidFill>
                <a:effectLst/>
                <a:latin typeface="OpenSans"/>
              </a:rPr>
              <a:t>quả</a:t>
            </a:r>
            <a:r>
              <a:rPr lang="en-US" sz="30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3000" b="1" i="0" dirty="0" err="1">
                <a:solidFill>
                  <a:srgbClr val="002060"/>
                </a:solidFill>
                <a:effectLst/>
                <a:latin typeface="OpenSans"/>
              </a:rPr>
              <a:t>táo</a:t>
            </a:r>
            <a:r>
              <a:rPr lang="en-US" sz="3000" b="1" i="0" dirty="0">
                <a:solidFill>
                  <a:srgbClr val="002060"/>
                </a:solidFill>
                <a:effectLst/>
                <a:latin typeface="OpenSans"/>
              </a:rPr>
              <a:t>    : 1  </a:t>
            </a:r>
            <a:r>
              <a:rPr lang="en-US" sz="3000" b="1" i="0" dirty="0" err="1" smtClean="0">
                <a:solidFill>
                  <a:srgbClr val="002060"/>
                </a:solidFill>
                <a:effectLst/>
                <a:latin typeface="OpenSans"/>
              </a:rPr>
              <a:t>hộp</a:t>
            </a:r>
            <a:endParaRPr lang="en-US" sz="3000" b="1" i="0" dirty="0" smtClean="0">
              <a:solidFill>
                <a:srgbClr val="002060"/>
              </a:solidFill>
              <a:effectLst/>
              <a:latin typeface="OpenSans"/>
            </a:endParaRPr>
          </a:p>
          <a:p>
            <a:pPr algn="l"/>
            <a:endParaRPr lang="en-US" sz="3000" b="1" i="0" dirty="0">
              <a:solidFill>
                <a:srgbClr val="002060"/>
              </a:solidFill>
              <a:effectLst/>
              <a:latin typeface="OpenSans"/>
            </a:endParaRPr>
          </a:p>
          <a:p>
            <a:pPr algn="l"/>
            <a:r>
              <a:rPr lang="en-US" sz="3000" b="1" i="0" dirty="0">
                <a:solidFill>
                  <a:srgbClr val="002060"/>
                </a:solidFill>
                <a:effectLst/>
                <a:latin typeface="OpenSans"/>
              </a:rPr>
              <a:t>354 </a:t>
            </a:r>
            <a:r>
              <a:rPr lang="en-US" sz="3000" b="1" i="0" dirty="0" err="1">
                <a:solidFill>
                  <a:srgbClr val="002060"/>
                </a:solidFill>
                <a:effectLst/>
                <a:latin typeface="OpenSans"/>
              </a:rPr>
              <a:t>quả</a:t>
            </a:r>
            <a:r>
              <a:rPr lang="en-US" sz="30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3000" b="1" i="0" dirty="0" err="1">
                <a:solidFill>
                  <a:srgbClr val="002060"/>
                </a:solidFill>
                <a:effectLst/>
                <a:latin typeface="OpenSans"/>
              </a:rPr>
              <a:t>táo</a:t>
            </a:r>
            <a:r>
              <a:rPr lang="en-US" sz="3000" b="1" i="0" dirty="0">
                <a:solidFill>
                  <a:srgbClr val="002060"/>
                </a:solidFill>
                <a:effectLst/>
                <a:latin typeface="OpenSans"/>
              </a:rPr>
              <a:t>: … </a:t>
            </a:r>
            <a:r>
              <a:rPr lang="en-US" sz="3000" b="1" i="0" dirty="0" err="1">
                <a:solidFill>
                  <a:srgbClr val="002060"/>
                </a:solidFill>
                <a:effectLst/>
                <a:latin typeface="OpenSans"/>
              </a:rPr>
              <a:t>hộp</a:t>
            </a:r>
            <a:r>
              <a:rPr lang="en-US" sz="3000" b="1" i="0" dirty="0">
                <a:solidFill>
                  <a:srgbClr val="002060"/>
                </a:solidFill>
                <a:effectLst/>
                <a:latin typeface="OpenSans"/>
              </a:rPr>
              <a:t>?</a:t>
            </a:r>
          </a:p>
          <a:p>
            <a:r>
              <a:rPr lang="en-US" b="1" i="0" dirty="0">
                <a:solidFill>
                  <a:srgbClr val="002060"/>
                </a:solidFill>
                <a:effectLst/>
                <a:latin typeface="OpenSans"/>
              </a:rPr>
              <a:t/>
            </a:r>
            <a:br>
              <a:rPr lang="en-US" b="1" i="0" dirty="0">
                <a:solidFill>
                  <a:srgbClr val="002060"/>
                </a:solidFill>
                <a:effectLst/>
                <a:latin typeface="OpenSans"/>
              </a:rPr>
            </a:br>
            <a:r>
              <a:rPr lang="en-US" b="1" i="0" dirty="0">
                <a:solidFill>
                  <a:srgbClr val="002060"/>
                </a:solidFill>
                <a:effectLst/>
                <a:latin typeface="OpenSans"/>
              </a:rPr>
              <a:t/>
            </a:r>
            <a:br>
              <a:rPr lang="en-US" b="1" i="0" dirty="0">
                <a:solidFill>
                  <a:srgbClr val="002060"/>
                </a:solidFill>
                <a:effectLst/>
                <a:latin typeface="OpenSans"/>
              </a:rPr>
            </a:b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E7EB90-C84F-76C9-7579-5A943A4B4A69}"/>
              </a:ext>
            </a:extLst>
          </p:cNvPr>
          <p:cNvSpPr txBox="1"/>
          <p:nvPr/>
        </p:nvSpPr>
        <p:spPr>
          <a:xfrm>
            <a:off x="4480560" y="2531552"/>
            <a:ext cx="7365024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3200" b="1" i="0" dirty="0">
                <a:solidFill>
                  <a:srgbClr val="7030A0"/>
                </a:solidFill>
                <a:effectLst/>
                <a:latin typeface="OpenSans"/>
              </a:rPr>
              <a:t>Bài giải</a:t>
            </a:r>
          </a:p>
          <a:p>
            <a:pPr algn="ctr"/>
            <a:r>
              <a:rPr lang="vi-VN" sz="3200" b="1" i="0" dirty="0">
                <a:solidFill>
                  <a:srgbClr val="7030A0"/>
                </a:solidFill>
                <a:effectLst/>
                <a:latin typeface="OpenSans"/>
              </a:rPr>
              <a:t>Cửa hàng đóng được số hộp táo là:</a:t>
            </a:r>
          </a:p>
          <a:p>
            <a:pPr algn="ctr"/>
            <a:r>
              <a:rPr lang="vi-VN" sz="3200" b="1" i="0" dirty="0">
                <a:solidFill>
                  <a:srgbClr val="7030A0"/>
                </a:solidFill>
                <a:effectLst/>
                <a:latin typeface="OpenSans"/>
              </a:rPr>
              <a:t>354 : 6 = 59 (hộp)</a:t>
            </a:r>
          </a:p>
          <a:p>
            <a:pPr algn="ctr"/>
            <a:r>
              <a:rPr lang="en-US" sz="3200" b="1" i="0" dirty="0">
                <a:solidFill>
                  <a:srgbClr val="7030A0"/>
                </a:solidFill>
                <a:effectLst/>
                <a:latin typeface="OpenSans"/>
              </a:rPr>
              <a:t>                        </a:t>
            </a:r>
            <a:r>
              <a:rPr lang="vi-VN" sz="3200" b="1" i="0" dirty="0">
                <a:solidFill>
                  <a:srgbClr val="7030A0"/>
                </a:solidFill>
                <a:effectLst/>
                <a:latin typeface="OpenSans"/>
              </a:rPr>
              <a:t>Đáp số: 59 hộp.</a:t>
            </a:r>
          </a:p>
          <a:p>
            <a:r>
              <a:rPr lang="vi-VN" b="0" i="0" dirty="0">
                <a:solidFill>
                  <a:srgbClr val="000000"/>
                </a:solidFill>
                <a:effectLst/>
                <a:latin typeface="OpenSans"/>
              </a:rPr>
              <a:t/>
            </a:r>
            <a:br>
              <a:rPr lang="vi-VN" b="0" i="0" dirty="0">
                <a:solidFill>
                  <a:srgbClr val="000000"/>
                </a:solidFill>
                <a:effectLst/>
                <a:latin typeface="OpenSans"/>
              </a:rPr>
            </a:br>
            <a:r>
              <a:rPr lang="vi-VN" b="0" i="0" dirty="0">
                <a:solidFill>
                  <a:srgbClr val="000000"/>
                </a:solidFill>
                <a:effectLst/>
                <a:latin typeface="OpenSans"/>
              </a:rPr>
              <a:t/>
            </a:r>
            <a:br>
              <a:rPr lang="vi-VN" b="0" i="0" dirty="0">
                <a:solidFill>
                  <a:srgbClr val="000000"/>
                </a:solidFill>
                <a:effectLst/>
                <a:latin typeface="OpenSans"/>
              </a:rPr>
            </a:b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1B31FA-C87E-4BBC-F3FE-5A7C67C792A3}"/>
              </a:ext>
            </a:extLst>
          </p:cNvPr>
          <p:cNvSpPr txBox="1"/>
          <p:nvPr/>
        </p:nvSpPr>
        <p:spPr>
          <a:xfrm>
            <a:off x="678033" y="1292036"/>
            <a:ext cx="88932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0" i="0">
                <a:solidFill>
                  <a:srgbClr val="000000"/>
                </a:solidFill>
                <a:effectLst/>
                <a:latin typeface="OpenSans"/>
              </a:rPr>
              <a:t>Muốn tìm số hộp táo đóng được ta </a:t>
            </a:r>
            <a:r>
              <a:rPr lang="en-US" sz="2800" b="0" i="0">
                <a:solidFill>
                  <a:srgbClr val="000000"/>
                </a:solidFill>
                <a:effectLst/>
                <a:latin typeface="OpenSans"/>
              </a:rPr>
              <a:t>làm thế nào?</a:t>
            </a:r>
            <a:r>
              <a:rPr lang="vi-VN" sz="2800" b="0" i="0">
                <a:solidFill>
                  <a:srgbClr val="000000"/>
                </a:solidFill>
                <a:effectLst/>
                <a:latin typeface="OpenSans"/>
              </a:rPr>
              <a:t/>
            </a:r>
            <a:br>
              <a:rPr lang="vi-VN" sz="2800" b="0" i="0">
                <a:solidFill>
                  <a:srgbClr val="000000"/>
                </a:solidFill>
                <a:effectLst/>
                <a:latin typeface="OpenSans"/>
              </a:rPr>
            </a:br>
            <a:endParaRPr lang="en-US" sz="2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3BFA9-248E-153F-C847-A2925127C536}"/>
              </a:ext>
            </a:extLst>
          </p:cNvPr>
          <p:cNvSpPr txBox="1"/>
          <p:nvPr/>
        </p:nvSpPr>
        <p:spPr>
          <a:xfrm>
            <a:off x="650475" y="1274573"/>
            <a:ext cx="1119510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0" i="0" dirty="0">
                <a:solidFill>
                  <a:srgbClr val="002060"/>
                </a:solidFill>
                <a:effectLst/>
                <a:latin typeface="OpenSans"/>
              </a:rPr>
              <a:t>Muốn tìm số hộp táo đóng được ta lấy 354 quả táo chia cho số quả táo trong một hộp (6 quả táo).</a:t>
            </a:r>
            <a:br>
              <a:rPr lang="vi-VN" sz="2800" b="0" i="0" dirty="0">
                <a:solidFill>
                  <a:srgbClr val="002060"/>
                </a:solidFill>
                <a:effectLst/>
                <a:latin typeface="OpenSans"/>
              </a:rPr>
            </a:b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72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1" grpId="1"/>
      <p:bldP spid="12" grpId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BA75D8-EC48-10F9-7617-DBE79998D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88" y="368814"/>
            <a:ext cx="1876053" cy="84501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2D2536E9-6BF4-9955-2160-5982E17E5A79}"/>
              </a:ext>
            </a:extLst>
          </p:cNvPr>
          <p:cNvSpPr/>
          <p:nvPr/>
        </p:nvSpPr>
        <p:spPr>
          <a:xfrm>
            <a:off x="2222469" y="665270"/>
            <a:ext cx="532660" cy="5415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89241B-B99F-BD02-1B76-5315E0A1C27D}"/>
              </a:ext>
            </a:extLst>
          </p:cNvPr>
          <p:cNvSpPr txBox="1"/>
          <p:nvPr/>
        </p:nvSpPr>
        <p:spPr>
          <a:xfrm>
            <a:off x="2755129" y="755374"/>
            <a:ext cx="902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Nunito Black" pitchFamily="2" charset="0"/>
              </a:rPr>
              <a:t>Số?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F7C6A3-5D42-6605-9A0C-494150C903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14" b="90000" l="3757" r="89945">
                        <a14:foregroundMark x1="7956" y1="16897" x2="32265" y2="18276"/>
                        <a14:foregroundMark x1="32265" y1="18276" x2="32376" y2="18276"/>
                        <a14:foregroundMark x1="27293" y1="19655" x2="36022" y2="21379"/>
                        <a14:foregroundMark x1="36022" y1="21379" x2="38122" y2="23276"/>
                        <a14:foregroundMark x1="36906" y1="21724" x2="45525" y2="30345"/>
                        <a14:foregroundMark x1="45525" y1="30345" x2="48398" y2="31724"/>
                        <a14:foregroundMark x1="62873" y1="33793" x2="73149" y2="22586"/>
                        <a14:foregroundMark x1="5304" y1="58793" x2="15249" y2="59483"/>
                        <a14:foregroundMark x1="6409" y1="35172" x2="15470" y2="33621"/>
                        <a14:foregroundMark x1="22099" y1="40690" x2="38674" y2="41724"/>
                        <a14:foregroundMark x1="38674" y1="41724" x2="46077" y2="38448"/>
                        <a14:foregroundMark x1="19116" y1="60690" x2="25525" y2="60517"/>
                        <a14:foregroundMark x1="25525" y1="60517" x2="38122" y2="66034"/>
                        <a14:foregroundMark x1="38122" y1="66034" x2="46630" y2="73966"/>
                        <a14:foregroundMark x1="53370" y1="80172" x2="69171" y2="85862"/>
                        <a14:foregroundMark x1="69171" y1="85862" x2="73591" y2="85690"/>
                        <a14:foregroundMark x1="26519" y1="59483" x2="37790" y2="65172"/>
                        <a14:foregroundMark x1="37348" y1="63793" x2="31381" y2="60862"/>
                        <a14:foregroundMark x1="25856" y1="62759" x2="36685" y2="67241"/>
                        <a14:foregroundMark x1="25635" y1="60690" x2="28840" y2="63621"/>
                        <a14:foregroundMark x1="3757" y1="78621" x2="7293" y2="81552"/>
                        <a14:foregroundMark x1="88398" y1="61552" x2="88840" y2="53966"/>
                        <a14:foregroundMark x1="79006" y1="7759" x2="84862" y2="10517"/>
                        <a14:foregroundMark x1="84862" y1="10517" x2="85414" y2="10345"/>
                        <a14:foregroundMark x1="88508" y1="7414" x2="88508" y2="7414"/>
                        <a14:foregroundMark x1="64862" y1="31724" x2="62431" y2="37931"/>
                        <a14:foregroundMark x1="58564" y1="46207" x2="59779" y2="44310"/>
                        <a14:foregroundMark x1="61547" y1="35690" x2="66077" y2="27931"/>
                        <a14:foregroundMark x1="66077" y1="27931" x2="73149" y2="21724"/>
                        <a14:foregroundMark x1="76354" y1="18621" x2="76354" y2="18621"/>
                        <a14:foregroundMark x1="77459" y1="38448" x2="77459" y2="38448"/>
                        <a14:foregroundMark x1="78343" y1="83621" x2="78343" y2="83621"/>
                        <a14:foregroundMark x1="77901" y1="84483" x2="79890" y2="85862"/>
                        <a14:foregroundMark x1="51823" y1="38966" x2="61989" y2="52759"/>
                        <a14:foregroundMark x1="61989" y1="52759" x2="70608" y2="58276"/>
                        <a14:foregroundMark x1="55580" y1="53448" x2="51492" y2="62931"/>
                        <a14:foregroundMark x1="51492" y1="62931" x2="50166" y2="77759"/>
                        <a14:foregroundMark x1="4309" y1="87586" x2="12155" y2="87759"/>
                        <a14:foregroundMark x1="16906" y1="88448" x2="46851" y2="81207"/>
                        <a14:foregroundMark x1="25083" y1="88448" x2="36243" y2="86552"/>
                        <a14:foregroundMark x1="24420" y1="87931" x2="28950" y2="87759"/>
                        <a14:foregroundMark x1="21326" y1="88276" x2="28066" y2="88448"/>
                        <a14:foregroundMark x1="28066" y1="88448" x2="32928" y2="87586"/>
                        <a14:foregroundMark x1="22431" y1="89483" x2="32155" y2="87931"/>
                        <a14:foregroundMark x1="19558" y1="88966" x2="23094" y2="88966"/>
                        <a14:foregroundMark x1="36685" y1="20862" x2="31050" y2="18621"/>
                        <a14:foregroundMark x1="28619" y1="17931" x2="36354" y2="21207"/>
                        <a14:foregroundMark x1="32928" y1="19310" x2="36906" y2="20345"/>
                        <a14:foregroundMark x1="32597" y1="18621" x2="37680" y2="21724"/>
                        <a14:foregroundMark x1="26630" y1="20345" x2="37348" y2="24138"/>
                        <a14:foregroundMark x1="78343" y1="40345" x2="78343" y2="40345"/>
                        <a14:foregroundMark x1="74144" y1="17931" x2="74586" y2="20345"/>
                        <a14:foregroundMark x1="74365" y1="24655" x2="74365" y2="24655"/>
                        <a14:foregroundMark x1="84199" y1="50517" x2="86519" y2="5069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1641" y="1206808"/>
            <a:ext cx="8461306" cy="5524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96E3A49-7767-E9C1-7E9C-C486024CC804}"/>
              </a:ext>
            </a:extLst>
          </p:cNvPr>
          <p:cNvSpPr/>
          <p:nvPr/>
        </p:nvSpPr>
        <p:spPr>
          <a:xfrm>
            <a:off x="8477763" y="1981225"/>
            <a:ext cx="891292" cy="53160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138g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E733F67-97A4-6ADB-E554-9D202445F4D1}"/>
              </a:ext>
            </a:extLst>
          </p:cNvPr>
          <p:cNvSpPr/>
          <p:nvPr/>
        </p:nvSpPr>
        <p:spPr>
          <a:xfrm>
            <a:off x="8464279" y="2991758"/>
            <a:ext cx="1333729" cy="71812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33 phút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F536F96-613C-3EC2-319E-6A437FC85617}"/>
              </a:ext>
            </a:extLst>
          </p:cNvPr>
          <p:cNvSpPr/>
          <p:nvPr/>
        </p:nvSpPr>
        <p:spPr>
          <a:xfrm>
            <a:off x="8545384" y="5415793"/>
            <a:ext cx="1198486" cy="7181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52 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35E328-2644-A977-F09B-23ECC423AB8A}"/>
              </a:ext>
            </a:extLst>
          </p:cNvPr>
          <p:cNvSpPr txBox="1"/>
          <p:nvPr/>
        </p:nvSpPr>
        <p:spPr>
          <a:xfrm>
            <a:off x="657314" y="1241745"/>
            <a:ext cx="100099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>
                <a:solidFill>
                  <a:srgbClr val="002060"/>
                </a:solidFill>
                <a:effectLst/>
                <a:latin typeface="OpenSans"/>
              </a:rPr>
              <a:t>Muốn giảm một số đi bao nhiêu lần thì ta làm thế nào?</a:t>
            </a:r>
            <a:br>
              <a:rPr lang="en-US" sz="2800" b="1" i="0">
                <a:solidFill>
                  <a:srgbClr val="002060"/>
                </a:solidFill>
                <a:effectLst/>
                <a:latin typeface="OpenSans"/>
              </a:rPr>
            </a:br>
            <a:r>
              <a:rPr lang="en-US" sz="2800" b="1" i="0">
                <a:solidFill>
                  <a:srgbClr val="002060"/>
                </a:solidFill>
                <a:effectLst/>
                <a:latin typeface="OpenSans"/>
              </a:rPr>
              <a:t/>
            </a:r>
            <a:br>
              <a:rPr lang="en-US" sz="2800" b="1" i="0">
                <a:solidFill>
                  <a:srgbClr val="002060"/>
                </a:solidFill>
                <a:effectLst/>
                <a:latin typeface="OpenSans"/>
              </a:rPr>
            </a:br>
            <a:endParaRPr lang="en-US" sz="2800" b="1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E6BE00-2869-D3DD-4728-717326006A6D}"/>
              </a:ext>
            </a:extLst>
          </p:cNvPr>
          <p:cNvSpPr txBox="1"/>
          <p:nvPr/>
        </p:nvSpPr>
        <p:spPr>
          <a:xfrm>
            <a:off x="657314" y="1127833"/>
            <a:ext cx="1061176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Muốn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giảm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một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số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đi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bao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nhiêu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lần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thì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ta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lấy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số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đó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chia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cho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số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 </a:t>
            </a:r>
            <a:r>
              <a:rPr lang="en-US" sz="2800" b="1" i="0" dirty="0" err="1">
                <a:solidFill>
                  <a:srgbClr val="002060"/>
                </a:solidFill>
                <a:effectLst/>
                <a:latin typeface="OpenSans"/>
              </a:rPr>
              <a:t>lần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>.</a:t>
            </a:r>
            <a:b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</a:br>
            <a: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  <a:t/>
            </a:r>
            <a:br>
              <a:rPr lang="en-US" sz="2800" b="1" i="0" dirty="0">
                <a:solidFill>
                  <a:srgbClr val="002060"/>
                </a:solidFill>
                <a:effectLst/>
                <a:latin typeface="OpenSans"/>
              </a:rPr>
            </a:br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00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1" grpId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91535" y="353287"/>
            <a:ext cx="6289542" cy="2339102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Cọp ơi!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Cậu ở đâu thế 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7973" y="4052855"/>
            <a:ext cx="2086027" cy="19972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137281" y="3733800"/>
            <a:ext cx="3381124" cy="2133600"/>
          </a:xfrm>
          <a:prstGeom prst="rect">
            <a:avLst/>
          </a:prstGeom>
          <a:noFill/>
        </p:spPr>
        <p:txBody>
          <a:bodyPr wrap="none">
            <a:prstTxWarp prst="textFadeLeft">
              <a:avLst/>
            </a:prstTxWarp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TỚ SẼ TÌM RA CẬU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215" y="841752"/>
            <a:ext cx="3924300" cy="1981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01" y="4031675"/>
            <a:ext cx="2755900" cy="1752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180" y="3484604"/>
            <a:ext cx="352425" cy="55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4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6222406" y="3318265"/>
            <a:ext cx="2068289" cy="2104059"/>
            <a:chOff x="842620" y="3341516"/>
            <a:chExt cx="1138580" cy="1109571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920389" y="3714750"/>
              <a:ext cx="822581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B. 103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03" y="4706471"/>
            <a:ext cx="1775802" cy="1973734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899" y="6"/>
            <a:ext cx="8086692" cy="235323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35160">
            <a:off x="12535595" y="739806"/>
            <a:ext cx="698291" cy="443705"/>
          </a:xfrm>
          <a:prstGeom prst="rect">
            <a:avLst/>
          </a:prstGeom>
        </p:spPr>
      </p:pic>
      <p:pic>
        <p:nvPicPr>
          <p:cNvPr id="69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700000" y="4091603"/>
            <a:ext cx="812800" cy="812800"/>
          </a:xfrm>
          <a:prstGeom prst="rect">
            <a:avLst/>
          </a:prstGeom>
        </p:spPr>
      </p:pic>
      <p:pic>
        <p:nvPicPr>
          <p:cNvPr id="70" name="magic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739.856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00000" y="1922189"/>
            <a:ext cx="812800" cy="812800"/>
          </a:xfrm>
          <a:prstGeom prst="rect">
            <a:avLst/>
          </a:prstGeom>
        </p:spPr>
      </p:pic>
      <p:pic>
        <p:nvPicPr>
          <p:cNvPr id="72" name="chon sa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261.8162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00000" y="2819400"/>
            <a:ext cx="812800" cy="812800"/>
          </a:xfrm>
          <a:prstGeom prst="rect">
            <a:avLst/>
          </a:prstGeom>
        </p:spPr>
      </p:pic>
      <p:pic>
        <p:nvPicPr>
          <p:cNvPr id="73" name="vui mung nhay.wm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00000" y="5304123"/>
            <a:ext cx="812800" cy="81280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3921030" y="866032"/>
            <a:ext cx="39244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816 : 8 = ?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9034273" y="4704398"/>
            <a:ext cx="1938345" cy="1973734"/>
            <a:chOff x="842620" y="3341516"/>
            <a:chExt cx="1138580" cy="110957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913174" y="3714750"/>
              <a:ext cx="837008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C. 104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159776" y="4370295"/>
            <a:ext cx="2233506" cy="2257020"/>
            <a:chOff x="842620" y="3341516"/>
            <a:chExt cx="1138580" cy="110957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913177" y="3714750"/>
              <a:ext cx="837008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A. 102</a:t>
              </a:r>
            </a:p>
          </p:txBody>
        </p:sp>
      </p:grpSp>
      <p:pic>
        <p:nvPicPr>
          <p:cNvPr id="66" name="Picture 6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2008" y="3632200"/>
            <a:ext cx="1297007" cy="115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74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6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6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6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1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52 -0.00803 C -0.22986 2.09877E-6 -0.23889 0.00802 -0.24282 0.0179 C -0.24699 0.02901 -0.24907 0.04197 -0.25092 0.05494 C -0.25301 0.0679 -0.25092 0.07901 -0.24907 0.09105 C -0.24699 0.10216 -0.24398 0.11389 -0.23657 0.12407 C -0.23078 0.13395 -0.22083 0.14197 -0.20949 0.14815 C -0.1993 0.15401 -0.18703 0.15802 -0.17523 0.15987 C -0.16296 0.16203 -0.15092 0.16203 -0.13958 0.15987 C -0.12754 0.15802 -0.11643 0.15308 -0.10764 0.14506 C -0.09791 0.13796 -0.09004 0.12901 -0.08611 0.1179 C -0.08125 0.10802 -0.07939 0.09413 -0.07939 0.08302 C -0.07801 0.07191 -0.07939 0.05895 -0.08449 0.04784 C -0.08912 0.03796 -0.09791 0.02994 -0.11018 0.02592 C -0.12268 0.02284 -0.13495 0.02685 -0.14282 0.03395 C -0.14977 0.04105 -0.15486 0.05185 -0.15625 0.06512 C -0.15625 0.07808 -0.15486 0.09012 -0.14977 0.1 C -0.14467 0.10987 -0.14606 0.11203 -0.12569 0.125 C -0.10764 0.13889 -0.08912 0.13487 -0.07801 0.13611 C -0.06713 0.13611 -0.0581 0.1321 -0.04676 0.12808 C -0.03426 0.12315 -0.0243 0.11389 -0.01713 0.10586 C -0.01018 0.09815 -0.00764 0.08796 -0.00324 0.07191 C -3.33333E-6 0.05586 -3.33333E-6 0.04784 -3.33333E-6 0.03611 C -3.33333E-6 0.02407 -3.33333E-6 0.01203 -3.33333E-6 2.09877E-6 " pathEditMode="relative" rAng="0" ptsTypes="AAAAAAAAAAAAAAAAAAAAAAA">
                                      <p:cBhvr>
                                        <p:cTn id="41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60" y="845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07 -0.01227 L -0.06875 -0.15949 C -0.07552 -0.19259 -0.08555 -0.21041 -0.09648 -0.21041 C -0.10846 -0.21041 -0.11836 -0.19259 -0.12474 -0.15949 L -0.15703 -0.01227 " pathEditMode="relative" rAng="0" ptsTypes="AAAAA">
                                      <p:cBhvr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74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05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48148E-6 L -0.03268 -0.14722 C -0.03945 -0.18033 -0.04948 -0.19815 -0.06041 -0.19815 C -0.07226 -0.19815 -0.08216 -0.18033 -0.08867 -0.14722 L -0.12096 1.48148E-6 " pathEditMode="relative" rAng="0" ptsTypes="AAAAA">
                                      <p:cBhvr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990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32 -0.02176 L -0.047 -0.16898 C -0.05377 -0.20208 -0.0638 -0.21991 -0.07474 -0.21991 C -0.08659 -0.21991 -0.09648 -0.20208 -0.10299 -0.16898 L -0.13528 -0.02176 " pathEditMode="relative" rAng="0" ptsTypes="AAAAA">
                                      <p:cBhvr>
                                        <p:cTn id="7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990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10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100000">
                <p:cTn id="76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CA5E49-FAEC-488C-A099-2D4246725F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8" r="1" b="15786"/>
          <a:stretch/>
        </p:blipFill>
        <p:spPr>
          <a:xfrm>
            <a:off x="0" y="10"/>
            <a:ext cx="845029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DD7F7F-CA22-4EC4-A7B0-09E252E0A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5873" y="603961"/>
            <a:ext cx="5251316" cy="1627636"/>
          </a:xfrm>
        </p:spPr>
        <p:txBody>
          <a:bodyPr>
            <a:normAutofit/>
          </a:bodyPr>
          <a:lstStyle/>
          <a:p>
            <a:r>
              <a:rPr lang="en-US" sz="6000">
                <a:solidFill>
                  <a:srgbClr val="7030A0"/>
                </a:solidFill>
                <a:latin typeface="Sigmar One" panose="00000500000000000000" pitchFamily="2" charset="0"/>
              </a:rPr>
              <a:t>Khởi động</a:t>
            </a:r>
          </a:p>
        </p:txBody>
      </p:sp>
      <p:pic>
        <p:nvPicPr>
          <p:cNvPr id="1026" name="Picture 2" descr="Chiasedamme.net: Thủ Thuật, Ảnh Đẹp, Tài Liệu PTS, Preset Lightroom | Mèo,  Dễ thương, Anime">
            <a:extLst>
              <a:ext uri="{FF2B5EF4-FFF2-40B4-BE49-F238E27FC236}">
                <a16:creationId xmlns:a16="http://schemas.microsoft.com/office/drawing/2014/main" id="{A1D22B24-3501-43F1-923B-33F13AE732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6" r="11076" b="-1"/>
          <a:stretch/>
        </p:blipFill>
        <p:spPr bwMode="auto">
          <a:xfrm>
            <a:off x="6226167" y="-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44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740" y="3009295"/>
            <a:ext cx="2347742" cy="2347742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5370146" y="3009295"/>
            <a:ext cx="2584908" cy="2548615"/>
            <a:chOff x="842620" y="3341516"/>
            <a:chExt cx="1138580" cy="110957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918479" y="3677027"/>
              <a:ext cx="886301" cy="684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B. 103 </a:t>
              </a: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(</a:t>
              </a:r>
              <a:r>
                <a:rPr kumimoji="0" lang="en-US" sz="2667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dư</a:t>
              </a: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2)</a:t>
              </a:r>
            </a:p>
          </p:txBody>
        </p: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707" y="-161016"/>
            <a:ext cx="8086692" cy="238315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35160">
            <a:off x="12535595" y="739806"/>
            <a:ext cx="698291" cy="44370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1620" y="1922189"/>
            <a:ext cx="1421709" cy="1361211"/>
          </a:xfrm>
          <a:prstGeom prst="rect">
            <a:avLst/>
          </a:prstGeom>
        </p:spPr>
      </p:pic>
      <p:pic>
        <p:nvPicPr>
          <p:cNvPr id="69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00000" y="4091603"/>
            <a:ext cx="812800" cy="812800"/>
          </a:xfrm>
          <a:prstGeom prst="rect">
            <a:avLst/>
          </a:prstGeom>
        </p:spPr>
      </p:pic>
      <p:pic>
        <p:nvPicPr>
          <p:cNvPr id="70" name="magic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739.85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00000" y="1922189"/>
            <a:ext cx="812800" cy="812800"/>
          </a:xfrm>
          <a:prstGeom prst="rect">
            <a:avLst/>
          </a:prstGeom>
        </p:spPr>
      </p:pic>
      <p:pic>
        <p:nvPicPr>
          <p:cNvPr id="72" name="chon sai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261.8162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00000" y="2819400"/>
            <a:ext cx="812800" cy="812800"/>
          </a:xfrm>
          <a:prstGeom prst="rect">
            <a:avLst/>
          </a:prstGeom>
        </p:spPr>
      </p:pic>
      <p:pic>
        <p:nvPicPr>
          <p:cNvPr id="73" name="vui mung nhay.wm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700000" y="5304123"/>
            <a:ext cx="812800" cy="81280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4038399" y="739782"/>
            <a:ext cx="39244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620 : 6 = ?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1008531" y="3942853"/>
            <a:ext cx="2520174" cy="2722539"/>
            <a:chOff x="842620" y="3341516"/>
            <a:chExt cx="1138580" cy="1109571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842620" y="3341516"/>
              <a:ext cx="1138580" cy="110957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919683" y="3837637"/>
              <a:ext cx="837008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A. 102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957266" y="3991843"/>
            <a:ext cx="2598840" cy="2722539"/>
            <a:chOff x="1009803" y="3357169"/>
            <a:chExt cx="1138580" cy="110957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11" t="21481" r="25741" b="21852"/>
            <a:stretch/>
          </p:blipFill>
          <p:spPr>
            <a:xfrm>
              <a:off x="1009803" y="3357169"/>
              <a:ext cx="1138580" cy="110957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1071875" y="3855708"/>
              <a:ext cx="837008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67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C. 104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383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6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6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6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1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52 -0.00803 C -0.22963 2.09877E-6 -0.23865 0.00802 -0.24282 0.0179 C -0.24676 0.02901 -0.24884 0.04197 -0.25069 0.05494 C -0.25301 0.0679 -0.25069 0.07901 -0.24884 0.09105 C -0.24676 0.10216 -0.24375 0.11389 -0.23657 0.12407 C -0.23055 0.13395 -0.2206 0.14197 -0.20949 0.14815 C -0.1993 0.15401 -0.18703 0.15802 -0.175 0.15987 C -0.16273 0.16203 -0.15069 0.16203 -0.13958 0.15987 C -0.12754 0.15802 -0.11643 0.15308 -0.1074 0.14506 C -0.09814 0.13796 -0.09004 0.12901 -0.08588 0.1179 C -0.08102 0.10802 -0.07916 0.09413 -0.07916 0.08302 C -0.07801 0.07191 -0.07916 0.05895 -0.08426 0.04784 C -0.08912 0.03796 -0.09814 0.02994 -0.11018 0.02592 C -0.12245 0.02284 -0.13472 0.02685 -0.14259 0.03395 C -0.14977 0.04105 -0.15486 0.05185 -0.15602 0.06512 C -0.15602 0.07808 -0.15486 0.09012 -0.14977 0.1 C -0.14467 0.10987 -0.14583 0.11203 -0.12546 0.125 C -0.1074 0.13889 -0.08912 0.13487 -0.07801 0.13611 C -0.06689 0.13611 -0.05787 0.1321 -0.04676 0.12808 C -0.03426 0.12315 -0.0243 0.11389 -0.01713 0.10586 C -0.00995 0.09815 -0.0074 0.08796 -0.00324 0.07191 C -3.33333E-6 0.05586 -3.33333E-6 0.04784 -3.33333E-6 0.03611 C -3.33333E-6 0.02407 -3.33333E-6 0.01203 -3.33333E-6 2.09877E-6 " pathEditMode="relative" rAng="0" ptsTypes="AAAAAAAAAAAAAAAAAAAAAAA">
                                      <p:cBhvr>
                                        <p:cTn id="41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60" y="845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56 -0.01667 L -0.10924 -0.16389 C -0.11588 -0.19699 -0.12604 -0.21482 -0.13697 -0.21482 C -0.14882 -0.21482 -0.15872 -0.19699 -0.16523 -0.16389 L -0.19765 -0.01667 " pathEditMode="relative" rAng="0" ptsTypes="AAAAA">
                                      <p:cBhvr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74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05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75 -0.02963 L -0.07643 -0.17685 C -0.08308 -0.20995 -0.09323 -0.22778 -0.10417 -0.22778 C -0.11615 -0.22778 -0.12591 -0.20995 -0.13242 -0.17685 L -0.16485 -0.02963 " pathEditMode="relative" rAng="0" ptsTypes="AAAAA">
                                      <p:cBhvr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990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32 -0.00301 L -0.02136 -0.15024 C -0.02813 -0.18334 -0.03816 -0.20116 -0.04909 -0.20116 C -0.06094 -0.20116 -0.07084 -0.18334 -0.07735 -0.15024 L -0.10964 -0.00301 " pathEditMode="relative" rAng="0" ptsTypes="AAAAA">
                                      <p:cBhvr>
                                        <p:cTn id="7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990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380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10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100000">
                <p:cTn id="76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2BBE9E-A801-8991-8CF9-E1A5699296D0}"/>
              </a:ext>
            </a:extLst>
          </p:cNvPr>
          <p:cNvSpPr txBox="1"/>
          <p:nvPr/>
        </p:nvSpPr>
        <p:spPr>
          <a:xfrm>
            <a:off x="2189093" y="2578790"/>
            <a:ext cx="7813813" cy="101566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bliqueTopLef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rgbClr val="00B050"/>
                </a:solidFill>
                <a:latin typeface="Nunito Black" pitchFamily="2" charset="0"/>
              </a:rPr>
              <a:t>CỦNG CỐ -DẶN DÒ </a:t>
            </a:r>
          </a:p>
        </p:txBody>
      </p:sp>
    </p:spTree>
    <p:extLst>
      <p:ext uri="{BB962C8B-B14F-4D97-AF65-F5344CB8AC3E}">
        <p14:creationId xmlns:p14="http://schemas.microsoft.com/office/powerpoint/2010/main" val="171400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259881F-5C71-F6E9-071D-9F14D2895900}"/>
              </a:ext>
            </a:extLst>
          </p:cNvPr>
          <p:cNvSpPr/>
          <p:nvPr/>
        </p:nvSpPr>
        <p:spPr>
          <a:xfrm>
            <a:off x="990600" y="823070"/>
            <a:ext cx="10848652" cy="1752600"/>
          </a:xfrm>
          <a:prstGeom prst="rect">
            <a:avLst/>
          </a:prstGeom>
          <a:solidFill>
            <a:schemeClr val="tx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4BABDF-C9E3-952C-8EEB-2ECCF6FA0996}"/>
              </a:ext>
            </a:extLst>
          </p:cNvPr>
          <p:cNvSpPr txBox="1"/>
          <p:nvPr/>
        </p:nvSpPr>
        <p:spPr>
          <a:xfrm>
            <a:off x="1714499" y="1191539"/>
            <a:ext cx="94773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>
                <a:solidFill>
                  <a:schemeClr val="accent6">
                    <a:lumMod val="75000"/>
                  </a:schemeClr>
                </a:solidFill>
                <a:latin typeface="BigApple" pitchFamily="2" charset="0"/>
              </a:rPr>
              <a:t>TÌM ĐÀN VỊT CON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BigApple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1D0572-9A83-0E15-A84F-6D3ADA5AC2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623" y="3535958"/>
            <a:ext cx="3902543" cy="3424237"/>
          </a:xfrm>
          <a:prstGeom prst="rect">
            <a:avLst/>
          </a:prstGeom>
        </p:spPr>
      </p:pic>
      <p:pic>
        <p:nvPicPr>
          <p:cNvPr id="8" name="Picture 4" descr="Sticker of B.Duck on Behance | à¸ªà¸à¸´à¸à¹à¸à¸­à¸£à¹">
            <a:extLst>
              <a:ext uri="{FF2B5EF4-FFF2-40B4-BE49-F238E27FC236}">
                <a16:creationId xmlns:a16="http://schemas.microsoft.com/office/drawing/2014/main" id="{F1275DC3-74DE-22B5-854F-A289926AA5B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338" y="5055604"/>
            <a:ext cx="1802395" cy="1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Emoji Love Sticker by B.Duck for iOS &amp; Android | GIPHY">
            <a:extLst>
              <a:ext uri="{FF2B5EF4-FFF2-40B4-BE49-F238E27FC236}">
                <a16:creationId xmlns:a16="http://schemas.microsoft.com/office/drawing/2014/main" id="{32C748BB-4CC4-0866-564E-0009F946CC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990" y="4711842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Emoji Eat Sticker by B.Duck à¹à¸à¸à¸µ 2020 | à¸ªà¸à¸´à¸à¹à¸à¸­à¸£à¹">
            <a:extLst>
              <a:ext uri="{FF2B5EF4-FFF2-40B4-BE49-F238E27FC236}">
                <a16:creationId xmlns:a16="http://schemas.microsoft.com/office/drawing/2014/main" id="{7FC515CF-DC28-C7FB-4463-831F6E6EC7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429" y="3535958"/>
            <a:ext cx="1787037" cy="17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appy Cartoon Sticker by B.Duck for iOS &amp; Android | GIPHY">
            <a:extLst>
              <a:ext uri="{FF2B5EF4-FFF2-40B4-BE49-F238E27FC236}">
                <a16:creationId xmlns:a16="http://schemas.microsoft.com/office/drawing/2014/main" id="{5DF13FB1-4E9E-3103-F452-4FE99B927E5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557" y="4788339"/>
            <a:ext cx="2095357" cy="209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Sport Ball Sticker by B.Duck for iOS &amp; Android | GIPHY">
            <a:extLst>
              <a:ext uri="{FF2B5EF4-FFF2-40B4-BE49-F238E27FC236}">
                <a16:creationId xmlns:a16="http://schemas.microsoft.com/office/drawing/2014/main" id="{4B83E716-E1AE-D513-C931-F49E7C1AB5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575" y="3861444"/>
            <a:ext cx="2095357" cy="209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25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ẤM BUÔN BÁN, CẤM REUP" descr="Emoji Love Sticker by B.Duck for iOS &amp; Android | GIPHY">
            <a:extLst>
              <a:ext uri="{FF2B5EF4-FFF2-40B4-BE49-F238E27FC236}">
                <a16:creationId xmlns:a16="http://schemas.microsoft.com/office/drawing/2014/main" id="{2339021B-E39E-1A6B-9DAC-D38A8D89E2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6" y="4245996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Vào http://fb.com/nkpowerskills tải game miễn phí">
            <a:extLst>
              <a:ext uri="{FF2B5EF4-FFF2-40B4-BE49-F238E27FC236}">
                <a16:creationId xmlns:a16="http://schemas.microsoft.com/office/drawing/2014/main" id="{FBA1B686-D843-9E5E-19D1-6582804214F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7737024" y="5199540"/>
            <a:ext cx="2269494" cy="1737046"/>
          </a:xfrm>
          <a:prstGeom prst="rect">
            <a:avLst/>
          </a:prstGeom>
        </p:spPr>
      </p:pic>
      <p:pic>
        <p:nvPicPr>
          <p:cNvPr id="7" name="ĐC SHARE MIỄN PHÍ BỞI NK POWERSKILLS">
            <a:extLst>
              <a:ext uri="{FF2B5EF4-FFF2-40B4-BE49-F238E27FC236}">
                <a16:creationId xmlns:a16="http://schemas.microsoft.com/office/drawing/2014/main" id="{926BE1EB-F5F9-226F-8FA5-5AB09D1AAAB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9807944" y="4678794"/>
            <a:ext cx="2269494" cy="1737046"/>
          </a:xfrm>
          <a:prstGeom prst="rect">
            <a:avLst/>
          </a:prstGeom>
        </p:spPr>
      </p:pic>
      <p:pic>
        <p:nvPicPr>
          <p:cNvPr id="8" name="CẤM BUÔN BÁN, CẤM REUP">
            <a:extLst>
              <a:ext uri="{FF2B5EF4-FFF2-40B4-BE49-F238E27FC236}">
                <a16:creationId xmlns:a16="http://schemas.microsoft.com/office/drawing/2014/main" id="{5CD6059D-3ADD-1250-9338-B02428A10DC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5898169" y="4045095"/>
            <a:ext cx="2269494" cy="1737046"/>
          </a:xfrm>
          <a:prstGeom prst="rect">
            <a:avLst/>
          </a:prstGeom>
        </p:spPr>
      </p:pic>
      <p:pic>
        <p:nvPicPr>
          <p:cNvPr id="9" name="Vào http://fb.com/nkpowerskills tải game miễn phí">
            <a:extLst>
              <a:ext uri="{FF2B5EF4-FFF2-40B4-BE49-F238E27FC236}">
                <a16:creationId xmlns:a16="http://schemas.microsoft.com/office/drawing/2014/main" id="{E3340B85-BABD-B084-9BEA-B3733300A8F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4639751" y="5333089"/>
            <a:ext cx="2269494" cy="1737046"/>
          </a:xfrm>
          <a:prstGeom prst="rect">
            <a:avLst/>
          </a:prstGeom>
        </p:spPr>
      </p:pic>
      <p:pic>
        <p:nvPicPr>
          <p:cNvPr id="10" name="ĐC SHARE MIỄN PHÍ BỞI NK POWERSKILLS">
            <a:extLst>
              <a:ext uri="{FF2B5EF4-FFF2-40B4-BE49-F238E27FC236}">
                <a16:creationId xmlns:a16="http://schemas.microsoft.com/office/drawing/2014/main" id="{2DDCBD02-6C3F-FBFA-1EC1-634E8DD931C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3" y="3070112"/>
            <a:ext cx="3902543" cy="3424237"/>
          </a:xfrm>
          <a:prstGeom prst="rect">
            <a:avLst/>
          </a:prstGeom>
        </p:spPr>
      </p:pic>
      <p:sp>
        <p:nvSpPr>
          <p:cNvPr id="11" name="CẤM BUÔN BÁN, CẤM REUP">
            <a:extLst>
              <a:ext uri="{FF2B5EF4-FFF2-40B4-BE49-F238E27FC236}">
                <a16:creationId xmlns:a16="http://schemas.microsoft.com/office/drawing/2014/main" id="{BE2250E8-83A8-86FC-CB35-044F9FCFC17B}"/>
              </a:ext>
            </a:extLst>
          </p:cNvPr>
          <p:cNvSpPr/>
          <p:nvPr/>
        </p:nvSpPr>
        <p:spPr>
          <a:xfrm>
            <a:off x="819623" y="279153"/>
            <a:ext cx="10500851" cy="296966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ào http://fb.com/nkpowerskills tải game miễn phí">
            <a:extLst>
              <a:ext uri="{FF2B5EF4-FFF2-40B4-BE49-F238E27FC236}">
                <a16:creationId xmlns:a16="http://schemas.microsoft.com/office/drawing/2014/main" id="{0A99C870-754E-A614-EC37-271830A222DC}"/>
              </a:ext>
            </a:extLst>
          </p:cNvPr>
          <p:cNvSpPr/>
          <p:nvPr/>
        </p:nvSpPr>
        <p:spPr>
          <a:xfrm>
            <a:off x="6614450" y="4104970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655</a:t>
            </a:r>
            <a:endParaRPr lang="en-US" sz="2800" dirty="0"/>
          </a:p>
        </p:txBody>
      </p:sp>
      <p:sp>
        <p:nvSpPr>
          <p:cNvPr id="13" name="Vào http://fb.com/nkpowerskills tải game miễn phí">
            <a:extLst>
              <a:ext uri="{FF2B5EF4-FFF2-40B4-BE49-F238E27FC236}">
                <a16:creationId xmlns:a16="http://schemas.microsoft.com/office/drawing/2014/main" id="{3CDA8BD3-D210-C7DE-7388-75E55D9FBB3D}"/>
              </a:ext>
            </a:extLst>
          </p:cNvPr>
          <p:cNvSpPr/>
          <p:nvPr/>
        </p:nvSpPr>
        <p:spPr>
          <a:xfrm>
            <a:off x="797402" y="415305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555</a:t>
            </a:r>
            <a:endParaRPr lang="en-US" sz="2800" dirty="0"/>
          </a:p>
        </p:txBody>
      </p:sp>
      <p:pic>
        <p:nvPicPr>
          <p:cNvPr id="14" name="ĐC SHARE MIỄN PHÍ BỞI NK POWERSKILLS" descr="Káº¿t quáº£ hÃ¬nh áº£nh cho right wrong tick icon">
            <a:extLst>
              <a:ext uri="{FF2B5EF4-FFF2-40B4-BE49-F238E27FC236}">
                <a16:creationId xmlns:a16="http://schemas.microsoft.com/office/drawing/2014/main" id="{D8FCB4CB-4701-BFB9-C717-FD7C25F073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87158" y="385247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ĐC SHARE MIỄN PHÍ BỞI NK POWERSKILLS" descr="Káº¿t quáº£ hÃ¬nh áº£nh cho right wrong tick icon">
            <a:extLst>
              <a:ext uri="{FF2B5EF4-FFF2-40B4-BE49-F238E27FC236}">
                <a16:creationId xmlns:a16="http://schemas.microsoft.com/office/drawing/2014/main" id="{16F868CA-6599-55AC-2164-C5E5CF6C5A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641044" y="379609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ĐC SHARE MIỄN PHÍ BỞI NK POWERSKILLS">
            <a:extLst>
              <a:ext uri="{FF2B5EF4-FFF2-40B4-BE49-F238E27FC236}">
                <a16:creationId xmlns:a16="http://schemas.microsoft.com/office/drawing/2014/main" id="{142ADF41-7A9F-9AF7-4E8C-A9FF36AA07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739" y="4554106"/>
            <a:ext cx="12260119" cy="5316173"/>
          </a:xfrm>
          <a:prstGeom prst="rect">
            <a:avLst/>
          </a:prstGeom>
        </p:spPr>
      </p:pic>
      <p:sp>
        <p:nvSpPr>
          <p:cNvPr id="18" name="ĐC SHARE MIỄN PHÍ BỞI NK POWERSKILLS">
            <a:extLst>
              <a:ext uri="{FF2B5EF4-FFF2-40B4-BE49-F238E27FC236}">
                <a16:creationId xmlns:a16="http://schemas.microsoft.com/office/drawing/2014/main" id="{CD6488FB-CCDE-6C42-F45E-F982D6205D41}"/>
              </a:ext>
            </a:extLst>
          </p:cNvPr>
          <p:cNvSpPr/>
          <p:nvPr/>
        </p:nvSpPr>
        <p:spPr>
          <a:xfrm>
            <a:off x="819623" y="518788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556</a:t>
            </a:r>
            <a:endParaRPr lang="en-US" sz="2800" dirty="0"/>
          </a:p>
        </p:txBody>
      </p:sp>
      <p:sp>
        <p:nvSpPr>
          <p:cNvPr id="19" name="CẤM BUÔN BÁN, CẤM REUP">
            <a:extLst>
              <a:ext uri="{FF2B5EF4-FFF2-40B4-BE49-F238E27FC236}">
                <a16:creationId xmlns:a16="http://schemas.microsoft.com/office/drawing/2014/main" id="{E2069B7A-AB52-22AA-3B23-09C4E9CEE5C6}"/>
              </a:ext>
            </a:extLst>
          </p:cNvPr>
          <p:cNvSpPr/>
          <p:nvPr/>
        </p:nvSpPr>
        <p:spPr>
          <a:xfrm>
            <a:off x="6614450" y="518788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515</a:t>
            </a:r>
            <a:endParaRPr lang="en-US" sz="2800" dirty="0"/>
          </a:p>
        </p:txBody>
      </p:sp>
      <p:pic>
        <p:nvPicPr>
          <p:cNvPr id="20" name="CẤM BUÔN BÁN, CẤM REUP" descr="Káº¿t quáº£ hÃ¬nh áº£nh cho right wrong tick icon">
            <a:extLst>
              <a:ext uri="{FF2B5EF4-FFF2-40B4-BE49-F238E27FC236}">
                <a16:creationId xmlns:a16="http://schemas.microsoft.com/office/drawing/2014/main" id="{786FFA17-26B5-58B4-AECE-30BAF61187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09751" y="495293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Vào http://fb.com/nkpowerskills tải game miễn phí" descr="Káº¿t quáº£ hÃ¬nh áº£nh cho right wrong tick icon">
            <a:extLst>
              <a:ext uri="{FF2B5EF4-FFF2-40B4-BE49-F238E27FC236}">
                <a16:creationId xmlns:a16="http://schemas.microsoft.com/office/drawing/2014/main" id="{BE87C4B8-06F9-6807-452B-621A077B5F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874673" y="484665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CẤM BUÔN BÁN, CẤM REUP">
            <a:extLst>
              <a:ext uri="{FF2B5EF4-FFF2-40B4-BE49-F238E27FC236}">
                <a16:creationId xmlns:a16="http://schemas.microsoft.com/office/drawing/2014/main" id="{B5B02FD5-0DDE-87BC-74B2-84D511D61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2677" y="928778"/>
            <a:ext cx="4431406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332C65A-2BE5-535F-1641-C819EACCD887}"/>
              </a:ext>
            </a:extLst>
          </p:cNvPr>
          <p:cNvSpPr txBox="1"/>
          <p:nvPr/>
        </p:nvSpPr>
        <p:spPr>
          <a:xfrm>
            <a:off x="2423886" y="919720"/>
            <a:ext cx="68532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3600" b="1">
                <a:solidFill>
                  <a:srgbClr val="00B0F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Kết quả của phép nhân: </a:t>
            </a:r>
          </a:p>
          <a:p>
            <a:pPr algn="ctr"/>
            <a:r>
              <a:rPr lang="en-US" altLang="en-US" sz="3600" b="1">
                <a:solidFill>
                  <a:srgbClr val="00B0F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131 x 5 =  ……</a:t>
            </a:r>
          </a:p>
        </p:txBody>
      </p:sp>
    </p:spTree>
    <p:extLst>
      <p:ext uri="{BB962C8B-B14F-4D97-AF65-F5344CB8AC3E}">
        <p14:creationId xmlns:p14="http://schemas.microsoft.com/office/powerpoint/2010/main" val="273272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0093 L 0.00091 0.00116 L 0.01549 0.01574 C 0.01654 0.01667 0.01758 0.01806 0.01862 0.01944 C 0.01992 0.02107 0.02122 0.02338 0.02279 0.025 C 0.02539 0.02778 0.02812 0.03056 0.03112 0.03241 C 0.04049 0.03796 0.02552 0.0294 0.03945 0.03611 C 0.05234 0.04236 0.03893 0.03773 0.05195 0.04167 C 0.05404 0.04352 0.05599 0.0456 0.0582 0.04722 C 0.06015 0.04861 0.06237 0.04907 0.06445 0.05093 C 0.06667 0.05278 0.06836 0.05625 0.0707 0.05833 C 0.07396 0.06111 0.07773 0.06273 0.08112 0.06574 C 0.08398 0.06829 0.08646 0.07245 0.08945 0.075 C 0.10026 0.0838 0.10338 0.08403 0.11237 0.08982 C 0.1151 0.09144 0.11784 0.09375 0.1207 0.09537 C 0.12331 0.09676 0.1263 0.09722 0.12904 0.09907 C 0.13112 0.10046 0.13294 0.10347 0.13529 0.10463 C 0.13789 0.10579 0.14075 0.10602 0.14362 0.10648 C 0.1487 0.10718 0.15404 0.10764 0.15924 0.10833 C 0.16159 0.10949 0.16393 0.11111 0.16654 0.11204 C 0.16927 0.11296 0.172 0.11319 0.17487 0.11389 C 0.17956 0.11482 0.18854 0.11597 0.19362 0.11759 C 0.197 0.11852 0.20052 0.12014 0.20404 0.1213 C 0.20703 0.12199 0.21029 0.12245 0.21341 0.12315 C 0.21575 0.12361 0.21823 0.12431 0.2207 0.125 L 0.22904 0.12685 C 0.23945 0.13287 0.23099 0.12847 0.24154 0.13241 C 0.24284 0.13287 0.24427 0.1338 0.2457 0.13426 C 0.25013 0.13565 0.25469 0.13634 0.25924 0.13796 C 0.26198 0.13866 0.26393 0.14005 0.26654 0.14167 C 0.26784 0.14352 0.26927 0.14537 0.2707 0.14722 C 0.27161 0.14838 0.27279 0.14931 0.27383 0.15093 C 0.28177 0.16273 0.27226 0.15093 0.28008 0.16019 C 0.28555 0.175 0.27825 0.15694 0.28529 0.16944 C 0.28646 0.17153 0.28698 0.17477 0.28841 0.17685 C 0.29154 0.18102 0.2957 0.18333 0.29883 0.18796 C 0.30091 0.19097 0.30312 0.19375 0.30508 0.19722 C 0.31198 0.20949 0.30404 0.20023 0.31237 0.21019 C 0.31601 0.21458 0.32057 0.21736 0.32383 0.22315 C 0.3414 0.2544 0.32292 0.22384 0.34049 0.24722 C 0.34206 0.24931 0.3431 0.25208 0.34466 0.25463 C 0.34661 0.25764 0.3487 0.26088 0.35091 0.26389 C 0.35586 0.2706 0.36002 0.27454 0.36445 0.28241 C 0.36562 0.28449 0.36614 0.28773 0.36758 0.28982 C 0.36875 0.29144 0.37031 0.29213 0.37174 0.29352 C 0.37279 0.29444 0.37383 0.2956 0.37487 0.29722 C 0.3763 0.29931 0.37747 0.30232 0.37904 0.30463 C 0.39206 0.32384 0.38255 0.30995 0.39154 0.31944 C 0.39362 0.32153 0.39557 0.32454 0.39779 0.32685 C 0.39909 0.32824 0.40052 0.32917 0.40195 0.33056 C 0.40364 0.33218 0.40547 0.3338 0.40716 0.33611 C 0.40833 0.3375 0.40898 0.34028 0.41029 0.34167 C 0.41185 0.34329 0.4138 0.34375 0.41549 0.34537 C 0.41654 0.3463 0.41745 0.34792 0.41862 0.34907 C 0.41992 0.35023 0.42135 0.35116 0.42279 0.35278 C 0.42487 0.35486 0.42656 0.35857 0.42904 0.36019 L 0.43216 0.36204 " pathEditMode="relative" rAng="0" ptsTypes="AAAAAAAAAAAAAAAAAAAAAAAAAAAAAAAAAAAAAAAAAAAAAAAAAAAAAAAAA">
                                      <p:cBhvr>
                                        <p:cTn id="10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1805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211256-9387-C329-9ED8-82C3828B17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5" name="Picture 12" descr="Emoji Love Sticker by B.Duck for iOS &amp; Android | GIPHY">
            <a:extLst>
              <a:ext uri="{FF2B5EF4-FFF2-40B4-BE49-F238E27FC236}">
                <a16:creationId xmlns:a16="http://schemas.microsoft.com/office/drawing/2014/main" id="{AA24B6C7-1CFD-CD5E-C359-BF5008C351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6" y="4245996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77DCF6-9AE4-BB82-957D-7B8F95B0F75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7737024" y="5199540"/>
            <a:ext cx="2269494" cy="17370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B88B88-AE71-ED7D-CB37-0FAC3914B9E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9807944" y="4678794"/>
            <a:ext cx="2269494" cy="17370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FB564A-030D-FFA4-6E4A-FE2D46FF07B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5898169" y="4045095"/>
            <a:ext cx="2269494" cy="1737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F22EF3-C53C-97E4-3F50-E680973A5E4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3" y="3070112"/>
            <a:ext cx="3902543" cy="3424237"/>
          </a:xfrm>
          <a:prstGeom prst="rect">
            <a:avLst/>
          </a:prstGeom>
        </p:spPr>
      </p:pic>
      <p:pic>
        <p:nvPicPr>
          <p:cNvPr id="10" name="Picture 4" descr="Sticker of B.Duck on Behance | à¸ªà¸à¸´à¸à¹à¸à¸­à¸£à¹">
            <a:extLst>
              <a:ext uri="{FF2B5EF4-FFF2-40B4-BE49-F238E27FC236}">
                <a16:creationId xmlns:a16="http://schemas.microsoft.com/office/drawing/2014/main" id="{8A0A0F28-9206-570B-3422-603B6092BE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81" y="5191775"/>
            <a:ext cx="1802395" cy="1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577521-A827-8537-8117-0F05212CED3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4407159" y="5323499"/>
            <a:ext cx="2269494" cy="17370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09EE3E-BA9D-3144-1E21-1C8D1703CE81}"/>
              </a:ext>
            </a:extLst>
          </p:cNvPr>
          <p:cNvSpPr/>
          <p:nvPr/>
        </p:nvSpPr>
        <p:spPr>
          <a:xfrm>
            <a:off x="719073" y="552709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77378D-2342-7B9D-20CF-1AA5D6CEE6C9}"/>
              </a:ext>
            </a:extLst>
          </p:cNvPr>
          <p:cNvSpPr/>
          <p:nvPr/>
        </p:nvSpPr>
        <p:spPr>
          <a:xfrm>
            <a:off x="6536121" y="4424830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612</a:t>
            </a:r>
            <a:endParaRPr lang="en-US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3BE3D6-FABE-DCC8-BC68-905FFACE30AC}"/>
              </a:ext>
            </a:extLst>
          </p:cNvPr>
          <p:cNvSpPr/>
          <p:nvPr/>
        </p:nvSpPr>
        <p:spPr>
          <a:xfrm>
            <a:off x="741294" y="550774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632</a:t>
            </a:r>
            <a:endParaRPr lang="en-US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68AEFB-8ADC-A49C-D57F-BFE3A6B59A81}"/>
              </a:ext>
            </a:extLst>
          </p:cNvPr>
          <p:cNvSpPr/>
          <p:nvPr/>
        </p:nvSpPr>
        <p:spPr>
          <a:xfrm>
            <a:off x="6536121" y="550774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622</a:t>
            </a:r>
            <a:endParaRPr lang="en-US" sz="2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321E22-578C-A268-26A7-2E3222E75DA3}"/>
              </a:ext>
            </a:extLst>
          </p:cNvPr>
          <p:cNvSpPr/>
          <p:nvPr/>
        </p:nvSpPr>
        <p:spPr>
          <a:xfrm>
            <a:off x="719073" y="447291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Montserrat Alternates Black" panose="00000A00000000000000" pitchFamily="50" charset="0"/>
              </a:rPr>
              <a:t>602</a:t>
            </a:r>
            <a:endParaRPr lang="en-US" sz="2800" dirty="0"/>
          </a:p>
        </p:txBody>
      </p:sp>
      <p:pic>
        <p:nvPicPr>
          <p:cNvPr id="17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CBCAA82E-C809-8657-E4B7-5E7FEA305C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08829" y="417233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CC2DCCE1-36D9-B3C8-89CA-CE7604545C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531422" y="527279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D3C55DC8-DE7E-9FD8-89CA-A9B4C46870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96344" y="516651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42523D9C-9E7F-7738-18FC-BE62548AD8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562715" y="411595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70BBE49C-7328-7B98-FD69-C63DDCE4D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0466" y="1424967"/>
            <a:ext cx="4431406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5AC7A0F-E6FA-FDB3-5CE6-5EE227CC1A67}"/>
              </a:ext>
            </a:extLst>
          </p:cNvPr>
          <p:cNvSpPr txBox="1"/>
          <p:nvPr/>
        </p:nvSpPr>
        <p:spPr>
          <a:xfrm>
            <a:off x="2722862" y="681311"/>
            <a:ext cx="649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>
                <a:solidFill>
                  <a:srgbClr val="FFFFFF"/>
                </a:solidFill>
                <a:latin typeface="Calibri" panose="020F0502020204030204" pitchFamily="34" charset="0"/>
              </a:rPr>
              <a:t>Kết quả của phép nhân:</a:t>
            </a:r>
          </a:p>
          <a:p>
            <a:pPr algn="ctr"/>
            <a:r>
              <a:rPr lang="en-US" altLang="en-US" sz="3600" b="1">
                <a:solidFill>
                  <a:srgbClr val="FFFFFF"/>
                </a:solidFill>
                <a:latin typeface="Calibri" panose="020F0502020204030204" pitchFamily="34" charset="0"/>
              </a:rPr>
              <a:t>204 x 3 = ……?</a:t>
            </a:r>
          </a:p>
        </p:txBody>
      </p:sp>
    </p:spTree>
    <p:extLst>
      <p:ext uri="{BB962C8B-B14F-4D97-AF65-F5344CB8AC3E}">
        <p14:creationId xmlns:p14="http://schemas.microsoft.com/office/powerpoint/2010/main" val="108459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04167E-6 -1.48148E-6 L -6.04167E-6 -1.48148E-6 C 0.00169 0.00926 0.00077 0.02176 0.0052 0.02778 C 0.0065 0.02963 0.00807 0.03102 0.00937 0.03333 C 0.01197 0.03796 0.01236 0.0412 0.01458 0.0463 C 0.01757 0.05301 0.02395 0.06667 0.02395 0.06667 C 0.02421 0.06852 0.02473 0.07014 0.02499 0.07222 C 0.02617 0.0875 0.02395 0.10486 0.02812 0.11852 C 0.0315 0.12986 0.04062 0.13148 0.04583 0.14074 C 0.04986 0.14815 0.05143 0.15139 0.05624 0.15741 C 0.05781 0.15949 0.05963 0.16088 0.06145 0.16296 C 0.06354 0.16528 0.06562 0.16782 0.0677 0.17037 L 0.07083 0.17407 C 0.07213 0.17893 0.07395 0.18356 0.07499 0.18889 C 0.07525 0.19074 0.07551 0.19259 0.07604 0.19444 C 0.07656 0.19699 0.07747 0.1993 0.07812 0.20185 C 0.07877 0.20486 0.07916 0.20833 0.0802 0.21111 C 0.08085 0.21319 0.08242 0.21458 0.08333 0.21667 C 0.08411 0.21898 0.08437 0.22199 0.08541 0.22407 C 0.08645 0.22639 0.08827 0.22731 0.08958 0.22963 C 0.09036 0.23125 0.09088 0.23333 0.09166 0.23518 C 0.09348 0.24005 0.09856 0.25185 0.10104 0.2537 C 0.10273 0.25486 0.10455 0.25579 0.10624 0.25741 C 0.11367 0.26412 0.10429 0.25833 0.11354 0.26481 C 0.11549 0.2662 0.1177 0.2669 0.11979 0.26852 C 0.12161 0.26991 0.12304 0.27245 0.12499 0.27407 C 0.12994 0.27824 0.1345 0.28009 0.13958 0.28333 C 0.14127 0.28449 0.14296 0.28588 0.14479 0.28704 C 0.1457 0.28773 0.14687 0.28819 0.14791 0.28889 C 0.14921 0.29005 0.15051 0.29167 0.15208 0.29259 C 0.1608 0.29838 0.16093 0.29606 0.17187 0.29815 C 0.17343 0.29838 0.18124 0.30093 0.18333 0.30185 C 0.18775 0.30393 0.18554 0.30393 0.19062 0.30741 C 0.19257 0.3088 0.19479 0.30995 0.19687 0.31111 C 0.19791 0.3118 0.19895 0.31204 0.19999 0.31296 C 0.2013 0.31412 0.2026 0.31597 0.20416 0.31667 C 0.20715 0.31782 0.21041 0.31782 0.21354 0.31852 C 0.22434 0.32407 0.21705 0.32083 0.22708 0.32407 C 0.22877 0.32454 0.23046 0.32546 0.23229 0.32593 C 0.23359 0.32616 0.23502 0.32593 0.23645 0.32593 " pathEditMode="relative" ptsTypes="AAAAAAAAAAAAAAAAAAAAAAAAAAAAAAAAAAAAAAAA">
                                      <p:cBhvr>
                                        <p:cTn id="10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04AE01F-6561-D3F2-5EA6-5962D06571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6" name="Picture 10" descr="Emoji Eat Sticker by B.Duck à¹à¸à¸à¸µ 2020 | à¸ªà¸à¸´à¸à¹à¸à¸­à¸£à¹">
            <a:extLst>
              <a:ext uri="{FF2B5EF4-FFF2-40B4-BE49-F238E27FC236}">
                <a16:creationId xmlns:a16="http://schemas.microsoft.com/office/drawing/2014/main" id="{6C0B3490-04DC-BEBC-B655-37908E10CB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605" y="3885936"/>
            <a:ext cx="1787037" cy="17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Emoji Love Sticker by B.Duck for iOS &amp; Android | GIPHY">
            <a:extLst>
              <a:ext uri="{FF2B5EF4-FFF2-40B4-BE49-F238E27FC236}">
                <a16:creationId xmlns:a16="http://schemas.microsoft.com/office/drawing/2014/main" id="{A86BC5D9-18C0-31B1-9F3D-6F6BBE6E6B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6" y="4245996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6AB6204-9DB7-E650-7B9A-919BF536731F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7737024" y="5199540"/>
            <a:ext cx="2269494" cy="17370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1E2DA86-2B86-A6B1-2205-292DAEA7B5A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9807944" y="4678794"/>
            <a:ext cx="2269494" cy="173704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78AD4C4-F2BA-7902-82B1-5E11D73973E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5731438" y="4160210"/>
            <a:ext cx="2269494" cy="173704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46C0D64-BC32-FBC6-4817-E15E65F2591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3" y="3070112"/>
            <a:ext cx="3902543" cy="3424237"/>
          </a:xfrm>
          <a:prstGeom prst="rect">
            <a:avLst/>
          </a:prstGeom>
        </p:spPr>
      </p:pic>
      <p:pic>
        <p:nvPicPr>
          <p:cNvPr id="22" name="Picture 4" descr="Sticker of B.Duck on Behance | à¸ªà¸à¸´à¸à¹à¸à¸­à¸£à¹">
            <a:extLst>
              <a:ext uri="{FF2B5EF4-FFF2-40B4-BE49-F238E27FC236}">
                <a16:creationId xmlns:a16="http://schemas.microsoft.com/office/drawing/2014/main" id="{0F6E57A5-0E70-7B99-C7A3-6735F097162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81" y="5191775"/>
            <a:ext cx="1802395" cy="1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A331D1C-9EC7-DBBE-70D6-D456CB154036}"/>
              </a:ext>
            </a:extLst>
          </p:cNvPr>
          <p:cNvSpPr/>
          <p:nvPr/>
        </p:nvSpPr>
        <p:spPr>
          <a:xfrm>
            <a:off x="952179" y="515199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CD43F2A-480B-4800-5D17-ADD92BEB7557}"/>
              </a:ext>
            </a:extLst>
          </p:cNvPr>
          <p:cNvSpPr/>
          <p:nvPr/>
        </p:nvSpPr>
        <p:spPr>
          <a:xfrm>
            <a:off x="6769227" y="4387320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</a:rPr>
              <a:t>750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23D60E4-61D4-836C-602F-2B4EACEDF64B}"/>
              </a:ext>
            </a:extLst>
          </p:cNvPr>
          <p:cNvSpPr/>
          <p:nvPr/>
        </p:nvSpPr>
        <p:spPr>
          <a:xfrm>
            <a:off x="974400" y="547023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</a:rPr>
              <a:t>660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9880AB3-16DA-2114-2340-99B0A5C9FC4C}"/>
              </a:ext>
            </a:extLst>
          </p:cNvPr>
          <p:cNvSpPr/>
          <p:nvPr/>
        </p:nvSpPr>
        <p:spPr>
          <a:xfrm>
            <a:off x="6769227" y="547023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</a:rPr>
              <a:t>760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39367D3-6EC2-4EA5-2023-4E2CC5B56287}"/>
              </a:ext>
            </a:extLst>
          </p:cNvPr>
          <p:cNvSpPr/>
          <p:nvPr/>
        </p:nvSpPr>
        <p:spPr>
          <a:xfrm>
            <a:off x="952179" y="443540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</a:rPr>
              <a:t>650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8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FD04BAA2-B344-6B5A-65D9-9214CAE631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141935" y="413482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0CD0D638-96CD-D749-2DD2-395EFDAEDD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764528" y="523528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B0CFCA74-A37C-2B22-3FDD-EC44F53BE2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29450" y="512900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175DFE92-A558-F535-4419-8C1BD5B69D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795821" y="407844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id="{701CDE3D-8A54-E26B-7B99-448ACA28D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6073" y="1726854"/>
            <a:ext cx="3798138" cy="379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0F8CA95B-BDC7-44BF-6412-8D18211A5458}"/>
              </a:ext>
            </a:extLst>
          </p:cNvPr>
          <p:cNvSpPr txBox="1"/>
          <p:nvPr/>
        </p:nvSpPr>
        <p:spPr>
          <a:xfrm>
            <a:off x="3197907" y="800064"/>
            <a:ext cx="6638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Kết quả của phép tính:</a:t>
            </a:r>
          </a:p>
          <a:p>
            <a:pPr algn="ctr"/>
            <a:r>
              <a:rPr lang="en-US" altLang="en-US" sz="3600" b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250 x 3=……..</a:t>
            </a:r>
            <a:endParaRPr lang="en-US" altLang="en-US" sz="2400" b="1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9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5.92593E-6 L -2.29167E-6 5.92593E-6 C 0.00235 0.00487 0.00534 0.00904 0.00716 0.01482 C 0.00886 0.01968 0.00899 0.02592 0.01029 0.03149 C 0.0125 0.04029 0.01459 0.04931 0.01758 0.05741 C 0.02357 0.07269 0.02787 0.08195 0.03216 0.09816 C 0.03451 0.10649 0.03555 0.11621 0.03841 0.12408 C 0.04115 0.13126 0.0448 0.14029 0.04675 0.14816 C 0.04779 0.15163 0.04792 0.15556 0.04883 0.15927 C 0.05 0.16366 0.0517 0.16783 0.053 0.17223 C 0.05456 0.17709 0.0556 0.18218 0.05716 0.18704 C 0.05912 0.19214 0.06159 0.19654 0.06341 0.20186 C 0.06537 0.20718 0.06667 0.2132 0.06862 0.21853 C 0.07253 0.22871 0.07709 0.2382 0.08112 0.24816 C 0.08295 0.25232 0.08464 0.25672 0.08633 0.26112 C 0.08881 0.26714 0.09102 0.27362 0.09362 0.27964 C 0.09545 0.28334 0.0974 0.28658 0.09883 0.29075 C 0.10091 0.29584 0.10209 0.30209 0.10404 0.30741 C 0.10625 0.31274 0.10925 0.31667 0.11133 0.32223 C 0.12552 0.35765 0.10834 0.32177 0.12175 0.35186 C 0.14271 0.39839 0.11823 0.33959 0.13321 0.37964 C 0.13451 0.38288 0.1362 0.38542 0.13737 0.3889 C 0.13907 0.39353 0.13998 0.39885 0.14154 0.40371 C 0.15482 0.44283 0.13646 0.39005 0.14779 0.41853 C 0.15521 0.43681 0.14323 0.4139 0.15404 0.43334 C 0.1569 0.44839 0.15196 0.42501 0.16133 0.45001 C 0.16628 0.46297 0.16016 0.44677 0.16654 0.46297 C 0.16732 0.46459 0.16784 0.46667 0.16862 0.46853 C 0.17058 0.47223 0.17318 0.47524 0.17487 0.47964 L 0.18425 0.50186 C 0.18529 0.50417 0.1862 0.50695 0.18737 0.50927 C 0.18946 0.51297 0.19206 0.51598 0.19362 0.52038 C 0.1944 0.52223 0.19519 0.52385 0.19571 0.52593 C 0.19649 0.52825 0.19688 0.53103 0.19779 0.53334 C 0.19961 0.53774 0.20157 0.53959 0.20404 0.5426 C 0.20482 0.54445 0.20521 0.54654 0.20612 0.54816 C 0.20938 0.55279 0.21016 0.5507 0.21341 0.55371 C 0.21459 0.55464 0.2155 0.55603 0.21654 0.55741 C 0.23112 0.55672 0.24571 0.55649 0.26029 0.55556 C 0.28868 0.55325 0.24675 0.55371 0.2655 0.55371 " pathEditMode="relative" ptsTypes="AAAAAAAAAAAAAAAAAAAAAAAAAAAAAAAAAAAAAAAA">
                                      <p:cBhvr>
                                        <p:cTn id="10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3" grpId="0"/>
      <p:bldP spid="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693CEC-781F-31E3-51C4-AD244CDA1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7" b="88525" l="4785" r="94737">
                        <a14:foregroundMark x1="14354" y1="30328" x2="60287" y2="22951"/>
                        <a14:foregroundMark x1="5263" y1="27869" x2="18182" y2="73770"/>
                        <a14:foregroundMark x1="70813" y1="18033" x2="86603" y2="41803"/>
                        <a14:foregroundMark x1="91388" y1="17213" x2="92823" y2="18033"/>
                        <a14:foregroundMark x1="94737" y1="14754" x2="94737" y2="14754"/>
                        <a14:foregroundMark x1="39234" y1="54098" x2="75598" y2="45082"/>
                        <a14:foregroundMark x1="71770" y1="48361" x2="79426" y2="483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3799" y="1268123"/>
            <a:ext cx="1805127" cy="11622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302159-364E-81C3-B2D1-4B1A006B8798}"/>
              </a:ext>
            </a:extLst>
          </p:cNvPr>
          <p:cNvSpPr txBox="1"/>
          <p:nvPr/>
        </p:nvSpPr>
        <p:spPr>
          <a:xfrm>
            <a:off x="1573800" y="2430335"/>
            <a:ext cx="7674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SỐ CÓ BA CHỮ SỐ CHO SỐ CÓ 1 CHỮ SỐ</a:t>
            </a:r>
          </a:p>
        </p:txBody>
      </p:sp>
    </p:spTree>
    <p:extLst>
      <p:ext uri="{BB962C8B-B14F-4D97-AF65-F5344CB8AC3E}">
        <p14:creationId xmlns:p14="http://schemas.microsoft.com/office/powerpoint/2010/main" val="55248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4E4A52-F957-1B0D-CC9C-5C19E5DBB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057" y="415842"/>
            <a:ext cx="2429214" cy="10860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42CA2E-9706-890A-139C-8959FF0C8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6096" y="3122894"/>
            <a:ext cx="9697803" cy="3591426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6FCEB1CD-3DE0-FF95-E5AC-63AFD205E56A}"/>
              </a:ext>
            </a:extLst>
          </p:cNvPr>
          <p:cNvSpPr/>
          <p:nvPr/>
        </p:nvSpPr>
        <p:spPr>
          <a:xfrm>
            <a:off x="1108100" y="2078521"/>
            <a:ext cx="2858781" cy="1350479"/>
          </a:xfrm>
          <a:prstGeom prst="wedgeRoundRectCallout">
            <a:avLst>
              <a:gd name="adj1" fmla="val 2409"/>
              <a:gd name="adj2" fmla="val 86495"/>
              <a:gd name="adj3" fmla="val 16667"/>
            </a:avLst>
          </a:prstGeom>
          <a:solidFill>
            <a:schemeClr val="bg1"/>
          </a:solidFill>
          <a:ln w="19050">
            <a:solidFill>
              <a:srgbClr val="7030A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Mỗi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từ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2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vỏ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chai.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187F81E4-2F77-A386-8908-5665DA88DC8D}"/>
              </a:ext>
            </a:extLst>
          </p:cNvPr>
          <p:cNvSpPr/>
          <p:nvPr/>
        </p:nvSpPr>
        <p:spPr>
          <a:xfrm>
            <a:off x="4450308" y="562091"/>
            <a:ext cx="3537245" cy="1879505"/>
          </a:xfrm>
          <a:prstGeom prst="wedgeRoundRectCallout">
            <a:avLst>
              <a:gd name="adj1" fmla="val -1566"/>
              <a:gd name="adj2" fmla="val 92580"/>
              <a:gd name="adj3" fmla="val 16667"/>
            </a:avLst>
          </a:prstGeom>
          <a:solidFill>
            <a:schemeClr val="bg1"/>
          </a:solidFill>
          <a:ln w="28575"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Với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312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vỏ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chai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thì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chúng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mình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sẽ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được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bao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nhiêu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endParaRPr lang="en-US" sz="2400" dirty="0" smtClean="0">
              <a:solidFill>
                <a:srgbClr val="00206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ctr"/>
            <a:r>
              <a:rPr lang="en-US" sz="2400" dirty="0" err="1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nhỉ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?</a:t>
            </a:r>
            <a:endParaRPr lang="en-US" sz="2400" dirty="0">
              <a:solidFill>
                <a:srgbClr val="00206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DDCCA9F2-5AC7-2B3C-1455-0EF9F5DC2E88}"/>
              </a:ext>
            </a:extLst>
          </p:cNvPr>
          <p:cNvSpPr/>
          <p:nvPr/>
        </p:nvSpPr>
        <p:spPr>
          <a:xfrm>
            <a:off x="8767833" y="455166"/>
            <a:ext cx="2799493" cy="3669812"/>
          </a:xfrm>
          <a:prstGeom prst="wedgeRoundRectCallout">
            <a:avLst>
              <a:gd name="adj1" fmla="val -59558"/>
              <a:gd name="adj2" fmla="val 37084"/>
              <a:gd name="adj3" fmla="val 16667"/>
            </a:avLst>
          </a:prstGeom>
          <a:solidFill>
            <a:schemeClr val="bg1"/>
          </a:solidFill>
          <a:ln w="28575"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Xếp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sẽ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được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hộp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mỗi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hộp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5 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thì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endParaRPr lang="en-US" sz="2400" dirty="0" smtClean="0">
              <a:solidFill>
                <a:srgbClr val="00206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ctr"/>
            <a:r>
              <a:rPr lang="en-US" sz="2400" dirty="0" err="1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xếp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bao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nhiêu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hộp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còn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dư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mấy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đồ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chơi</a:t>
            </a:r>
            <a:r>
              <a:rPr lang="en-US" sz="2400" dirty="0">
                <a:solidFill>
                  <a:srgbClr val="00206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9635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574A4F-2ADF-5828-3C6B-EFC013516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15" y="385639"/>
            <a:ext cx="2686134" cy="835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CC71AD-CA8A-E1DF-E4BC-19EF9F737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390" y="1670612"/>
            <a:ext cx="2619741" cy="6858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8201F2-5283-7143-D211-E6D2CC44E2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4483" y="1354071"/>
            <a:ext cx="5401429" cy="9431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EE069A-66F5-3D77-6D96-A67EBCEB63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4483" y="2375992"/>
            <a:ext cx="6083049" cy="990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8325B2-DE59-C57A-15A3-F32B1E9834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4483" y="3429000"/>
            <a:ext cx="6229405" cy="9431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D702A9-16D7-79D0-5DCF-4556338227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8646" y="1743202"/>
            <a:ext cx="1438275" cy="990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988BC2-B717-9F3F-67FA-10F3C1BC165A}"/>
              </a:ext>
            </a:extLst>
          </p:cNvPr>
          <p:cNvSpPr txBox="1"/>
          <p:nvPr/>
        </p:nvSpPr>
        <p:spPr>
          <a:xfrm>
            <a:off x="4093222" y="2220692"/>
            <a:ext cx="264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82756-0839-198F-3A51-9135DACB3022}"/>
              </a:ext>
            </a:extLst>
          </p:cNvPr>
          <p:cNvSpPr txBox="1"/>
          <p:nvPr/>
        </p:nvSpPr>
        <p:spPr>
          <a:xfrm>
            <a:off x="3321200" y="2124917"/>
            <a:ext cx="264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5FF6E3F-307F-4038-409F-D086E585BE0E}"/>
              </a:ext>
            </a:extLst>
          </p:cNvPr>
          <p:cNvCxnSpPr>
            <a:cxnSpLocks/>
          </p:cNvCxnSpPr>
          <p:nvPr/>
        </p:nvCxnSpPr>
        <p:spPr>
          <a:xfrm>
            <a:off x="3321200" y="2558118"/>
            <a:ext cx="594409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239A13C-9D25-BEE3-22AB-0749DC921775}"/>
              </a:ext>
            </a:extLst>
          </p:cNvPr>
          <p:cNvSpPr txBox="1"/>
          <p:nvPr/>
        </p:nvSpPr>
        <p:spPr>
          <a:xfrm>
            <a:off x="3330706" y="2494864"/>
            <a:ext cx="264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C3513C-A5ED-58D1-93CB-DB745D8A038F}"/>
              </a:ext>
            </a:extLst>
          </p:cNvPr>
          <p:cNvSpPr txBox="1"/>
          <p:nvPr/>
        </p:nvSpPr>
        <p:spPr>
          <a:xfrm>
            <a:off x="4278031" y="2220692"/>
            <a:ext cx="202618" cy="462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4ADB80-2A7B-AADF-BDBA-D823C5261C04}"/>
              </a:ext>
            </a:extLst>
          </p:cNvPr>
          <p:cNvSpPr txBox="1"/>
          <p:nvPr/>
        </p:nvSpPr>
        <p:spPr>
          <a:xfrm>
            <a:off x="3325994" y="2783719"/>
            <a:ext cx="58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D9C3DB-8C4C-061E-2F42-EACFFA766577}"/>
              </a:ext>
            </a:extLst>
          </p:cNvPr>
          <p:cNvCxnSpPr>
            <a:cxnSpLocks/>
          </p:cNvCxnSpPr>
          <p:nvPr/>
        </p:nvCxnSpPr>
        <p:spPr>
          <a:xfrm>
            <a:off x="3386137" y="3208621"/>
            <a:ext cx="620485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472A91D-B46D-5CF9-5E0F-4A651622737F}"/>
              </a:ext>
            </a:extLst>
          </p:cNvPr>
          <p:cNvSpPr txBox="1"/>
          <p:nvPr/>
        </p:nvSpPr>
        <p:spPr>
          <a:xfrm>
            <a:off x="3470505" y="3176050"/>
            <a:ext cx="319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7B2569-7DA6-701B-940D-01D54777A446}"/>
              </a:ext>
            </a:extLst>
          </p:cNvPr>
          <p:cNvSpPr txBox="1"/>
          <p:nvPr/>
        </p:nvSpPr>
        <p:spPr>
          <a:xfrm>
            <a:off x="3470505" y="3458706"/>
            <a:ext cx="58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E1D1005-8B90-5712-0735-4C2B444350BC}"/>
              </a:ext>
            </a:extLst>
          </p:cNvPr>
          <p:cNvCxnSpPr>
            <a:cxnSpLocks/>
          </p:cNvCxnSpPr>
          <p:nvPr/>
        </p:nvCxnSpPr>
        <p:spPr>
          <a:xfrm>
            <a:off x="3439635" y="3888059"/>
            <a:ext cx="620485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23FA57D-7F63-85D9-EDFF-ABB10FFCAFCC}"/>
              </a:ext>
            </a:extLst>
          </p:cNvPr>
          <p:cNvSpPr txBox="1"/>
          <p:nvPr/>
        </p:nvSpPr>
        <p:spPr>
          <a:xfrm>
            <a:off x="3501375" y="3835153"/>
            <a:ext cx="53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F21C70-E472-AE5F-9F56-493AC4E3C5B0}"/>
              </a:ext>
            </a:extLst>
          </p:cNvPr>
          <p:cNvSpPr txBox="1"/>
          <p:nvPr/>
        </p:nvSpPr>
        <p:spPr>
          <a:xfrm>
            <a:off x="4461066" y="2227980"/>
            <a:ext cx="202618" cy="462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F1C641-62E4-96B4-5937-34874E99523A}"/>
              </a:ext>
            </a:extLst>
          </p:cNvPr>
          <p:cNvSpPr txBox="1"/>
          <p:nvPr/>
        </p:nvSpPr>
        <p:spPr>
          <a:xfrm>
            <a:off x="3626166" y="1786428"/>
            <a:ext cx="319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7C20C6C-426C-9C6B-0BBF-C92FC757DDC8}"/>
              </a:ext>
            </a:extLst>
          </p:cNvPr>
          <p:cNvSpPr/>
          <p:nvPr/>
        </p:nvSpPr>
        <p:spPr>
          <a:xfrm>
            <a:off x="6096000" y="4453387"/>
            <a:ext cx="3535680" cy="738373"/>
          </a:xfrm>
          <a:prstGeom prst="round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312 : 2 = 156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CCFEB0-7B3A-AA40-ACC1-49F87398748D}"/>
              </a:ext>
            </a:extLst>
          </p:cNvPr>
          <p:cNvSpPr txBox="1"/>
          <p:nvPr/>
        </p:nvSpPr>
        <p:spPr>
          <a:xfrm>
            <a:off x="838200" y="5270574"/>
            <a:ext cx="10167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0">
                <a:solidFill>
                  <a:srgbClr val="00B0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r>
              <a:rPr lang="vi-VN" sz="2800" b="1" i="0">
                <a:solidFill>
                  <a:srgbClr val="00B0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 hiện phép chia các số lần lượt từ trái sang phải.</a:t>
            </a:r>
            <a:endParaRPr lang="en-US" sz="2800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239A13C-9D25-BEE3-22AB-0749DC921775}"/>
              </a:ext>
            </a:extLst>
          </p:cNvPr>
          <p:cNvSpPr txBox="1"/>
          <p:nvPr/>
        </p:nvSpPr>
        <p:spPr>
          <a:xfrm>
            <a:off x="3470505" y="1779397"/>
            <a:ext cx="264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1059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10347 L 0.00196 -0.00186 " pathEditMode="relative" rAng="0" ptsTypes="AA">
                                      <p:cBhvr>
                                        <p:cTn id="70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232 L 0.00013 0.20324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16" grpId="0"/>
      <p:bldP spid="18" grpId="0"/>
      <p:bldP spid="19" grpId="0"/>
      <p:bldP spid="21" grpId="0"/>
      <p:bldP spid="22" grpId="0"/>
      <p:bldP spid="23" grpId="0"/>
      <p:bldP spid="23" grpId="1"/>
      <p:bldP spid="24" grpId="0" animBg="1"/>
      <p:bldP spid="25" grpId="0"/>
      <p:bldP spid="26" grpId="0"/>
      <p:bldP spid="26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</TotalTime>
  <Words>479</Words>
  <Application>Microsoft Office PowerPoint</Application>
  <PresentationFormat>Widescreen</PresentationFormat>
  <Paragraphs>96</Paragraphs>
  <Slides>21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6" baseType="lpstr">
      <vt:lpstr>Nunito Black</vt:lpstr>
      <vt:lpstr>Tahoma</vt:lpstr>
      <vt:lpstr>Sigmar One</vt:lpstr>
      <vt:lpstr>Open Sans Extrabold</vt:lpstr>
      <vt:lpstr>Montserrat Alternates Black</vt:lpstr>
      <vt:lpstr>Calibri Light</vt:lpstr>
      <vt:lpstr>OpenSans</vt:lpstr>
      <vt:lpstr>Calibri</vt:lpstr>
      <vt:lpstr>BigApple</vt:lpstr>
      <vt:lpstr>Arial</vt:lpstr>
      <vt:lpstr>Times New Roman</vt:lpstr>
      <vt:lpstr>Office Theme</vt:lpstr>
      <vt:lpstr>1_Office Theme</vt:lpstr>
      <vt:lpstr>2_Office Theme</vt:lpstr>
      <vt:lpstr>3_Office Theme</vt:lpstr>
      <vt:lpstr>PowerPoint Presentation</vt:lpstr>
      <vt:lpstr>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Thứ…ngày…tháng…năm 2022 Toán</dc:title>
  <dc:creator>Mr Manh</dc:creator>
  <cp:lastModifiedBy>Admin</cp:lastModifiedBy>
  <cp:revision>36</cp:revision>
  <dcterms:created xsi:type="dcterms:W3CDTF">2022-06-09T15:07:02Z</dcterms:created>
  <dcterms:modified xsi:type="dcterms:W3CDTF">2025-01-06T15:19:41Z</dcterms:modified>
</cp:coreProperties>
</file>